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58" r:id="rId3"/>
    <p:sldId id="292" r:id="rId4"/>
    <p:sldId id="298" r:id="rId5"/>
    <p:sldId id="299" r:id="rId6"/>
    <p:sldId id="300" r:id="rId7"/>
    <p:sldId id="301" r:id="rId8"/>
    <p:sldId id="303" r:id="rId9"/>
    <p:sldId id="302" r:id="rId10"/>
    <p:sldId id="296" r:id="rId11"/>
    <p:sldId id="297" r:id="rId12"/>
    <p:sldId id="259" r:id="rId13"/>
    <p:sldId id="304" r:id="rId14"/>
    <p:sldId id="305" r:id="rId15"/>
    <p:sldId id="262" r:id="rId16"/>
    <p:sldId id="263" r:id="rId17"/>
    <p:sldId id="264" r:id="rId18"/>
    <p:sldId id="306" r:id="rId19"/>
    <p:sldId id="307" r:id="rId20"/>
    <p:sldId id="308" r:id="rId21"/>
    <p:sldId id="309" r:id="rId22"/>
    <p:sldId id="310" r:id="rId23"/>
    <p:sldId id="311" r:id="rId24"/>
    <p:sldId id="312" r:id="rId25"/>
    <p:sldId id="313" r:id="rId26"/>
    <p:sldId id="314" r:id="rId27"/>
    <p:sldId id="315" r:id="rId28"/>
    <p:sldId id="316" r:id="rId29"/>
    <p:sldId id="317" r:id="rId30"/>
    <p:sldId id="318" r:id="rId31"/>
    <p:sldId id="319" r:id="rId32"/>
    <p:sldId id="320" r:id="rId33"/>
    <p:sldId id="321" r:id="rId34"/>
    <p:sldId id="322" r:id="rId35"/>
    <p:sldId id="323" r:id="rId36"/>
    <p:sldId id="324" r:id="rId37"/>
    <p:sldId id="325" r:id="rId38"/>
    <p:sldId id="326" r:id="rId39"/>
    <p:sldId id="327" r:id="rId40"/>
    <p:sldId id="328" r:id="rId41"/>
    <p:sldId id="276" r:id="rId42"/>
    <p:sldId id="277" r:id="rId43"/>
    <p:sldId id="278" r:id="rId44"/>
    <p:sldId id="279" r:id="rId45"/>
    <p:sldId id="280" r:id="rId46"/>
    <p:sldId id="281" r:id="rId47"/>
    <p:sldId id="282" r:id="rId48"/>
    <p:sldId id="283" r:id="rId49"/>
    <p:sldId id="285" r:id="rId50"/>
    <p:sldId id="284" r:id="rId51"/>
    <p:sldId id="286" r:id="rId52"/>
    <p:sldId id="287" r:id="rId53"/>
    <p:sldId id="289" r:id="rId54"/>
    <p:sldId id="288" r:id="rId55"/>
    <p:sldId id="291" r:id="rId56"/>
    <p:sldId id="274" r:id="rId57"/>
    <p:sldId id="329" r:id="rId58"/>
    <p:sldId id="330" r:id="rId59"/>
    <p:sldId id="331" r:id="rId60"/>
    <p:sldId id="332" r:id="rId61"/>
    <p:sldId id="333" r:id="rId62"/>
    <p:sldId id="334" r:id="rId63"/>
    <p:sldId id="273"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034A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6" autoAdjust="0"/>
    <p:restoredTop sz="94660"/>
  </p:normalViewPr>
  <p:slideViewPr>
    <p:cSldViewPr snapToGrid="0">
      <p:cViewPr>
        <p:scale>
          <a:sx n="112" d="100"/>
          <a:sy n="112" d="100"/>
        </p:scale>
        <p:origin x="78"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28D3EB-4036-4A50-AB4A-4FA6C4A1A60E}" type="datetimeFigureOut">
              <a:rPr lang="en-US" smtClean="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6DD34-86EA-430B-AD4F-FE25F2323972}" type="slidenum">
              <a:rPr lang="en-US" smtClean="0"/>
              <a:t>‹#›</a:t>
            </a:fld>
            <a:endParaRPr lang="en-US"/>
          </a:p>
        </p:txBody>
      </p:sp>
    </p:spTree>
    <p:extLst>
      <p:ext uri="{BB962C8B-B14F-4D97-AF65-F5344CB8AC3E}">
        <p14:creationId xmlns:p14="http://schemas.microsoft.com/office/powerpoint/2010/main" val="679502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28D3EB-4036-4A50-AB4A-4FA6C4A1A60E}" type="datetimeFigureOut">
              <a:rPr lang="en-US" smtClean="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6DD34-86EA-430B-AD4F-FE25F2323972}" type="slidenum">
              <a:rPr lang="en-US" smtClean="0"/>
              <a:t>‹#›</a:t>
            </a:fld>
            <a:endParaRPr lang="en-US"/>
          </a:p>
        </p:txBody>
      </p:sp>
    </p:spTree>
    <p:extLst>
      <p:ext uri="{BB962C8B-B14F-4D97-AF65-F5344CB8AC3E}">
        <p14:creationId xmlns:p14="http://schemas.microsoft.com/office/powerpoint/2010/main" val="2832757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28D3EB-4036-4A50-AB4A-4FA6C4A1A60E}" type="datetimeFigureOut">
              <a:rPr lang="en-US" smtClean="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6DD34-86EA-430B-AD4F-FE25F2323972}" type="slidenum">
              <a:rPr lang="en-US" smtClean="0"/>
              <a:t>‹#›</a:t>
            </a:fld>
            <a:endParaRPr lang="en-US"/>
          </a:p>
        </p:txBody>
      </p:sp>
    </p:spTree>
    <p:extLst>
      <p:ext uri="{BB962C8B-B14F-4D97-AF65-F5344CB8AC3E}">
        <p14:creationId xmlns:p14="http://schemas.microsoft.com/office/powerpoint/2010/main" val="2053966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28D3EB-4036-4A50-AB4A-4FA6C4A1A60E}" type="datetimeFigureOut">
              <a:rPr lang="en-US" smtClean="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6DD34-86EA-430B-AD4F-FE25F2323972}" type="slidenum">
              <a:rPr lang="en-US" smtClean="0"/>
              <a:t>‹#›</a:t>
            </a:fld>
            <a:endParaRPr lang="en-US"/>
          </a:p>
        </p:txBody>
      </p:sp>
    </p:spTree>
    <p:extLst>
      <p:ext uri="{BB962C8B-B14F-4D97-AF65-F5344CB8AC3E}">
        <p14:creationId xmlns:p14="http://schemas.microsoft.com/office/powerpoint/2010/main" val="2521147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28D3EB-4036-4A50-AB4A-4FA6C4A1A60E}" type="datetimeFigureOut">
              <a:rPr lang="en-US" smtClean="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6DD34-86EA-430B-AD4F-FE25F2323972}" type="slidenum">
              <a:rPr lang="en-US" smtClean="0"/>
              <a:t>‹#›</a:t>
            </a:fld>
            <a:endParaRPr lang="en-US"/>
          </a:p>
        </p:txBody>
      </p:sp>
    </p:spTree>
    <p:extLst>
      <p:ext uri="{BB962C8B-B14F-4D97-AF65-F5344CB8AC3E}">
        <p14:creationId xmlns:p14="http://schemas.microsoft.com/office/powerpoint/2010/main" val="2215393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28D3EB-4036-4A50-AB4A-4FA6C4A1A60E}" type="datetimeFigureOut">
              <a:rPr lang="en-US" smtClean="0"/>
              <a:t>6/3/2020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B6DD34-86EA-430B-AD4F-FE25F2323972}" type="slidenum">
              <a:rPr lang="en-US" smtClean="0"/>
              <a:t>‹#›</a:t>
            </a:fld>
            <a:endParaRPr lang="en-US"/>
          </a:p>
        </p:txBody>
      </p:sp>
    </p:spTree>
    <p:extLst>
      <p:ext uri="{BB962C8B-B14F-4D97-AF65-F5344CB8AC3E}">
        <p14:creationId xmlns:p14="http://schemas.microsoft.com/office/powerpoint/2010/main" val="414351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28D3EB-4036-4A50-AB4A-4FA6C4A1A60E}" type="datetimeFigureOut">
              <a:rPr lang="en-US" smtClean="0"/>
              <a:t>6/3/2020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B6DD34-86EA-430B-AD4F-FE25F2323972}" type="slidenum">
              <a:rPr lang="en-US" smtClean="0"/>
              <a:t>‹#›</a:t>
            </a:fld>
            <a:endParaRPr lang="en-US"/>
          </a:p>
        </p:txBody>
      </p:sp>
    </p:spTree>
    <p:extLst>
      <p:ext uri="{BB962C8B-B14F-4D97-AF65-F5344CB8AC3E}">
        <p14:creationId xmlns:p14="http://schemas.microsoft.com/office/powerpoint/2010/main" val="346433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28D3EB-4036-4A50-AB4A-4FA6C4A1A60E}" type="datetimeFigureOut">
              <a:rPr lang="en-US" smtClean="0"/>
              <a:t>6/3/2020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B6DD34-86EA-430B-AD4F-FE25F2323972}" type="slidenum">
              <a:rPr lang="en-US" smtClean="0"/>
              <a:t>‹#›</a:t>
            </a:fld>
            <a:endParaRPr lang="en-US"/>
          </a:p>
        </p:txBody>
      </p:sp>
    </p:spTree>
    <p:extLst>
      <p:ext uri="{BB962C8B-B14F-4D97-AF65-F5344CB8AC3E}">
        <p14:creationId xmlns:p14="http://schemas.microsoft.com/office/powerpoint/2010/main" val="3403004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28D3EB-4036-4A50-AB4A-4FA6C4A1A60E}" type="datetimeFigureOut">
              <a:rPr lang="en-US" smtClean="0"/>
              <a:t>6/3/2020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B6DD34-86EA-430B-AD4F-FE25F2323972}" type="slidenum">
              <a:rPr lang="en-US" smtClean="0"/>
              <a:t>‹#›</a:t>
            </a:fld>
            <a:endParaRPr lang="en-US"/>
          </a:p>
        </p:txBody>
      </p:sp>
    </p:spTree>
    <p:extLst>
      <p:ext uri="{BB962C8B-B14F-4D97-AF65-F5344CB8AC3E}">
        <p14:creationId xmlns:p14="http://schemas.microsoft.com/office/powerpoint/2010/main" val="3104570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28D3EB-4036-4A50-AB4A-4FA6C4A1A60E}" type="datetimeFigureOut">
              <a:rPr lang="en-US" smtClean="0"/>
              <a:t>6/3/2020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B6DD34-86EA-430B-AD4F-FE25F2323972}" type="slidenum">
              <a:rPr lang="en-US" smtClean="0"/>
              <a:t>‹#›</a:t>
            </a:fld>
            <a:endParaRPr lang="en-US"/>
          </a:p>
        </p:txBody>
      </p:sp>
    </p:spTree>
    <p:extLst>
      <p:ext uri="{BB962C8B-B14F-4D97-AF65-F5344CB8AC3E}">
        <p14:creationId xmlns:p14="http://schemas.microsoft.com/office/powerpoint/2010/main" val="853813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28D3EB-4036-4A50-AB4A-4FA6C4A1A60E}" type="datetimeFigureOut">
              <a:rPr lang="en-US" smtClean="0"/>
              <a:t>6/3/2020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B6DD34-86EA-430B-AD4F-FE25F2323972}" type="slidenum">
              <a:rPr lang="en-US" smtClean="0"/>
              <a:t>‹#›</a:t>
            </a:fld>
            <a:endParaRPr lang="en-US"/>
          </a:p>
        </p:txBody>
      </p:sp>
    </p:spTree>
    <p:extLst>
      <p:ext uri="{BB962C8B-B14F-4D97-AF65-F5344CB8AC3E}">
        <p14:creationId xmlns:p14="http://schemas.microsoft.com/office/powerpoint/2010/main" val="1259409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8D3EB-4036-4A50-AB4A-4FA6C4A1A60E}" type="datetimeFigureOut">
              <a:rPr lang="en-US" smtClean="0"/>
              <a:t>6/3/2020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6DD34-86EA-430B-AD4F-FE25F2323972}" type="slidenum">
              <a:rPr lang="en-US" smtClean="0"/>
              <a:t>‹#›</a:t>
            </a:fld>
            <a:endParaRPr lang="en-US"/>
          </a:p>
        </p:txBody>
      </p:sp>
    </p:spTree>
    <p:extLst>
      <p:ext uri="{BB962C8B-B14F-4D97-AF65-F5344CB8AC3E}">
        <p14:creationId xmlns:p14="http://schemas.microsoft.com/office/powerpoint/2010/main" val="1372359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cisco.com/c/en/us/products/switches/catalyst-3850-series-switches/index.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cisco.com/c/en/us/products/routers/8000-series-routers/index.htm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cisco.com/c/en/us/products/routers/asr-9000-series-aggregation-services-routers/index.html?socialshare=asr9000ProductOverview"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cisco.com/c/en/us/products/routers/network-convergence-system-5500-series/index.html?socialshare=lightbox1_comp"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hyperlink" Target="https://www.cisco.com/c/en/us/products/routers/network-convergence-system-5000-series/index.html?socialshare=lightbox1_comp"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33.xml.rels><?xml version="1.0" encoding="UTF-8" standalone="yes"?>
<Relationships xmlns="http://schemas.openxmlformats.org/package/2006/relationships"><Relationship Id="rId3" Type="http://schemas.openxmlformats.org/officeDocument/2006/relationships/hyperlink" Target="https://www.cisco.com/c/en/us/products/routers/4000-series-integrated-services-routers-isr/index.html?socialshare=lightbox22"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cisco.com/c/en/us/products/routers/1000-series-integrated-services-routers-isr/index.html?socialshare=lightbox_m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cisco.com/c/en/us/products/routers/800-series-routers/index.html?socialshare=lightbox1_com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www.youtube.com/watch?v=InZzDHp65-4" TargetMode="Externa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youtube.com/watch?v=5W4G-20y5N8" TargetMode="External"/><Relationship Id="rId5" Type="http://schemas.openxmlformats.org/officeDocument/2006/relationships/image" Target="../media/image103.png"/><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isco.com/c/en/us/products/switches/catalyst-6800-series-switches/index.html?socialshare=lightbox_anchor_comp"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4A6B"/>
        </a:solidFill>
        <a:effectLst/>
      </p:bgPr>
    </p:bg>
    <p:spTree>
      <p:nvGrpSpPr>
        <p:cNvPr id="1" name=""/>
        <p:cNvGrpSpPr/>
        <p:nvPr/>
      </p:nvGrpSpPr>
      <p:grpSpPr>
        <a:xfrm>
          <a:off x="0" y="0"/>
          <a:ext cx="0" cy="0"/>
          <a:chOff x="0" y="0"/>
          <a:chExt cx="0" cy="0"/>
        </a:xfrm>
      </p:grpSpPr>
      <p:grpSp>
        <p:nvGrpSpPr>
          <p:cNvPr id="2" name="Group 1"/>
          <p:cNvGrpSpPr/>
          <p:nvPr/>
        </p:nvGrpSpPr>
        <p:grpSpPr>
          <a:xfrm>
            <a:off x="0" y="0"/>
            <a:ext cx="12192000" cy="454497"/>
            <a:chOff x="0" y="0"/>
            <a:chExt cx="12192000" cy="454497"/>
          </a:xfrm>
        </p:grpSpPr>
        <p:sp>
          <p:nvSpPr>
            <p:cNvPr id="3" name="Rectangle 2"/>
            <p:cNvSpPr/>
            <p:nvPr/>
          </p:nvSpPr>
          <p:spPr>
            <a:xfrm>
              <a:off x="0" y="0"/>
              <a:ext cx="12192000" cy="449036"/>
            </a:xfrm>
            <a:prstGeom prst="rect">
              <a:avLst/>
            </a:prstGeom>
            <a:solidFill>
              <a:srgbClr val="034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2"/>
            <a:stretch>
              <a:fillRect/>
            </a:stretch>
          </p:blipFill>
          <p:spPr>
            <a:xfrm>
              <a:off x="12353" y="0"/>
              <a:ext cx="339567" cy="454497"/>
            </a:xfrm>
            <a:prstGeom prst="rect">
              <a:avLst/>
            </a:prstGeom>
            <a:ln>
              <a:noFill/>
            </a:ln>
          </p:spPr>
        </p:pic>
        <p:sp>
          <p:nvSpPr>
            <p:cNvPr id="5" name="Rectangle 4"/>
            <p:cNvSpPr/>
            <p:nvPr/>
          </p:nvSpPr>
          <p:spPr>
            <a:xfrm>
              <a:off x="6719772" y="39852"/>
              <a:ext cx="5429820" cy="369332"/>
            </a:xfrm>
            <a:prstGeom prst="rect">
              <a:avLst/>
            </a:prstGeom>
            <a:ln>
              <a:noFill/>
            </a:ln>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6" name="Rectangle 5"/>
            <p:cNvSpPr/>
            <p:nvPr/>
          </p:nvSpPr>
          <p:spPr>
            <a:xfrm>
              <a:off x="441429" y="37133"/>
              <a:ext cx="3061351" cy="369332"/>
            </a:xfrm>
            <a:prstGeom prst="rect">
              <a:avLst/>
            </a:prstGeom>
            <a:ln>
              <a:noFill/>
            </a:ln>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7" name="Title 6"/>
          <p:cNvSpPr>
            <a:spLocks noGrp="1"/>
          </p:cNvSpPr>
          <p:nvPr>
            <p:ph type="ctrTitle"/>
          </p:nvPr>
        </p:nvSpPr>
        <p:spPr>
          <a:xfrm>
            <a:off x="753035" y="1122363"/>
            <a:ext cx="10585525" cy="2387600"/>
          </a:xfrm>
        </p:spPr>
        <p:txBody>
          <a:bodyPr>
            <a:normAutofit fontScale="90000"/>
          </a:bodyPr>
          <a:lstStyle/>
          <a:p>
            <a:r>
              <a:rPr lang="en-US" dirty="0">
                <a:solidFill>
                  <a:schemeClr val="bg1"/>
                </a:solidFill>
              </a:rPr>
              <a:t>CCT Exam Topic 2: </a:t>
            </a:r>
            <a:br>
              <a:rPr lang="en-US" dirty="0">
                <a:solidFill>
                  <a:schemeClr val="bg1"/>
                </a:solidFill>
              </a:rPr>
            </a:br>
            <a:r>
              <a:rPr lang="en-US" dirty="0">
                <a:solidFill>
                  <a:schemeClr val="bg1"/>
                </a:solidFill>
              </a:rPr>
              <a:t>Cisco Equipment </a:t>
            </a:r>
            <a:br>
              <a:rPr lang="en-US" dirty="0">
                <a:solidFill>
                  <a:schemeClr val="bg1"/>
                </a:solidFill>
              </a:rPr>
            </a:br>
            <a:r>
              <a:rPr lang="en-US" dirty="0">
                <a:solidFill>
                  <a:schemeClr val="bg1"/>
                </a:solidFill>
              </a:rPr>
              <a:t>and Hardware</a:t>
            </a:r>
            <a:endParaRPr lang="en-US" dirty="0">
              <a:solidFill>
                <a:schemeClr val="bg1"/>
              </a:solidFill>
            </a:endParaRPr>
          </a:p>
        </p:txBody>
      </p:sp>
      <p:sp>
        <p:nvSpPr>
          <p:cNvPr id="8" name="Subtitle 7"/>
          <p:cNvSpPr>
            <a:spLocks noGrp="1"/>
          </p:cNvSpPr>
          <p:nvPr>
            <p:ph type="subTitle" idx="1"/>
          </p:nvPr>
        </p:nvSpPr>
        <p:spPr>
          <a:xfrm>
            <a:off x="1523999" y="3602038"/>
            <a:ext cx="9928635" cy="1655762"/>
          </a:xfrm>
        </p:spPr>
        <p:txBody>
          <a:bodyPr>
            <a:normAutofit/>
          </a:bodyPr>
          <a:lstStyle/>
          <a:p>
            <a:pPr algn="l">
              <a:spcBef>
                <a:spcPts val="0"/>
              </a:spcBef>
            </a:pPr>
            <a:r>
              <a:rPr lang="en-US" sz="3600" dirty="0" smtClean="0">
                <a:solidFill>
                  <a:srgbClr val="FFC000"/>
                </a:solidFill>
              </a:rPr>
              <a:t>Section </a:t>
            </a:r>
            <a:r>
              <a:rPr lang="en-US" sz="3600" dirty="0" smtClean="0">
                <a:solidFill>
                  <a:srgbClr val="FFC000"/>
                </a:solidFill>
              </a:rPr>
              <a:t>2.1 </a:t>
            </a:r>
            <a:endParaRPr lang="en-US" sz="3600" dirty="0" smtClean="0">
              <a:solidFill>
                <a:srgbClr val="FFC000"/>
              </a:solidFill>
            </a:endParaRPr>
          </a:p>
          <a:p>
            <a:pPr algn="l">
              <a:spcBef>
                <a:spcPts val="0"/>
              </a:spcBef>
            </a:pPr>
            <a:r>
              <a:rPr lang="en-US" sz="3600" dirty="0" smtClean="0">
                <a:solidFill>
                  <a:srgbClr val="FFC000"/>
                </a:solidFill>
              </a:rPr>
              <a:t>Identify </a:t>
            </a:r>
            <a:r>
              <a:rPr lang="en-US" sz="3600" dirty="0">
                <a:solidFill>
                  <a:srgbClr val="FFC000"/>
                </a:solidFill>
              </a:rPr>
              <a:t>the interfaces on Cisco </a:t>
            </a:r>
            <a:r>
              <a:rPr lang="en-US" sz="3600" dirty="0" smtClean="0">
                <a:solidFill>
                  <a:srgbClr val="FFC000"/>
                </a:solidFill>
              </a:rPr>
              <a:t>equipment</a:t>
            </a:r>
            <a:endParaRPr lang="en-US" sz="3600" dirty="0">
              <a:solidFill>
                <a:srgbClr val="FFC000"/>
              </a:solidFill>
            </a:endParaRPr>
          </a:p>
        </p:txBody>
      </p:sp>
    </p:spTree>
    <p:extLst>
      <p:ext uri="{BB962C8B-B14F-4D97-AF65-F5344CB8AC3E}">
        <p14:creationId xmlns:p14="http://schemas.microsoft.com/office/powerpoint/2010/main" val="2613764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4599508" cy="5260977"/>
          </a:xfrm>
        </p:spPr>
        <p:txBody>
          <a:bodyPr>
            <a:normAutofit/>
          </a:bodyPr>
          <a:lstStyle/>
          <a:p>
            <a:r>
              <a:rPr lang="en-US" sz="1600" dirty="0">
                <a:latin typeface="+mj-lt"/>
              </a:rPr>
              <a:t>The Cisco Catalyst 6500-E Series chassis offers industry-leading 10/100/1000 Gigabit Ethernet</a:t>
            </a:r>
            <a:r>
              <a:rPr lang="en-US" sz="1600" dirty="0" smtClean="0">
                <a:latin typeface="+mj-lt"/>
              </a:rPr>
              <a:t>, </a:t>
            </a:r>
            <a:r>
              <a:rPr lang="en-US" sz="1600" dirty="0">
                <a:latin typeface="+mj-lt"/>
              </a:rPr>
              <a:t>10 Gigabit Ethernet and 40 Gigabit Ethernet port densities while providing high levels of network resilience</a:t>
            </a:r>
            <a:r>
              <a:rPr lang="en-US" sz="1600" dirty="0" smtClean="0">
                <a:latin typeface="+mj-lt"/>
              </a:rPr>
              <a:t>.</a:t>
            </a:r>
          </a:p>
          <a:p>
            <a:r>
              <a:rPr lang="en-US" sz="1600" dirty="0" smtClean="0">
                <a:latin typeface="+mj-lt"/>
              </a:rPr>
              <a:t>The 6500-E Series offer high port densities and are available in 3, 4, 6, 9, 9-vertical, and 13 slot versions to allow for a wide range of deployment scenarios.</a:t>
            </a:r>
          </a:p>
          <a:p>
            <a:r>
              <a:rPr lang="en-US" sz="1600" dirty="0">
                <a:latin typeface="+mj-lt"/>
              </a:rPr>
              <a:t>The 6500-E Series </a:t>
            </a:r>
            <a:r>
              <a:rPr lang="en-US" sz="1600" dirty="0" smtClean="0">
                <a:latin typeface="+mj-lt"/>
              </a:rPr>
              <a:t>chassis supports all the Cisco Catalyst 6500 Supervisor Engines and associated LAN, WAN, and services modules.</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9" name="Group 18"/>
          <p:cNvGrpSpPr/>
          <p:nvPr/>
        </p:nvGrpSpPr>
        <p:grpSpPr>
          <a:xfrm>
            <a:off x="5880199" y="1039820"/>
            <a:ext cx="6303631" cy="3787830"/>
            <a:chOff x="5880199" y="1039820"/>
            <a:chExt cx="6303631" cy="378783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411" b="8536"/>
            <a:stretch/>
          </p:blipFill>
          <p:spPr>
            <a:xfrm>
              <a:off x="5880199" y="1145851"/>
              <a:ext cx="6303631" cy="3532285"/>
            </a:xfrm>
            <a:prstGeom prst="rect">
              <a:avLst/>
            </a:prstGeom>
          </p:spPr>
        </p:pic>
        <p:sp>
          <p:nvSpPr>
            <p:cNvPr id="5" name="TextBox 4"/>
            <p:cNvSpPr txBox="1"/>
            <p:nvPr/>
          </p:nvSpPr>
          <p:spPr>
            <a:xfrm>
              <a:off x="7560128" y="4550651"/>
              <a:ext cx="954941" cy="276999"/>
            </a:xfrm>
            <a:prstGeom prst="rect">
              <a:avLst/>
            </a:prstGeom>
            <a:noFill/>
          </p:spPr>
          <p:txBody>
            <a:bodyPr wrap="none" rtlCol="0">
              <a:spAutoFit/>
            </a:bodyPr>
            <a:lstStyle/>
            <a:p>
              <a:r>
                <a:rPr lang="en-US" sz="1200" b="1" dirty="0" smtClean="0">
                  <a:solidFill>
                    <a:prstClr val="black"/>
                  </a:solidFill>
                </a:rPr>
                <a:t>WS-C6503-E</a:t>
              </a:r>
              <a:endParaRPr lang="en-US" sz="1200" b="1" dirty="0">
                <a:solidFill>
                  <a:prstClr val="black"/>
                </a:solidFill>
              </a:endParaRPr>
            </a:p>
          </p:txBody>
        </p:sp>
        <p:sp>
          <p:nvSpPr>
            <p:cNvPr id="14" name="TextBox 13"/>
            <p:cNvSpPr txBox="1"/>
            <p:nvPr/>
          </p:nvSpPr>
          <p:spPr>
            <a:xfrm>
              <a:off x="9235248" y="4550650"/>
              <a:ext cx="959750" cy="276999"/>
            </a:xfrm>
            <a:prstGeom prst="rect">
              <a:avLst/>
            </a:prstGeom>
            <a:noFill/>
          </p:spPr>
          <p:txBody>
            <a:bodyPr wrap="none" rtlCol="0">
              <a:spAutoFit/>
            </a:bodyPr>
            <a:lstStyle/>
            <a:p>
              <a:r>
                <a:rPr lang="en-US" sz="1200" b="1" dirty="0" smtClean="0">
                  <a:solidFill>
                    <a:prstClr val="black"/>
                  </a:solidFill>
                </a:rPr>
                <a:t>WS-C6504-E</a:t>
              </a:r>
              <a:endParaRPr lang="en-US" sz="1200" b="1" dirty="0">
                <a:solidFill>
                  <a:prstClr val="black"/>
                </a:solidFill>
              </a:endParaRPr>
            </a:p>
          </p:txBody>
        </p:sp>
        <p:sp>
          <p:nvSpPr>
            <p:cNvPr id="15" name="TextBox 14"/>
            <p:cNvSpPr txBox="1"/>
            <p:nvPr/>
          </p:nvSpPr>
          <p:spPr>
            <a:xfrm>
              <a:off x="6204857" y="2261086"/>
              <a:ext cx="959750" cy="276999"/>
            </a:xfrm>
            <a:prstGeom prst="rect">
              <a:avLst/>
            </a:prstGeom>
            <a:noFill/>
          </p:spPr>
          <p:txBody>
            <a:bodyPr wrap="none" rtlCol="0">
              <a:spAutoFit/>
            </a:bodyPr>
            <a:lstStyle/>
            <a:p>
              <a:r>
                <a:rPr lang="en-US" sz="1200" b="1" dirty="0" smtClean="0">
                  <a:solidFill>
                    <a:prstClr val="black"/>
                  </a:solidFill>
                </a:rPr>
                <a:t>WS-C6506-E</a:t>
              </a:r>
              <a:endParaRPr lang="en-US" sz="1200" b="1" dirty="0">
                <a:solidFill>
                  <a:prstClr val="black"/>
                </a:solidFill>
              </a:endParaRPr>
            </a:p>
          </p:txBody>
        </p:sp>
        <p:sp>
          <p:nvSpPr>
            <p:cNvPr id="16" name="TextBox 15"/>
            <p:cNvSpPr txBox="1"/>
            <p:nvPr/>
          </p:nvSpPr>
          <p:spPr>
            <a:xfrm>
              <a:off x="7666264" y="1763861"/>
              <a:ext cx="959750" cy="276999"/>
            </a:xfrm>
            <a:prstGeom prst="rect">
              <a:avLst/>
            </a:prstGeom>
            <a:noFill/>
          </p:spPr>
          <p:txBody>
            <a:bodyPr wrap="none" rtlCol="0">
              <a:spAutoFit/>
            </a:bodyPr>
            <a:lstStyle/>
            <a:p>
              <a:r>
                <a:rPr lang="en-US" sz="1200" b="1" dirty="0" smtClean="0">
                  <a:solidFill>
                    <a:prstClr val="black"/>
                  </a:solidFill>
                </a:rPr>
                <a:t>WS-C6509-E</a:t>
              </a:r>
              <a:endParaRPr lang="en-US" sz="1200" b="1" dirty="0">
                <a:solidFill>
                  <a:prstClr val="black"/>
                </a:solidFill>
              </a:endParaRPr>
            </a:p>
          </p:txBody>
        </p:sp>
        <p:sp>
          <p:nvSpPr>
            <p:cNvPr id="17" name="TextBox 16"/>
            <p:cNvSpPr txBox="1"/>
            <p:nvPr/>
          </p:nvSpPr>
          <p:spPr>
            <a:xfrm>
              <a:off x="9231612" y="1039820"/>
              <a:ext cx="1038298" cy="276999"/>
            </a:xfrm>
            <a:prstGeom prst="rect">
              <a:avLst/>
            </a:prstGeom>
            <a:noFill/>
          </p:spPr>
          <p:txBody>
            <a:bodyPr wrap="none" rtlCol="0">
              <a:spAutoFit/>
            </a:bodyPr>
            <a:lstStyle/>
            <a:p>
              <a:r>
                <a:rPr lang="en-US" sz="1200" b="1" dirty="0" smtClean="0">
                  <a:solidFill>
                    <a:prstClr val="black"/>
                  </a:solidFill>
                </a:rPr>
                <a:t>WS-C65013-E</a:t>
              </a:r>
              <a:endParaRPr lang="en-US" sz="1200" b="1" dirty="0">
                <a:solidFill>
                  <a:prstClr val="black"/>
                </a:solidFill>
              </a:endParaRPr>
            </a:p>
          </p:txBody>
        </p:sp>
        <p:sp>
          <p:nvSpPr>
            <p:cNvPr id="18" name="TextBox 17"/>
            <p:cNvSpPr txBox="1"/>
            <p:nvPr/>
          </p:nvSpPr>
          <p:spPr>
            <a:xfrm>
              <a:off x="10692497" y="1251272"/>
              <a:ext cx="1097608" cy="276999"/>
            </a:xfrm>
            <a:prstGeom prst="rect">
              <a:avLst/>
            </a:prstGeom>
            <a:noFill/>
          </p:spPr>
          <p:txBody>
            <a:bodyPr wrap="none" rtlCol="0">
              <a:spAutoFit/>
            </a:bodyPr>
            <a:lstStyle/>
            <a:p>
              <a:r>
                <a:rPr lang="en-US" sz="1200" b="1" dirty="0" smtClean="0">
                  <a:solidFill>
                    <a:prstClr val="black"/>
                  </a:solidFill>
                </a:rPr>
                <a:t>WS-C6509-V-E</a:t>
              </a:r>
              <a:endParaRPr lang="en-US" sz="1200" b="1" dirty="0">
                <a:solidFill>
                  <a:prstClr val="black"/>
                </a:solidFill>
              </a:endParaRPr>
            </a:p>
          </p:txBody>
        </p:sp>
      </p:gr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3"/>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prstClr val="black"/>
                </a:solidFill>
              </a:rPr>
              <a:t>Identifying and working with Cisco Routers and Switches</a:t>
            </a:r>
            <a:br>
              <a:rPr lang="en-US" sz="2800" b="1" dirty="0" smtClean="0">
                <a:solidFill>
                  <a:prstClr val="black"/>
                </a:solidFill>
              </a:rPr>
            </a:br>
            <a:r>
              <a:rPr lang="en-US" sz="1800" b="1" dirty="0" smtClean="0">
                <a:solidFill>
                  <a:prstClr val="black"/>
                </a:solidFill>
              </a:rPr>
              <a:t>Catalyst 6500 Series Switches</a:t>
            </a:r>
            <a:endParaRPr lang="en-US" sz="1800" b="1" dirty="0">
              <a:solidFill>
                <a:prstClr val="black"/>
              </a:solidFill>
            </a:endParaRPr>
          </a:p>
        </p:txBody>
      </p:sp>
      <p:pic>
        <p:nvPicPr>
          <p:cNvPr id="24" name="Picture 23"/>
          <p:cNvPicPr>
            <a:picLocks noChangeAspect="1"/>
          </p:cNvPicPr>
          <p:nvPr/>
        </p:nvPicPr>
        <p:blipFill rotWithShape="1">
          <a:blip r:embed="rId4"/>
          <a:srcRect t="22180" r="3210" b="20203"/>
          <a:stretch/>
        </p:blipFill>
        <p:spPr>
          <a:xfrm>
            <a:off x="7788185" y="5000207"/>
            <a:ext cx="2765764" cy="905522"/>
          </a:xfrm>
          <a:prstGeom prst="rect">
            <a:avLst/>
          </a:prstGeom>
        </p:spPr>
      </p:pic>
      <p:sp>
        <p:nvSpPr>
          <p:cNvPr id="25" name="TextBox 24"/>
          <p:cNvSpPr txBox="1"/>
          <p:nvPr/>
        </p:nvSpPr>
        <p:spPr>
          <a:xfrm>
            <a:off x="8669446" y="5767229"/>
            <a:ext cx="1635769" cy="276999"/>
          </a:xfrm>
          <a:prstGeom prst="rect">
            <a:avLst/>
          </a:prstGeom>
          <a:noFill/>
        </p:spPr>
        <p:txBody>
          <a:bodyPr wrap="none" rtlCol="0">
            <a:spAutoFit/>
          </a:bodyPr>
          <a:lstStyle/>
          <a:p>
            <a:r>
              <a:rPr lang="en-US" sz="1200" b="1" dirty="0" smtClean="0">
                <a:solidFill>
                  <a:prstClr val="black"/>
                </a:solidFill>
              </a:rPr>
              <a:t>48-port switch module</a:t>
            </a:r>
            <a:endParaRPr lang="en-US" sz="1200" b="1" dirty="0">
              <a:solidFill>
                <a:prstClr val="black"/>
              </a:solidFill>
            </a:endParaRPr>
          </a:p>
        </p:txBody>
      </p:sp>
    </p:spTree>
    <p:extLst>
      <p:ext uri="{BB962C8B-B14F-4D97-AF65-F5344CB8AC3E}">
        <p14:creationId xmlns:p14="http://schemas.microsoft.com/office/powerpoint/2010/main" val="1929636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4599508" cy="5260977"/>
          </a:xfrm>
        </p:spPr>
        <p:txBody>
          <a:bodyPr>
            <a:normAutofit/>
          </a:bodyPr>
          <a:lstStyle/>
          <a:p>
            <a:r>
              <a:rPr lang="en-US" sz="1600" dirty="0" smtClean="0">
                <a:latin typeface="+mj-lt"/>
              </a:rPr>
              <a:t>As </a:t>
            </a:r>
            <a:r>
              <a:rPr lang="en-US" sz="1600" dirty="0">
                <a:latin typeface="+mj-lt"/>
              </a:rPr>
              <a:t>the premier </a:t>
            </a:r>
            <a:r>
              <a:rPr lang="en-US" sz="1600" dirty="0" smtClean="0">
                <a:latin typeface="+mj-lt"/>
              </a:rPr>
              <a:t>Cisco </a:t>
            </a:r>
            <a:r>
              <a:rPr lang="en-US" sz="1600" dirty="0">
                <a:latin typeface="+mj-lt"/>
              </a:rPr>
              <a:t>modular multilayer switch, the Cisco </a:t>
            </a:r>
            <a:r>
              <a:rPr lang="en-US" sz="1600" dirty="0" smtClean="0">
                <a:latin typeface="+mj-lt"/>
              </a:rPr>
              <a:t>Catalyst </a:t>
            </a:r>
            <a:r>
              <a:rPr lang="en-US" sz="1600" dirty="0">
                <a:latin typeface="+mj-lt"/>
              </a:rPr>
              <a:t>6500 Series delivers secure, converged services from the wiring closet to the core, to the data center, and to the WAN edge.</a:t>
            </a:r>
          </a:p>
          <a:p>
            <a:r>
              <a:rPr lang="en-US" sz="1600" dirty="0">
                <a:latin typeface="+mj-lt"/>
              </a:rPr>
              <a:t>The versatile Cisco Catalyst 6500-E Series Chassis is ideal for addressing high-performance, high- port-density Fast Ethernet, Gigabit Ethernet, and 10 and 40 Gigabit Ethernet applications in all parts of the network. This series is ideally suited for enterprise core and aggregation environments</a:t>
            </a:r>
            <a:r>
              <a:rPr lang="en-US" sz="1600" dirty="0" smtClean="0">
                <a:latin typeface="+mj-lt"/>
              </a:rPr>
              <a:t>.</a:t>
            </a:r>
            <a:endParaRPr lang="en-US" sz="1600" dirty="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9" name="Group 18"/>
          <p:cNvGrpSpPr/>
          <p:nvPr/>
        </p:nvGrpSpPr>
        <p:grpSpPr>
          <a:xfrm>
            <a:off x="5880199" y="1039820"/>
            <a:ext cx="6303631" cy="3787830"/>
            <a:chOff x="5880199" y="1039820"/>
            <a:chExt cx="6303631" cy="378783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411" b="8536"/>
            <a:stretch/>
          </p:blipFill>
          <p:spPr>
            <a:xfrm>
              <a:off x="5880199" y="1145851"/>
              <a:ext cx="6303631" cy="3532285"/>
            </a:xfrm>
            <a:prstGeom prst="rect">
              <a:avLst/>
            </a:prstGeom>
          </p:spPr>
        </p:pic>
        <p:sp>
          <p:nvSpPr>
            <p:cNvPr id="5" name="TextBox 4"/>
            <p:cNvSpPr txBox="1"/>
            <p:nvPr/>
          </p:nvSpPr>
          <p:spPr>
            <a:xfrm>
              <a:off x="7560128" y="4550651"/>
              <a:ext cx="954941" cy="276999"/>
            </a:xfrm>
            <a:prstGeom prst="rect">
              <a:avLst/>
            </a:prstGeom>
            <a:noFill/>
          </p:spPr>
          <p:txBody>
            <a:bodyPr wrap="none" rtlCol="0">
              <a:spAutoFit/>
            </a:bodyPr>
            <a:lstStyle/>
            <a:p>
              <a:r>
                <a:rPr lang="en-US" sz="1200" b="1" dirty="0" smtClean="0">
                  <a:solidFill>
                    <a:prstClr val="black"/>
                  </a:solidFill>
                </a:rPr>
                <a:t>WS-C6503-E</a:t>
              </a:r>
              <a:endParaRPr lang="en-US" sz="1200" b="1" dirty="0">
                <a:solidFill>
                  <a:prstClr val="black"/>
                </a:solidFill>
              </a:endParaRPr>
            </a:p>
          </p:txBody>
        </p:sp>
        <p:sp>
          <p:nvSpPr>
            <p:cNvPr id="14" name="TextBox 13"/>
            <p:cNvSpPr txBox="1"/>
            <p:nvPr/>
          </p:nvSpPr>
          <p:spPr>
            <a:xfrm>
              <a:off x="9235248" y="4550650"/>
              <a:ext cx="959750" cy="276999"/>
            </a:xfrm>
            <a:prstGeom prst="rect">
              <a:avLst/>
            </a:prstGeom>
            <a:noFill/>
          </p:spPr>
          <p:txBody>
            <a:bodyPr wrap="none" rtlCol="0">
              <a:spAutoFit/>
            </a:bodyPr>
            <a:lstStyle/>
            <a:p>
              <a:r>
                <a:rPr lang="en-US" sz="1200" b="1" dirty="0" smtClean="0">
                  <a:solidFill>
                    <a:prstClr val="black"/>
                  </a:solidFill>
                </a:rPr>
                <a:t>WS-C6504-E</a:t>
              </a:r>
              <a:endParaRPr lang="en-US" sz="1200" b="1" dirty="0">
                <a:solidFill>
                  <a:prstClr val="black"/>
                </a:solidFill>
              </a:endParaRPr>
            </a:p>
          </p:txBody>
        </p:sp>
        <p:sp>
          <p:nvSpPr>
            <p:cNvPr id="15" name="TextBox 14"/>
            <p:cNvSpPr txBox="1"/>
            <p:nvPr/>
          </p:nvSpPr>
          <p:spPr>
            <a:xfrm>
              <a:off x="6204857" y="2261086"/>
              <a:ext cx="959750" cy="276999"/>
            </a:xfrm>
            <a:prstGeom prst="rect">
              <a:avLst/>
            </a:prstGeom>
            <a:noFill/>
          </p:spPr>
          <p:txBody>
            <a:bodyPr wrap="none" rtlCol="0">
              <a:spAutoFit/>
            </a:bodyPr>
            <a:lstStyle/>
            <a:p>
              <a:r>
                <a:rPr lang="en-US" sz="1200" b="1" dirty="0" smtClean="0">
                  <a:solidFill>
                    <a:prstClr val="black"/>
                  </a:solidFill>
                </a:rPr>
                <a:t>WS-C6506-E</a:t>
              </a:r>
              <a:endParaRPr lang="en-US" sz="1200" b="1" dirty="0">
                <a:solidFill>
                  <a:prstClr val="black"/>
                </a:solidFill>
              </a:endParaRPr>
            </a:p>
          </p:txBody>
        </p:sp>
        <p:sp>
          <p:nvSpPr>
            <p:cNvPr id="16" name="TextBox 15"/>
            <p:cNvSpPr txBox="1"/>
            <p:nvPr/>
          </p:nvSpPr>
          <p:spPr>
            <a:xfrm>
              <a:off x="7666264" y="1763861"/>
              <a:ext cx="959750" cy="276999"/>
            </a:xfrm>
            <a:prstGeom prst="rect">
              <a:avLst/>
            </a:prstGeom>
            <a:noFill/>
          </p:spPr>
          <p:txBody>
            <a:bodyPr wrap="none" rtlCol="0">
              <a:spAutoFit/>
            </a:bodyPr>
            <a:lstStyle/>
            <a:p>
              <a:r>
                <a:rPr lang="en-US" sz="1200" b="1" dirty="0" smtClean="0">
                  <a:solidFill>
                    <a:prstClr val="black"/>
                  </a:solidFill>
                </a:rPr>
                <a:t>WS-C6509-E</a:t>
              </a:r>
              <a:endParaRPr lang="en-US" sz="1200" b="1" dirty="0">
                <a:solidFill>
                  <a:prstClr val="black"/>
                </a:solidFill>
              </a:endParaRPr>
            </a:p>
          </p:txBody>
        </p:sp>
        <p:sp>
          <p:nvSpPr>
            <p:cNvPr id="17" name="TextBox 16"/>
            <p:cNvSpPr txBox="1"/>
            <p:nvPr/>
          </p:nvSpPr>
          <p:spPr>
            <a:xfrm>
              <a:off x="9231612" y="1039820"/>
              <a:ext cx="1038298" cy="276999"/>
            </a:xfrm>
            <a:prstGeom prst="rect">
              <a:avLst/>
            </a:prstGeom>
            <a:noFill/>
          </p:spPr>
          <p:txBody>
            <a:bodyPr wrap="none" rtlCol="0">
              <a:spAutoFit/>
            </a:bodyPr>
            <a:lstStyle/>
            <a:p>
              <a:r>
                <a:rPr lang="en-US" sz="1200" b="1" dirty="0" smtClean="0">
                  <a:solidFill>
                    <a:prstClr val="black"/>
                  </a:solidFill>
                </a:rPr>
                <a:t>WS-C65013-E</a:t>
              </a:r>
              <a:endParaRPr lang="en-US" sz="1200" b="1" dirty="0">
                <a:solidFill>
                  <a:prstClr val="black"/>
                </a:solidFill>
              </a:endParaRPr>
            </a:p>
          </p:txBody>
        </p:sp>
        <p:sp>
          <p:nvSpPr>
            <p:cNvPr id="18" name="TextBox 17"/>
            <p:cNvSpPr txBox="1"/>
            <p:nvPr/>
          </p:nvSpPr>
          <p:spPr>
            <a:xfrm>
              <a:off x="10692497" y="1251272"/>
              <a:ext cx="1097608" cy="276999"/>
            </a:xfrm>
            <a:prstGeom prst="rect">
              <a:avLst/>
            </a:prstGeom>
            <a:noFill/>
          </p:spPr>
          <p:txBody>
            <a:bodyPr wrap="none" rtlCol="0">
              <a:spAutoFit/>
            </a:bodyPr>
            <a:lstStyle/>
            <a:p>
              <a:r>
                <a:rPr lang="en-US" sz="1200" b="1" dirty="0" smtClean="0">
                  <a:solidFill>
                    <a:prstClr val="black"/>
                  </a:solidFill>
                </a:rPr>
                <a:t>WS-C6509-V-E</a:t>
              </a:r>
              <a:endParaRPr lang="en-US" sz="1200" b="1" dirty="0">
                <a:solidFill>
                  <a:prstClr val="black"/>
                </a:solidFill>
              </a:endParaRPr>
            </a:p>
          </p:txBody>
        </p:sp>
      </p:gr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3"/>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prstClr val="black"/>
                </a:solidFill>
              </a:rPr>
              <a:t>Identifying and working with Cisco Routers and Switches</a:t>
            </a:r>
            <a:br>
              <a:rPr lang="en-US" sz="2800" b="1" dirty="0" smtClean="0">
                <a:solidFill>
                  <a:prstClr val="black"/>
                </a:solidFill>
              </a:rPr>
            </a:br>
            <a:r>
              <a:rPr lang="en-US" sz="1800" b="1" dirty="0" smtClean="0">
                <a:solidFill>
                  <a:prstClr val="black"/>
                </a:solidFill>
              </a:rPr>
              <a:t>Catalyst 6500 Series Switches</a:t>
            </a:r>
            <a:endParaRPr lang="en-US" sz="1800" b="1" dirty="0">
              <a:solidFill>
                <a:prstClr val="black"/>
              </a:solidFill>
            </a:endParaRPr>
          </a:p>
        </p:txBody>
      </p:sp>
      <p:pic>
        <p:nvPicPr>
          <p:cNvPr id="24" name="Picture 23"/>
          <p:cNvPicPr>
            <a:picLocks noChangeAspect="1"/>
          </p:cNvPicPr>
          <p:nvPr/>
        </p:nvPicPr>
        <p:blipFill rotWithShape="1">
          <a:blip r:embed="rId4"/>
          <a:srcRect t="22180" r="3210" b="20203"/>
          <a:stretch/>
        </p:blipFill>
        <p:spPr>
          <a:xfrm>
            <a:off x="7788185" y="5000207"/>
            <a:ext cx="2765764" cy="905522"/>
          </a:xfrm>
          <a:prstGeom prst="rect">
            <a:avLst/>
          </a:prstGeom>
        </p:spPr>
      </p:pic>
      <p:sp>
        <p:nvSpPr>
          <p:cNvPr id="25" name="TextBox 24"/>
          <p:cNvSpPr txBox="1"/>
          <p:nvPr/>
        </p:nvSpPr>
        <p:spPr>
          <a:xfrm>
            <a:off x="8669446" y="5767229"/>
            <a:ext cx="1635769" cy="276999"/>
          </a:xfrm>
          <a:prstGeom prst="rect">
            <a:avLst/>
          </a:prstGeom>
          <a:noFill/>
        </p:spPr>
        <p:txBody>
          <a:bodyPr wrap="none" rtlCol="0">
            <a:spAutoFit/>
          </a:bodyPr>
          <a:lstStyle/>
          <a:p>
            <a:r>
              <a:rPr lang="en-US" sz="1200" b="1" dirty="0" smtClean="0">
                <a:solidFill>
                  <a:prstClr val="black"/>
                </a:solidFill>
              </a:rPr>
              <a:t>48-port switch module</a:t>
            </a:r>
            <a:endParaRPr lang="en-US" sz="1200" b="1" dirty="0">
              <a:solidFill>
                <a:prstClr val="black"/>
              </a:solidFill>
            </a:endParaRPr>
          </a:p>
        </p:txBody>
      </p:sp>
    </p:spTree>
    <p:extLst>
      <p:ext uri="{BB962C8B-B14F-4D97-AF65-F5344CB8AC3E}">
        <p14:creationId xmlns:p14="http://schemas.microsoft.com/office/powerpoint/2010/main" val="2373794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2" y="1262287"/>
            <a:ext cx="11496275" cy="387219"/>
          </a:xfrm>
        </p:spPr>
        <p:txBody>
          <a:bodyPr>
            <a:noAutofit/>
          </a:bodyPr>
          <a:lstStyle/>
          <a:p>
            <a:r>
              <a:rPr lang="en-US" sz="1600" dirty="0">
                <a:latin typeface="+mj-lt"/>
              </a:rPr>
              <a:t>Stackable Catalyst 3850 Series </a:t>
            </a:r>
            <a:r>
              <a:rPr lang="en-US" sz="1600" dirty="0" err="1">
                <a:latin typeface="+mj-lt"/>
              </a:rPr>
              <a:t>multigigabit</a:t>
            </a:r>
            <a:r>
              <a:rPr lang="en-US" sz="1600" dirty="0">
                <a:latin typeface="+mj-lt"/>
              </a:rPr>
              <a:t> and 10-Gbps network switches give you wired and wireless together so you can scale up and protect your investments.</a:t>
            </a:r>
            <a:endParaRPr lang="en-US" sz="1600" dirty="0" smtClean="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smtClean="0"/>
              <a:t>Catalyst 3850 Series Switches</a:t>
            </a:r>
            <a:endParaRPr lang="en-US" sz="1800" b="1" dirty="0"/>
          </a:p>
        </p:txBody>
      </p:sp>
      <p:pic>
        <p:nvPicPr>
          <p:cNvPr id="3" name="Picture 2"/>
          <p:cNvPicPr>
            <a:picLocks noChangeAspect="1"/>
          </p:cNvPicPr>
          <p:nvPr/>
        </p:nvPicPr>
        <p:blipFill rotWithShape="1">
          <a:blip r:embed="rId3"/>
          <a:srcRect l="3832" t="23610" r="4246" b="22978"/>
          <a:stretch/>
        </p:blipFill>
        <p:spPr>
          <a:xfrm>
            <a:off x="3433486" y="1864665"/>
            <a:ext cx="5253318" cy="2034988"/>
          </a:xfrm>
          <a:prstGeom prst="rect">
            <a:avLst/>
          </a:prstGeom>
        </p:spPr>
      </p:pic>
      <p:sp>
        <p:nvSpPr>
          <p:cNvPr id="17" name="TextBox 16"/>
          <p:cNvSpPr txBox="1"/>
          <p:nvPr/>
        </p:nvSpPr>
        <p:spPr>
          <a:xfrm>
            <a:off x="3276441" y="6101045"/>
            <a:ext cx="5622145" cy="369332"/>
          </a:xfrm>
          <a:prstGeom prst="rect">
            <a:avLst/>
          </a:prstGeom>
          <a:noFill/>
        </p:spPr>
        <p:txBody>
          <a:bodyPr wrap="square" rtlCol="0">
            <a:spAutoFit/>
          </a:bodyPr>
          <a:lstStyle/>
          <a:p>
            <a:pPr algn="ctr"/>
            <a:r>
              <a:rPr lang="en-US" dirty="0" smtClean="0">
                <a:hlinkClick r:id="rId4"/>
              </a:rPr>
              <a:t>Video – Catalyst 3850 Series Overview</a:t>
            </a:r>
            <a:endParaRPr lang="en-US" dirty="0"/>
          </a:p>
        </p:txBody>
      </p:sp>
      <p:grpSp>
        <p:nvGrpSpPr>
          <p:cNvPr id="7" name="Group 6"/>
          <p:cNvGrpSpPr/>
          <p:nvPr/>
        </p:nvGrpSpPr>
        <p:grpSpPr>
          <a:xfrm>
            <a:off x="595993" y="4056578"/>
            <a:ext cx="10574032" cy="1985640"/>
            <a:chOff x="595993" y="3635232"/>
            <a:chExt cx="10574032" cy="1985640"/>
          </a:xfrm>
        </p:grpSpPr>
        <p:pic>
          <p:nvPicPr>
            <p:cNvPr id="4" name="Picture 3"/>
            <p:cNvPicPr>
              <a:picLocks noChangeAspect="1"/>
            </p:cNvPicPr>
            <p:nvPr/>
          </p:nvPicPr>
          <p:blipFill rotWithShape="1">
            <a:blip r:embed="rId5"/>
            <a:srcRect b="23110"/>
            <a:stretch/>
          </p:blipFill>
          <p:spPr>
            <a:xfrm>
              <a:off x="595993" y="3635232"/>
              <a:ext cx="10574032" cy="1985640"/>
            </a:xfrm>
            <a:prstGeom prst="rect">
              <a:avLst/>
            </a:prstGeom>
          </p:spPr>
        </p:pic>
        <p:sp>
          <p:nvSpPr>
            <p:cNvPr id="5" name="Rectangle 4"/>
            <p:cNvSpPr/>
            <p:nvPr/>
          </p:nvSpPr>
          <p:spPr>
            <a:xfrm>
              <a:off x="595993" y="5217459"/>
              <a:ext cx="2290642" cy="40341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330228" y="5307106"/>
              <a:ext cx="2290642" cy="31376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879383" y="5127813"/>
              <a:ext cx="2290642" cy="47327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5174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2" y="1262287"/>
            <a:ext cx="11496275" cy="387219"/>
          </a:xfrm>
        </p:spPr>
        <p:txBody>
          <a:bodyPr>
            <a:noAutofit/>
          </a:bodyPr>
          <a:lstStyle/>
          <a:p>
            <a:r>
              <a:rPr lang="en-US" sz="1600" dirty="0">
                <a:latin typeface="+mj-lt"/>
              </a:rPr>
              <a:t>The 3650 Series is built on the advanced Cisco </a:t>
            </a:r>
            <a:r>
              <a:rPr lang="en-US" sz="1600" dirty="0" err="1">
                <a:latin typeface="+mj-lt"/>
              </a:rPr>
              <a:t>StackWise</a:t>
            </a:r>
            <a:r>
              <a:rPr lang="en-US" sz="1600" dirty="0">
                <a:latin typeface="+mj-lt"/>
              </a:rPr>
              <a:t>®-160, and takes advantage of the new Cisco Unified Access™ Data Plane (UADP) application-specific integrated circuit (ASIC</a:t>
            </a:r>
            <a:r>
              <a:rPr lang="en-US" sz="1600" dirty="0" smtClean="0">
                <a:latin typeface="+mj-lt"/>
              </a:rPr>
              <a:t>).</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smtClean="0"/>
              <a:t>Catalyst 3650 Series Switches</a:t>
            </a:r>
            <a:endParaRPr lang="en-US" sz="1800" b="1" dirty="0"/>
          </a:p>
        </p:txBody>
      </p:sp>
      <p:pic>
        <p:nvPicPr>
          <p:cNvPr id="2" name="Picture 1"/>
          <p:cNvPicPr>
            <a:picLocks noChangeAspect="1"/>
          </p:cNvPicPr>
          <p:nvPr/>
        </p:nvPicPr>
        <p:blipFill rotWithShape="1">
          <a:blip r:embed="rId3"/>
          <a:srcRect l="6689" t="20272" r="6538" b="19472"/>
          <a:stretch/>
        </p:blipFill>
        <p:spPr>
          <a:xfrm>
            <a:off x="3463096" y="1757086"/>
            <a:ext cx="5190565" cy="2026024"/>
          </a:xfrm>
          <a:prstGeom prst="rect">
            <a:avLst/>
          </a:prstGeom>
        </p:spPr>
      </p:pic>
      <p:grpSp>
        <p:nvGrpSpPr>
          <p:cNvPr id="14" name="Group 13"/>
          <p:cNvGrpSpPr/>
          <p:nvPr/>
        </p:nvGrpSpPr>
        <p:grpSpPr>
          <a:xfrm>
            <a:off x="595992" y="3815483"/>
            <a:ext cx="10574033" cy="2703993"/>
            <a:chOff x="595992" y="3815483"/>
            <a:chExt cx="10574033" cy="2703993"/>
          </a:xfrm>
        </p:grpSpPr>
        <p:pic>
          <p:nvPicPr>
            <p:cNvPr id="6" name="Picture 5"/>
            <p:cNvPicPr>
              <a:picLocks noChangeAspect="1"/>
            </p:cNvPicPr>
            <p:nvPr/>
          </p:nvPicPr>
          <p:blipFill>
            <a:blip r:embed="rId4"/>
            <a:stretch>
              <a:fillRect/>
            </a:stretch>
          </p:blipFill>
          <p:spPr>
            <a:xfrm>
              <a:off x="595992" y="3815483"/>
              <a:ext cx="10574033" cy="2703993"/>
            </a:xfrm>
            <a:prstGeom prst="rect">
              <a:avLst/>
            </a:prstGeom>
          </p:spPr>
        </p:pic>
        <p:sp>
          <p:nvSpPr>
            <p:cNvPr id="13" name="Rectangle 12"/>
            <p:cNvSpPr/>
            <p:nvPr/>
          </p:nvSpPr>
          <p:spPr>
            <a:xfrm>
              <a:off x="8653661" y="6042212"/>
              <a:ext cx="1978480" cy="44823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9376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2" y="1262287"/>
            <a:ext cx="11496275" cy="387219"/>
          </a:xfrm>
        </p:spPr>
        <p:txBody>
          <a:bodyPr>
            <a:noAutofit/>
          </a:bodyPr>
          <a:lstStyle/>
          <a:p>
            <a:r>
              <a:rPr lang="en-US" sz="1600" dirty="0">
                <a:latin typeface="+mj-lt"/>
              </a:rPr>
              <a:t>From the Catalyst 3650 mini series to the Catalyst 3650 </a:t>
            </a:r>
            <a:r>
              <a:rPr lang="en-US" sz="1600" dirty="0" err="1">
                <a:latin typeface="+mj-lt"/>
              </a:rPr>
              <a:t>multigigabit</a:t>
            </a:r>
            <a:r>
              <a:rPr lang="en-US" sz="1600" dirty="0">
                <a:latin typeface="+mj-lt"/>
              </a:rPr>
              <a:t> and Universal Power over Ethernet (UPOE) switches, your network is ready for the mobile devices and applications it needs to support.</a:t>
            </a:r>
            <a:endParaRPr lang="en-US" sz="1600" dirty="0" smtClean="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smtClean="0"/>
              <a:t>Catalyst 3650 Series Switches</a:t>
            </a:r>
            <a:endParaRPr lang="en-US" sz="1800" b="1" dirty="0"/>
          </a:p>
        </p:txBody>
      </p:sp>
      <p:pic>
        <p:nvPicPr>
          <p:cNvPr id="2" name="Picture 1"/>
          <p:cNvPicPr>
            <a:picLocks noChangeAspect="1"/>
          </p:cNvPicPr>
          <p:nvPr/>
        </p:nvPicPr>
        <p:blipFill rotWithShape="1">
          <a:blip r:embed="rId3"/>
          <a:srcRect l="6689" t="20272" r="6538" b="19472"/>
          <a:stretch/>
        </p:blipFill>
        <p:spPr>
          <a:xfrm>
            <a:off x="3463096" y="1757086"/>
            <a:ext cx="5190565" cy="2026024"/>
          </a:xfrm>
          <a:prstGeom prst="rect">
            <a:avLst/>
          </a:prstGeom>
        </p:spPr>
      </p:pic>
      <p:grpSp>
        <p:nvGrpSpPr>
          <p:cNvPr id="5" name="Group 4"/>
          <p:cNvGrpSpPr/>
          <p:nvPr/>
        </p:nvGrpSpPr>
        <p:grpSpPr>
          <a:xfrm>
            <a:off x="595992" y="3794584"/>
            <a:ext cx="10574033" cy="2735395"/>
            <a:chOff x="595992" y="3794584"/>
            <a:chExt cx="10574033" cy="2735395"/>
          </a:xfrm>
        </p:grpSpPr>
        <p:pic>
          <p:nvPicPr>
            <p:cNvPr id="3" name="Picture 2"/>
            <p:cNvPicPr>
              <a:picLocks noChangeAspect="1"/>
            </p:cNvPicPr>
            <p:nvPr/>
          </p:nvPicPr>
          <p:blipFill>
            <a:blip r:embed="rId4"/>
            <a:stretch>
              <a:fillRect/>
            </a:stretch>
          </p:blipFill>
          <p:spPr>
            <a:xfrm>
              <a:off x="595992" y="3794584"/>
              <a:ext cx="10574033" cy="2735395"/>
            </a:xfrm>
            <a:prstGeom prst="rect">
              <a:avLst/>
            </a:prstGeom>
          </p:spPr>
        </p:pic>
        <p:sp>
          <p:nvSpPr>
            <p:cNvPr id="4" name="Rectangle 3"/>
            <p:cNvSpPr/>
            <p:nvPr/>
          </p:nvSpPr>
          <p:spPr>
            <a:xfrm>
              <a:off x="3227294" y="5953900"/>
              <a:ext cx="2043953" cy="55447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858596" y="5947424"/>
              <a:ext cx="2043953" cy="55447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653661" y="5847792"/>
              <a:ext cx="2043953" cy="55447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59628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4599508" cy="5260977"/>
          </a:xfrm>
        </p:spPr>
        <p:txBody>
          <a:bodyPr>
            <a:normAutofit/>
          </a:bodyPr>
          <a:lstStyle/>
          <a:p>
            <a:r>
              <a:rPr lang="en-US" sz="1600" dirty="0" smtClean="0">
                <a:latin typeface="+mj-lt"/>
              </a:rPr>
              <a:t>Cisco Catalyst </a:t>
            </a:r>
            <a:r>
              <a:rPr lang="en-US" sz="1600" dirty="0">
                <a:latin typeface="+mj-lt"/>
              </a:rPr>
              <a:t>2960-X and 2960-XR Series Switches are fixed-configuration, stackable Gigabit Ethernet switches that provide enterprise-class access for campus and branch </a:t>
            </a:r>
            <a:r>
              <a:rPr lang="en-US" sz="1600" dirty="0" smtClean="0">
                <a:latin typeface="+mj-lt"/>
              </a:rPr>
              <a:t>applications.</a:t>
            </a:r>
          </a:p>
          <a:p>
            <a:r>
              <a:rPr lang="en-US" sz="1600" dirty="0">
                <a:latin typeface="+mj-lt"/>
              </a:rPr>
              <a:t>These fully managed switches can provide advanced Layer 2 and Layer 3 features as well as optional Power over Ethernet Plus (</a:t>
            </a:r>
            <a:r>
              <a:rPr lang="en-US" sz="1600" dirty="0" err="1">
                <a:latin typeface="+mj-lt"/>
              </a:rPr>
              <a:t>PoE</a:t>
            </a:r>
            <a:r>
              <a:rPr lang="en-US" sz="1600" dirty="0">
                <a:latin typeface="+mj-lt"/>
              </a:rPr>
              <a:t>+) power</a:t>
            </a:r>
            <a:r>
              <a:rPr lang="en-US" sz="1600" dirty="0" smtClean="0">
                <a:latin typeface="+mj-lt"/>
              </a:rPr>
              <a:t>.</a:t>
            </a:r>
          </a:p>
          <a:p>
            <a:r>
              <a:rPr lang="en-US" sz="1600" dirty="0">
                <a:latin typeface="+mj-lt"/>
              </a:rPr>
              <a:t>24 or 48 Gigabit Ethernet ports </a:t>
            </a:r>
            <a:endParaRPr lang="en-US" sz="1600" dirty="0" smtClean="0">
              <a:latin typeface="+mj-lt"/>
            </a:endParaRPr>
          </a:p>
          <a:p>
            <a:r>
              <a:rPr lang="en-US" sz="1600" dirty="0" smtClean="0">
                <a:latin typeface="+mj-lt"/>
              </a:rPr>
              <a:t>Uplink ports – available with 1 </a:t>
            </a:r>
            <a:r>
              <a:rPr lang="en-US" sz="1600" dirty="0">
                <a:latin typeface="+mj-lt"/>
              </a:rPr>
              <a:t>Gigabit Ethernet Small Form-Factor Pluggable (SFP) uplinks or </a:t>
            </a:r>
            <a:r>
              <a:rPr lang="en-US" sz="1600" dirty="0" smtClean="0">
                <a:latin typeface="+mj-lt"/>
              </a:rPr>
              <a:t>fixed </a:t>
            </a:r>
            <a:r>
              <a:rPr lang="en-US" sz="1600" dirty="0">
                <a:latin typeface="+mj-lt"/>
              </a:rPr>
              <a:t>10 Gigabit Ethernet SFP+ </a:t>
            </a:r>
            <a:r>
              <a:rPr lang="en-US" sz="1600" dirty="0" smtClean="0">
                <a:latin typeface="+mj-lt"/>
              </a:rPr>
              <a:t>uplinks.</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smtClean="0"/>
              <a:t>Catalyst 2960 Series Switches</a:t>
            </a:r>
            <a:endParaRPr lang="en-US" sz="1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365" y="3238371"/>
            <a:ext cx="4889611" cy="1985341"/>
          </a:xfrm>
          <a:prstGeom prst="rect">
            <a:avLst/>
          </a:prstGeom>
        </p:spPr>
      </p:pic>
      <p:pic>
        <p:nvPicPr>
          <p:cNvPr id="4" name="Picture 3"/>
          <p:cNvPicPr>
            <a:picLocks noChangeAspect="1"/>
          </p:cNvPicPr>
          <p:nvPr/>
        </p:nvPicPr>
        <p:blipFill rotWithShape="1">
          <a:blip r:embed="rId4"/>
          <a:srcRect l="6442" t="43778" r="6415" b="43863"/>
          <a:stretch/>
        </p:blipFill>
        <p:spPr>
          <a:xfrm>
            <a:off x="5807033" y="1370010"/>
            <a:ext cx="5455483" cy="554493"/>
          </a:xfrm>
          <a:prstGeom prst="rect">
            <a:avLst/>
          </a:prstGeom>
        </p:spPr>
      </p:pic>
      <p:pic>
        <p:nvPicPr>
          <p:cNvPr id="5" name="Picture 4"/>
          <p:cNvPicPr>
            <a:picLocks noChangeAspect="1"/>
          </p:cNvPicPr>
          <p:nvPr/>
        </p:nvPicPr>
        <p:blipFill rotWithShape="1">
          <a:blip r:embed="rId5"/>
          <a:srcRect t="43214" b="43214"/>
          <a:stretch/>
        </p:blipFill>
        <p:spPr>
          <a:xfrm>
            <a:off x="5807033" y="2070555"/>
            <a:ext cx="5455483" cy="555292"/>
          </a:xfrm>
          <a:prstGeom prst="rect">
            <a:avLst/>
          </a:prstGeom>
        </p:spPr>
      </p:pic>
      <p:sp>
        <p:nvSpPr>
          <p:cNvPr id="24" name="TextBox 23"/>
          <p:cNvSpPr txBox="1"/>
          <p:nvPr/>
        </p:nvSpPr>
        <p:spPr>
          <a:xfrm>
            <a:off x="8034945" y="5261503"/>
            <a:ext cx="1486304" cy="276999"/>
          </a:xfrm>
          <a:prstGeom prst="rect">
            <a:avLst/>
          </a:prstGeom>
          <a:noFill/>
        </p:spPr>
        <p:txBody>
          <a:bodyPr wrap="none" rtlCol="0">
            <a:spAutoFit/>
          </a:bodyPr>
          <a:lstStyle/>
          <a:p>
            <a:pPr algn="ctr"/>
            <a:r>
              <a:rPr lang="en-US" sz="1200" b="1" dirty="0" smtClean="0"/>
              <a:t>Stacked deployment</a:t>
            </a:r>
            <a:endParaRPr lang="en-US" sz="1200" b="1" dirty="0"/>
          </a:p>
        </p:txBody>
      </p:sp>
    </p:spTree>
    <p:extLst>
      <p:ext uri="{BB962C8B-B14F-4D97-AF65-F5344CB8AC3E}">
        <p14:creationId xmlns:p14="http://schemas.microsoft.com/office/powerpoint/2010/main" val="272186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smtClean="0"/>
              <a:t>Catalyst Switch Series Comparison</a:t>
            </a:r>
            <a:endParaRPr lang="en-US" sz="1800" b="1" dirty="0"/>
          </a:p>
        </p:txBody>
      </p:sp>
      <p:pic>
        <p:nvPicPr>
          <p:cNvPr id="6" name="Picture 5"/>
          <p:cNvPicPr>
            <a:picLocks noChangeAspect="1"/>
          </p:cNvPicPr>
          <p:nvPr/>
        </p:nvPicPr>
        <p:blipFill rotWithShape="1">
          <a:blip r:embed="rId3"/>
          <a:srcRect l="820" t="1610" r="464" b="1110"/>
          <a:stretch/>
        </p:blipFill>
        <p:spPr>
          <a:xfrm>
            <a:off x="1338943" y="1436914"/>
            <a:ext cx="9233807" cy="3575957"/>
          </a:xfrm>
          <a:prstGeom prst="rect">
            <a:avLst/>
          </a:prstGeom>
          <a:ln w="28575">
            <a:solidFill>
              <a:schemeClr val="tx1"/>
            </a:solidFill>
          </a:ln>
        </p:spPr>
      </p:pic>
    </p:spTree>
    <p:extLst>
      <p:ext uri="{BB962C8B-B14F-4D97-AF65-F5344CB8AC3E}">
        <p14:creationId xmlns:p14="http://schemas.microsoft.com/office/powerpoint/2010/main" val="2951515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smtClean="0">
                <a:latin typeface="+mj-lt"/>
              </a:rPr>
              <a:t>Cisco Catalyst </a:t>
            </a:r>
            <a:r>
              <a:rPr lang="en-US" sz="1600" dirty="0">
                <a:latin typeface="+mj-lt"/>
              </a:rPr>
              <a:t>1000 Series Switches are fixed managed Gigabit Ethernet enterprise-class Layer 2 switches designed for small businesses and branch offices. </a:t>
            </a:r>
            <a:endParaRPr lang="en-US" sz="1600" dirty="0" smtClean="0">
              <a:latin typeface="+mj-lt"/>
            </a:endParaRPr>
          </a:p>
          <a:p>
            <a:endParaRPr lang="en-US" sz="1600" dirty="0">
              <a:latin typeface="+mj-lt"/>
            </a:endParaRPr>
          </a:p>
          <a:p>
            <a:endParaRPr lang="en-US" sz="1600" dirty="0" smtClean="0">
              <a:latin typeface="+mj-lt"/>
            </a:endParaRPr>
          </a:p>
          <a:p>
            <a:endParaRPr lang="en-US" sz="1600" dirty="0">
              <a:latin typeface="+mj-lt"/>
            </a:endParaRPr>
          </a:p>
          <a:p>
            <a:endParaRPr lang="en-US" sz="1600" dirty="0" smtClean="0">
              <a:latin typeface="+mj-lt"/>
            </a:endParaRPr>
          </a:p>
          <a:p>
            <a:endParaRPr lang="en-US" sz="1600" dirty="0">
              <a:latin typeface="+mj-lt"/>
            </a:endParaRPr>
          </a:p>
          <a:p>
            <a:endParaRPr lang="en-US" sz="1600" dirty="0" smtClean="0">
              <a:latin typeface="+mj-lt"/>
            </a:endParaRPr>
          </a:p>
          <a:p>
            <a:endParaRPr lang="en-US" sz="1600" dirty="0">
              <a:latin typeface="+mj-lt"/>
            </a:endParaRPr>
          </a:p>
          <a:p>
            <a:endParaRPr lang="en-US" sz="1600" dirty="0" smtClean="0">
              <a:latin typeface="+mj-lt"/>
            </a:endParaRPr>
          </a:p>
          <a:p>
            <a:endParaRPr lang="en-US" sz="1600" dirty="0">
              <a:latin typeface="+mj-lt"/>
            </a:endParaRPr>
          </a:p>
          <a:p>
            <a:endParaRPr lang="en-US" sz="1600" dirty="0" smtClean="0">
              <a:latin typeface="+mj-lt"/>
            </a:endParaRPr>
          </a:p>
          <a:p>
            <a:pPr marL="0" indent="0">
              <a:buNone/>
            </a:pPr>
            <a:endParaRPr lang="en-US" sz="1600" dirty="0">
              <a:latin typeface="+mj-lt"/>
            </a:endParaRPr>
          </a:p>
          <a:p>
            <a:r>
              <a:rPr lang="en-US" sz="1600" dirty="0" smtClean="0">
                <a:latin typeface="+mj-lt"/>
              </a:rPr>
              <a:t>Cisco </a:t>
            </a:r>
            <a:r>
              <a:rPr lang="en-US" sz="1600" dirty="0">
                <a:latin typeface="+mj-lt"/>
              </a:rPr>
              <a:t>Catalyst 1000 Series switches provide enterprise-grade network access sized for small businesses. </a:t>
            </a:r>
            <a:endParaRPr lang="en-US" sz="1600" dirty="0" smtClean="0">
              <a:latin typeface="+mj-lt"/>
            </a:endParaRPr>
          </a:p>
          <a:p>
            <a:endParaRPr lang="en-US" sz="1600" dirty="0" smtClean="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smtClean="0"/>
              <a:t>Catalyst 1000 </a:t>
            </a:r>
            <a:r>
              <a:rPr lang="en-US" sz="1800" b="1" dirty="0"/>
              <a:t>Series </a:t>
            </a:r>
            <a:r>
              <a:rPr lang="en-US" sz="1800" b="1" dirty="0" smtClean="0"/>
              <a:t>Switches</a:t>
            </a:r>
            <a:endParaRPr lang="en-US" sz="1800" b="1" dirty="0"/>
          </a:p>
        </p:txBody>
      </p:sp>
      <p:pic>
        <p:nvPicPr>
          <p:cNvPr id="2" name="Picture 1"/>
          <p:cNvPicPr>
            <a:picLocks noChangeAspect="1"/>
          </p:cNvPicPr>
          <p:nvPr/>
        </p:nvPicPr>
        <p:blipFill>
          <a:blip r:embed="rId3"/>
          <a:stretch>
            <a:fillRect/>
          </a:stretch>
        </p:blipFill>
        <p:spPr>
          <a:xfrm>
            <a:off x="528918" y="1762208"/>
            <a:ext cx="10981764" cy="3746459"/>
          </a:xfrm>
          <a:prstGeom prst="rect">
            <a:avLst/>
          </a:prstGeom>
        </p:spPr>
      </p:pic>
    </p:spTree>
    <p:extLst>
      <p:ext uri="{BB962C8B-B14F-4D97-AF65-F5344CB8AC3E}">
        <p14:creationId xmlns:p14="http://schemas.microsoft.com/office/powerpoint/2010/main" val="1709479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Meraki Switches combine simplicity </a:t>
            </a:r>
            <a:r>
              <a:rPr lang="en-US" sz="1600" dirty="0" smtClean="0">
                <a:latin typeface="+mj-lt"/>
              </a:rPr>
              <a:t>the </a:t>
            </a:r>
            <a:r>
              <a:rPr lang="en-US" sz="1600" dirty="0">
                <a:latin typeface="+mj-lt"/>
              </a:rPr>
              <a:t>simplicity of the cloud-managed dashboard with the power of enterprise-grade hardware, to cater to the demands of next-gen wired and wireless networks.</a:t>
            </a:r>
            <a:endParaRPr lang="en-US" sz="1600" dirty="0" smtClean="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smtClean="0"/>
              <a:t>Meraki– Access Switches</a:t>
            </a:r>
            <a:endParaRPr lang="en-US" sz="1800" b="1" dirty="0"/>
          </a:p>
        </p:txBody>
      </p:sp>
      <p:pic>
        <p:nvPicPr>
          <p:cNvPr id="3" name="Picture 2"/>
          <p:cNvPicPr>
            <a:picLocks noChangeAspect="1"/>
          </p:cNvPicPr>
          <p:nvPr/>
        </p:nvPicPr>
        <p:blipFill>
          <a:blip r:embed="rId3"/>
          <a:stretch>
            <a:fillRect/>
          </a:stretch>
        </p:blipFill>
        <p:spPr>
          <a:xfrm>
            <a:off x="1320655" y="1843087"/>
            <a:ext cx="2867025" cy="733425"/>
          </a:xfrm>
          <a:prstGeom prst="rect">
            <a:avLst/>
          </a:prstGeom>
        </p:spPr>
      </p:pic>
      <p:pic>
        <p:nvPicPr>
          <p:cNvPr id="4" name="Picture 3"/>
          <p:cNvPicPr>
            <a:picLocks noChangeAspect="1"/>
          </p:cNvPicPr>
          <p:nvPr/>
        </p:nvPicPr>
        <p:blipFill>
          <a:blip r:embed="rId4"/>
          <a:stretch>
            <a:fillRect/>
          </a:stretch>
        </p:blipFill>
        <p:spPr>
          <a:xfrm>
            <a:off x="1864940" y="2692948"/>
            <a:ext cx="1971675" cy="2047875"/>
          </a:xfrm>
          <a:prstGeom prst="rect">
            <a:avLst/>
          </a:prstGeom>
        </p:spPr>
      </p:pic>
      <p:pic>
        <p:nvPicPr>
          <p:cNvPr id="5" name="Picture 4"/>
          <p:cNvPicPr>
            <a:picLocks noChangeAspect="1"/>
          </p:cNvPicPr>
          <p:nvPr/>
        </p:nvPicPr>
        <p:blipFill>
          <a:blip r:embed="rId5"/>
          <a:stretch>
            <a:fillRect/>
          </a:stretch>
        </p:blipFill>
        <p:spPr>
          <a:xfrm>
            <a:off x="4641299" y="1957387"/>
            <a:ext cx="2886075" cy="619125"/>
          </a:xfrm>
          <a:prstGeom prst="rect">
            <a:avLst/>
          </a:prstGeom>
        </p:spPr>
      </p:pic>
      <p:pic>
        <p:nvPicPr>
          <p:cNvPr id="6" name="Picture 5"/>
          <p:cNvPicPr>
            <a:picLocks noChangeAspect="1"/>
          </p:cNvPicPr>
          <p:nvPr/>
        </p:nvPicPr>
        <p:blipFill>
          <a:blip r:embed="rId6"/>
          <a:stretch>
            <a:fillRect/>
          </a:stretch>
        </p:blipFill>
        <p:spPr>
          <a:xfrm>
            <a:off x="4832818" y="2692948"/>
            <a:ext cx="2867025" cy="2886075"/>
          </a:xfrm>
          <a:prstGeom prst="rect">
            <a:avLst/>
          </a:prstGeom>
        </p:spPr>
      </p:pic>
      <p:pic>
        <p:nvPicPr>
          <p:cNvPr id="7" name="Picture 6"/>
          <p:cNvPicPr>
            <a:picLocks noChangeAspect="1"/>
          </p:cNvPicPr>
          <p:nvPr/>
        </p:nvPicPr>
        <p:blipFill>
          <a:blip r:embed="rId7"/>
          <a:stretch>
            <a:fillRect/>
          </a:stretch>
        </p:blipFill>
        <p:spPr>
          <a:xfrm>
            <a:off x="8393372" y="1891832"/>
            <a:ext cx="2085975" cy="666750"/>
          </a:xfrm>
          <a:prstGeom prst="rect">
            <a:avLst/>
          </a:prstGeom>
        </p:spPr>
      </p:pic>
      <p:pic>
        <p:nvPicPr>
          <p:cNvPr id="13" name="Picture 12"/>
          <p:cNvPicPr>
            <a:picLocks noChangeAspect="1"/>
          </p:cNvPicPr>
          <p:nvPr/>
        </p:nvPicPr>
        <p:blipFill>
          <a:blip r:embed="rId8"/>
          <a:stretch>
            <a:fillRect/>
          </a:stretch>
        </p:blipFill>
        <p:spPr>
          <a:xfrm>
            <a:off x="8315887" y="2675018"/>
            <a:ext cx="2857500" cy="2857500"/>
          </a:xfrm>
          <a:prstGeom prst="rect">
            <a:avLst/>
          </a:prstGeom>
        </p:spPr>
      </p:pic>
    </p:spTree>
    <p:extLst>
      <p:ext uri="{BB962C8B-B14F-4D97-AF65-F5344CB8AC3E}">
        <p14:creationId xmlns:p14="http://schemas.microsoft.com/office/powerpoint/2010/main" val="3548307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Meraki access and aggregation layer switches power networks of every size. </a:t>
            </a:r>
            <a:endParaRPr lang="en-US" sz="1600" dirty="0" smtClean="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a:t>Meraki– </a:t>
            </a:r>
            <a:r>
              <a:rPr lang="en-US" sz="1800" b="1" dirty="0" smtClean="0"/>
              <a:t>Stackable Access Switches</a:t>
            </a:r>
            <a:endParaRPr lang="en-US" sz="1800" b="1" dirty="0"/>
          </a:p>
        </p:txBody>
      </p:sp>
      <p:pic>
        <p:nvPicPr>
          <p:cNvPr id="2" name="Picture 1"/>
          <p:cNvPicPr>
            <a:picLocks noChangeAspect="1"/>
          </p:cNvPicPr>
          <p:nvPr/>
        </p:nvPicPr>
        <p:blipFill>
          <a:blip r:embed="rId3"/>
          <a:stretch>
            <a:fillRect/>
          </a:stretch>
        </p:blipFill>
        <p:spPr>
          <a:xfrm>
            <a:off x="1215680" y="1767447"/>
            <a:ext cx="2971800" cy="800100"/>
          </a:xfrm>
          <a:prstGeom prst="rect">
            <a:avLst/>
          </a:prstGeom>
        </p:spPr>
      </p:pic>
      <p:pic>
        <p:nvPicPr>
          <p:cNvPr id="14" name="Picture 13"/>
          <p:cNvPicPr>
            <a:picLocks noChangeAspect="1"/>
          </p:cNvPicPr>
          <p:nvPr/>
        </p:nvPicPr>
        <p:blipFill>
          <a:blip r:embed="rId4"/>
          <a:stretch>
            <a:fillRect/>
          </a:stretch>
        </p:blipFill>
        <p:spPr>
          <a:xfrm>
            <a:off x="1524991" y="2683983"/>
            <a:ext cx="2705100" cy="3895725"/>
          </a:xfrm>
          <a:prstGeom prst="rect">
            <a:avLst/>
          </a:prstGeom>
        </p:spPr>
      </p:pic>
      <p:pic>
        <p:nvPicPr>
          <p:cNvPr id="15" name="Picture 14"/>
          <p:cNvPicPr>
            <a:picLocks noChangeAspect="1"/>
          </p:cNvPicPr>
          <p:nvPr/>
        </p:nvPicPr>
        <p:blipFill>
          <a:blip r:embed="rId5"/>
          <a:stretch>
            <a:fillRect/>
          </a:stretch>
        </p:blipFill>
        <p:spPr>
          <a:xfrm>
            <a:off x="4727603" y="1915644"/>
            <a:ext cx="2724150" cy="619125"/>
          </a:xfrm>
          <a:prstGeom prst="rect">
            <a:avLst/>
          </a:prstGeom>
        </p:spPr>
      </p:pic>
      <p:pic>
        <p:nvPicPr>
          <p:cNvPr id="16" name="Picture 15"/>
          <p:cNvPicPr>
            <a:picLocks noChangeAspect="1"/>
          </p:cNvPicPr>
          <p:nvPr/>
        </p:nvPicPr>
        <p:blipFill>
          <a:blip r:embed="rId6"/>
          <a:stretch>
            <a:fillRect/>
          </a:stretch>
        </p:blipFill>
        <p:spPr>
          <a:xfrm>
            <a:off x="4709731" y="2673924"/>
            <a:ext cx="2676525" cy="3895725"/>
          </a:xfrm>
          <a:prstGeom prst="rect">
            <a:avLst/>
          </a:prstGeom>
        </p:spPr>
      </p:pic>
      <p:pic>
        <p:nvPicPr>
          <p:cNvPr id="17" name="Picture 16"/>
          <p:cNvPicPr>
            <a:picLocks noChangeAspect="1"/>
          </p:cNvPicPr>
          <p:nvPr/>
        </p:nvPicPr>
        <p:blipFill>
          <a:blip r:embed="rId7"/>
          <a:stretch>
            <a:fillRect/>
          </a:stretch>
        </p:blipFill>
        <p:spPr>
          <a:xfrm>
            <a:off x="8288997" y="1747835"/>
            <a:ext cx="2305050" cy="790575"/>
          </a:xfrm>
          <a:prstGeom prst="rect">
            <a:avLst/>
          </a:prstGeom>
        </p:spPr>
      </p:pic>
      <p:pic>
        <p:nvPicPr>
          <p:cNvPr id="18" name="Picture 17"/>
          <p:cNvPicPr>
            <a:picLocks noChangeAspect="1"/>
          </p:cNvPicPr>
          <p:nvPr/>
        </p:nvPicPr>
        <p:blipFill>
          <a:blip r:embed="rId8"/>
          <a:stretch>
            <a:fillRect/>
          </a:stretch>
        </p:blipFill>
        <p:spPr>
          <a:xfrm>
            <a:off x="8262379" y="2682864"/>
            <a:ext cx="3000375" cy="3676650"/>
          </a:xfrm>
          <a:prstGeom prst="rect">
            <a:avLst/>
          </a:prstGeom>
        </p:spPr>
      </p:pic>
    </p:spTree>
    <p:extLst>
      <p:ext uri="{BB962C8B-B14F-4D97-AF65-F5344CB8AC3E}">
        <p14:creationId xmlns:p14="http://schemas.microsoft.com/office/powerpoint/2010/main" val="2233536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4599508" cy="5260977"/>
          </a:xfrm>
        </p:spPr>
        <p:txBody>
          <a:bodyPr>
            <a:normAutofit/>
          </a:bodyPr>
          <a:lstStyle/>
          <a:p>
            <a:r>
              <a:rPr lang="en-US" sz="1600" dirty="0">
                <a:latin typeface="+mj-lt"/>
              </a:rPr>
              <a:t>The Cisco Nexus 9000 Series data center switches deliver proven high performance and density up to 400G, as well as low latency and exceptional power efficiency in a range of form factors</a:t>
            </a:r>
            <a:r>
              <a:rPr lang="en-US" sz="1600" dirty="0" smtClean="0">
                <a:latin typeface="+mj-lt"/>
              </a:rPr>
              <a:t>.</a:t>
            </a:r>
          </a:p>
          <a:p>
            <a:r>
              <a:rPr lang="en-US" sz="1600" dirty="0">
                <a:latin typeface="+mj-lt"/>
              </a:rPr>
              <a:t>Comprehensive protocol support for Layer 3 (v4/v6) </a:t>
            </a:r>
            <a:r>
              <a:rPr lang="en-US" sz="1600" dirty="0" smtClean="0">
                <a:latin typeface="+mj-lt"/>
              </a:rPr>
              <a:t>unicast and </a:t>
            </a:r>
            <a:r>
              <a:rPr lang="en-US" sz="1600" dirty="0">
                <a:latin typeface="+mj-lt"/>
              </a:rPr>
              <a:t>multicast routing protocol </a:t>
            </a:r>
            <a:r>
              <a:rPr lang="en-US" sz="1600" dirty="0" smtClean="0">
                <a:latin typeface="+mj-lt"/>
              </a:rPr>
              <a:t>suites.</a:t>
            </a:r>
          </a:p>
          <a:p>
            <a:r>
              <a:rPr lang="en-US" sz="1600" dirty="0" smtClean="0">
                <a:latin typeface="+mj-lt"/>
              </a:rPr>
              <a:t>This platform offers 4, 8, or 16 slot models.</a:t>
            </a:r>
          </a:p>
          <a:p>
            <a:r>
              <a:rPr lang="en-US" sz="1600" dirty="0" smtClean="0">
                <a:latin typeface="+mj-lt"/>
              </a:rPr>
              <a:t>All three switches use the same supervisor, system controller, power supplies, and line cards.</a:t>
            </a:r>
          </a:p>
          <a:p>
            <a:r>
              <a:rPr lang="en-US" sz="1600" dirty="0" smtClean="0">
                <a:latin typeface="+mj-lt"/>
              </a:rPr>
              <a:t>The switches support 1, 10, 25, 40, 50, and 100 Gigabit Ethernet.</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Cisco Equipment</a:t>
            </a:r>
            <a:br>
              <a:rPr lang="en-US" sz="2800" b="1" dirty="0" smtClean="0"/>
            </a:br>
            <a:r>
              <a:rPr lang="en-US" sz="1800" b="1" dirty="0" smtClean="0"/>
              <a:t>Cisco Nexus 9000 Series</a:t>
            </a:r>
            <a:endParaRPr lang="en-US" sz="1800" b="1" dirty="0"/>
          </a:p>
        </p:txBody>
      </p:sp>
      <p:sp>
        <p:nvSpPr>
          <p:cNvPr id="25" name="TextBox 24"/>
          <p:cNvSpPr txBox="1"/>
          <p:nvPr/>
        </p:nvSpPr>
        <p:spPr>
          <a:xfrm>
            <a:off x="6037533" y="5914048"/>
            <a:ext cx="1364476" cy="276999"/>
          </a:xfrm>
          <a:prstGeom prst="rect">
            <a:avLst/>
          </a:prstGeom>
          <a:noFill/>
        </p:spPr>
        <p:txBody>
          <a:bodyPr wrap="none" rtlCol="0">
            <a:spAutoFit/>
          </a:bodyPr>
          <a:lstStyle/>
          <a:p>
            <a:r>
              <a:rPr lang="en-US" sz="1200" b="1" dirty="0" smtClean="0"/>
              <a:t>Expansion module</a:t>
            </a:r>
            <a:endParaRPr lang="en-US" sz="1200" b="1" dirty="0"/>
          </a:p>
        </p:txBody>
      </p:sp>
      <p:pic>
        <p:nvPicPr>
          <p:cNvPr id="4" name="Picture 3"/>
          <p:cNvPicPr>
            <a:picLocks noChangeAspect="1"/>
          </p:cNvPicPr>
          <p:nvPr/>
        </p:nvPicPr>
        <p:blipFill>
          <a:blip r:embed="rId3"/>
          <a:stretch>
            <a:fillRect/>
          </a:stretch>
        </p:blipFill>
        <p:spPr>
          <a:xfrm>
            <a:off x="4962750" y="1033813"/>
            <a:ext cx="7229250" cy="3709638"/>
          </a:xfrm>
          <a:prstGeom prst="rect">
            <a:avLst/>
          </a:prstGeom>
        </p:spPr>
      </p:pic>
      <p:pic>
        <p:nvPicPr>
          <p:cNvPr id="7" name="Picture 6"/>
          <p:cNvPicPr>
            <a:picLocks noChangeAspect="1"/>
          </p:cNvPicPr>
          <p:nvPr/>
        </p:nvPicPr>
        <p:blipFill rotWithShape="1">
          <a:blip r:embed="rId4">
            <a:clrChange>
              <a:clrFrom>
                <a:srgbClr val="FFFFFF"/>
              </a:clrFrom>
              <a:clrTo>
                <a:srgbClr val="FFFFFF">
                  <a:alpha val="0"/>
                </a:srgbClr>
              </a:clrTo>
            </a:clrChange>
          </a:blip>
          <a:srcRect l="6334" t="27076" r="6524" b="26877"/>
          <a:stretch/>
        </p:blipFill>
        <p:spPr>
          <a:xfrm>
            <a:off x="5193050" y="4743451"/>
            <a:ext cx="3053443" cy="1156304"/>
          </a:xfrm>
          <a:prstGeom prst="rect">
            <a:avLst/>
          </a:prstGeom>
        </p:spPr>
      </p:pic>
      <p:pic>
        <p:nvPicPr>
          <p:cNvPr id="22" name="Picture 21"/>
          <p:cNvPicPr>
            <a:picLocks noChangeAspect="1"/>
          </p:cNvPicPr>
          <p:nvPr/>
        </p:nvPicPr>
        <p:blipFill rotWithShape="1">
          <a:blip r:embed="rId5">
            <a:clrChange>
              <a:clrFrom>
                <a:srgbClr val="FFFFFF"/>
              </a:clrFrom>
              <a:clrTo>
                <a:srgbClr val="FFFFFF">
                  <a:alpha val="0"/>
                </a:srgbClr>
              </a:clrTo>
            </a:clrChange>
          </a:blip>
          <a:srcRect l="7696" t="15430" r="7752" b="13428"/>
          <a:stretch/>
        </p:blipFill>
        <p:spPr>
          <a:xfrm>
            <a:off x="8949021" y="4711126"/>
            <a:ext cx="2293200" cy="1121822"/>
          </a:xfrm>
          <a:prstGeom prst="rect">
            <a:avLst/>
          </a:prstGeom>
        </p:spPr>
      </p:pic>
      <p:sp>
        <p:nvSpPr>
          <p:cNvPr id="26" name="TextBox 25"/>
          <p:cNvSpPr txBox="1"/>
          <p:nvPr/>
        </p:nvSpPr>
        <p:spPr>
          <a:xfrm>
            <a:off x="9561783" y="5911327"/>
            <a:ext cx="1391471" cy="276999"/>
          </a:xfrm>
          <a:prstGeom prst="rect">
            <a:avLst/>
          </a:prstGeom>
          <a:noFill/>
        </p:spPr>
        <p:txBody>
          <a:bodyPr wrap="none" rtlCol="0">
            <a:spAutoFit/>
          </a:bodyPr>
          <a:lstStyle/>
          <a:p>
            <a:r>
              <a:rPr lang="en-US" sz="1200" b="1" dirty="0" smtClean="0"/>
              <a:t>Supervisor module</a:t>
            </a:r>
            <a:endParaRPr lang="en-US" sz="1200" b="1" dirty="0"/>
          </a:p>
        </p:txBody>
      </p:sp>
    </p:spTree>
    <p:extLst>
      <p:ext uri="{BB962C8B-B14F-4D97-AF65-F5344CB8AC3E}">
        <p14:creationId xmlns:p14="http://schemas.microsoft.com/office/powerpoint/2010/main" val="2107942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They combine secure, scalable, robust performance with an intuitive management experience that requires no additional training.</a:t>
            </a:r>
            <a:endParaRPr lang="en-US" sz="1600" dirty="0" smtClean="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smtClean="0"/>
              <a:t>Meraki Switches</a:t>
            </a:r>
            <a:endParaRPr lang="en-US" sz="1800" b="1" dirty="0"/>
          </a:p>
        </p:txBody>
      </p:sp>
      <p:pic>
        <p:nvPicPr>
          <p:cNvPr id="3" name="Picture 2"/>
          <p:cNvPicPr>
            <a:picLocks noChangeAspect="1"/>
          </p:cNvPicPr>
          <p:nvPr/>
        </p:nvPicPr>
        <p:blipFill>
          <a:blip r:embed="rId3"/>
          <a:stretch>
            <a:fillRect/>
          </a:stretch>
        </p:blipFill>
        <p:spPr>
          <a:xfrm>
            <a:off x="1409619" y="1748397"/>
            <a:ext cx="2752725" cy="819150"/>
          </a:xfrm>
          <a:prstGeom prst="rect">
            <a:avLst/>
          </a:prstGeom>
        </p:spPr>
      </p:pic>
      <p:pic>
        <p:nvPicPr>
          <p:cNvPr id="4" name="Picture 3"/>
          <p:cNvPicPr>
            <a:picLocks noChangeAspect="1"/>
          </p:cNvPicPr>
          <p:nvPr/>
        </p:nvPicPr>
        <p:blipFill>
          <a:blip r:embed="rId4"/>
          <a:stretch>
            <a:fillRect/>
          </a:stretch>
        </p:blipFill>
        <p:spPr>
          <a:xfrm>
            <a:off x="1705363" y="2658842"/>
            <a:ext cx="3019425" cy="3267075"/>
          </a:xfrm>
          <a:prstGeom prst="rect">
            <a:avLst/>
          </a:prstGeom>
        </p:spPr>
      </p:pic>
      <p:pic>
        <p:nvPicPr>
          <p:cNvPr id="5" name="Picture 4"/>
          <p:cNvPicPr>
            <a:picLocks noChangeAspect="1"/>
          </p:cNvPicPr>
          <p:nvPr/>
        </p:nvPicPr>
        <p:blipFill>
          <a:blip r:embed="rId5"/>
          <a:stretch>
            <a:fillRect/>
          </a:stretch>
        </p:blipFill>
        <p:spPr>
          <a:xfrm>
            <a:off x="4750181" y="1747835"/>
            <a:ext cx="2781300" cy="790575"/>
          </a:xfrm>
          <a:prstGeom prst="rect">
            <a:avLst/>
          </a:prstGeom>
        </p:spPr>
      </p:pic>
      <p:pic>
        <p:nvPicPr>
          <p:cNvPr id="6" name="Picture 5"/>
          <p:cNvPicPr>
            <a:picLocks noChangeAspect="1"/>
          </p:cNvPicPr>
          <p:nvPr/>
        </p:nvPicPr>
        <p:blipFill>
          <a:blip r:embed="rId6"/>
          <a:stretch>
            <a:fillRect/>
          </a:stretch>
        </p:blipFill>
        <p:spPr>
          <a:xfrm>
            <a:off x="8337565" y="2665861"/>
            <a:ext cx="2752725" cy="3543300"/>
          </a:xfrm>
          <a:prstGeom prst="rect">
            <a:avLst/>
          </a:prstGeom>
        </p:spPr>
      </p:pic>
      <p:pic>
        <p:nvPicPr>
          <p:cNvPr id="22" name="Picture 21"/>
          <p:cNvPicPr>
            <a:picLocks noChangeAspect="1"/>
          </p:cNvPicPr>
          <p:nvPr/>
        </p:nvPicPr>
        <p:blipFill>
          <a:blip r:embed="rId5"/>
          <a:stretch>
            <a:fillRect/>
          </a:stretch>
        </p:blipFill>
        <p:spPr>
          <a:xfrm>
            <a:off x="8165729" y="1756831"/>
            <a:ext cx="2781300" cy="790575"/>
          </a:xfrm>
          <a:prstGeom prst="rect">
            <a:avLst/>
          </a:prstGeom>
        </p:spPr>
      </p:pic>
      <p:pic>
        <p:nvPicPr>
          <p:cNvPr id="7" name="Picture 6"/>
          <p:cNvPicPr>
            <a:picLocks noChangeAspect="1"/>
          </p:cNvPicPr>
          <p:nvPr/>
        </p:nvPicPr>
        <p:blipFill>
          <a:blip r:embed="rId7"/>
          <a:stretch>
            <a:fillRect/>
          </a:stretch>
        </p:blipFill>
        <p:spPr>
          <a:xfrm>
            <a:off x="4877193" y="2646811"/>
            <a:ext cx="2790825" cy="3581400"/>
          </a:xfrm>
          <a:prstGeom prst="rect">
            <a:avLst/>
          </a:prstGeom>
        </p:spPr>
      </p:pic>
    </p:spTree>
    <p:extLst>
      <p:ext uri="{BB962C8B-B14F-4D97-AF65-F5344CB8AC3E}">
        <p14:creationId xmlns:p14="http://schemas.microsoft.com/office/powerpoint/2010/main" val="2082280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The Cisco Meraki MS400 Series brings powerful </a:t>
            </a:r>
            <a:r>
              <a:rPr lang="en-US" sz="1600" dirty="0" smtClean="0">
                <a:latin typeface="+mj-lt"/>
              </a:rPr>
              <a:t>cloud-managed switching </a:t>
            </a:r>
            <a:r>
              <a:rPr lang="en-US" sz="1600" dirty="0">
                <a:latin typeface="+mj-lt"/>
              </a:rPr>
              <a:t>to the aggregation layer.</a:t>
            </a:r>
            <a:endParaRPr lang="en-US" sz="1600" dirty="0" smtClean="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a:t>Meraki– </a:t>
            </a:r>
            <a:r>
              <a:rPr lang="en-US" sz="1800" b="1" dirty="0" smtClean="0"/>
              <a:t>Aggregation Switches</a:t>
            </a:r>
            <a:endParaRPr lang="en-US" sz="1800" b="1" dirty="0"/>
          </a:p>
        </p:txBody>
      </p:sp>
      <p:pic>
        <p:nvPicPr>
          <p:cNvPr id="2" name="Picture 1"/>
          <p:cNvPicPr>
            <a:picLocks noChangeAspect="1"/>
          </p:cNvPicPr>
          <p:nvPr/>
        </p:nvPicPr>
        <p:blipFill>
          <a:blip r:embed="rId3"/>
          <a:stretch>
            <a:fillRect/>
          </a:stretch>
        </p:blipFill>
        <p:spPr>
          <a:xfrm>
            <a:off x="1257219" y="2102943"/>
            <a:ext cx="2752725" cy="398946"/>
          </a:xfrm>
          <a:prstGeom prst="rect">
            <a:avLst/>
          </a:prstGeom>
        </p:spPr>
      </p:pic>
      <p:pic>
        <p:nvPicPr>
          <p:cNvPr id="13" name="Picture 12"/>
          <p:cNvPicPr>
            <a:picLocks noChangeAspect="1"/>
          </p:cNvPicPr>
          <p:nvPr/>
        </p:nvPicPr>
        <p:blipFill>
          <a:blip r:embed="rId4"/>
          <a:stretch>
            <a:fillRect/>
          </a:stretch>
        </p:blipFill>
        <p:spPr>
          <a:xfrm>
            <a:off x="1578630" y="2678337"/>
            <a:ext cx="1952625" cy="2428875"/>
          </a:xfrm>
          <a:prstGeom prst="rect">
            <a:avLst/>
          </a:prstGeom>
        </p:spPr>
      </p:pic>
      <p:pic>
        <p:nvPicPr>
          <p:cNvPr id="14" name="Picture 13"/>
          <p:cNvPicPr>
            <a:picLocks noChangeAspect="1"/>
          </p:cNvPicPr>
          <p:nvPr/>
        </p:nvPicPr>
        <p:blipFill>
          <a:blip r:embed="rId5"/>
          <a:stretch>
            <a:fillRect/>
          </a:stretch>
        </p:blipFill>
        <p:spPr>
          <a:xfrm>
            <a:off x="4594795" y="1711302"/>
            <a:ext cx="2852316" cy="849403"/>
          </a:xfrm>
          <a:prstGeom prst="rect">
            <a:avLst/>
          </a:prstGeom>
        </p:spPr>
      </p:pic>
      <p:pic>
        <p:nvPicPr>
          <p:cNvPr id="15" name="Picture 14"/>
          <p:cNvPicPr>
            <a:picLocks noChangeAspect="1"/>
          </p:cNvPicPr>
          <p:nvPr/>
        </p:nvPicPr>
        <p:blipFill>
          <a:blip r:embed="rId6"/>
          <a:stretch>
            <a:fillRect/>
          </a:stretch>
        </p:blipFill>
        <p:spPr>
          <a:xfrm>
            <a:off x="4773312" y="2665861"/>
            <a:ext cx="2762250" cy="3076575"/>
          </a:xfrm>
          <a:prstGeom prst="rect">
            <a:avLst/>
          </a:prstGeom>
        </p:spPr>
      </p:pic>
      <p:pic>
        <p:nvPicPr>
          <p:cNvPr id="16" name="Picture 15"/>
          <p:cNvPicPr>
            <a:picLocks noChangeAspect="1"/>
          </p:cNvPicPr>
          <p:nvPr/>
        </p:nvPicPr>
        <p:blipFill>
          <a:blip r:embed="rId7"/>
          <a:stretch>
            <a:fillRect/>
          </a:stretch>
        </p:blipFill>
        <p:spPr>
          <a:xfrm>
            <a:off x="8031962" y="1761327"/>
            <a:ext cx="2714625" cy="771525"/>
          </a:xfrm>
          <a:prstGeom prst="rect">
            <a:avLst/>
          </a:prstGeom>
        </p:spPr>
      </p:pic>
      <p:pic>
        <p:nvPicPr>
          <p:cNvPr id="17" name="Picture 16"/>
          <p:cNvPicPr>
            <a:picLocks noChangeAspect="1"/>
          </p:cNvPicPr>
          <p:nvPr/>
        </p:nvPicPr>
        <p:blipFill>
          <a:blip r:embed="rId8"/>
          <a:stretch>
            <a:fillRect/>
          </a:stretch>
        </p:blipFill>
        <p:spPr>
          <a:xfrm>
            <a:off x="8234757" y="2678337"/>
            <a:ext cx="2676525" cy="2857500"/>
          </a:xfrm>
          <a:prstGeom prst="rect">
            <a:avLst/>
          </a:prstGeom>
        </p:spPr>
      </p:pic>
    </p:spTree>
    <p:extLst>
      <p:ext uri="{BB962C8B-B14F-4D97-AF65-F5344CB8AC3E}">
        <p14:creationId xmlns:p14="http://schemas.microsoft.com/office/powerpoint/2010/main" val="3002949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The 8200 Series 1 and 2 RU footprints allow them to be deployed in locations that traditionally required much larger chassis and special accommodations for power and cooling.</a:t>
            </a:r>
            <a:endParaRPr lang="en-US" sz="1600" dirty="0" smtClean="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smtClean="0"/>
              <a:t>Cisco 8000 Series Routers</a:t>
            </a:r>
            <a:endParaRPr lang="en-US" sz="1800" b="1" dirty="0"/>
          </a:p>
        </p:txBody>
      </p:sp>
      <p:pic>
        <p:nvPicPr>
          <p:cNvPr id="6" name="Picture 5"/>
          <p:cNvPicPr>
            <a:picLocks noChangeAspect="1"/>
          </p:cNvPicPr>
          <p:nvPr/>
        </p:nvPicPr>
        <p:blipFill>
          <a:blip r:embed="rId3"/>
          <a:stretch>
            <a:fillRect/>
          </a:stretch>
        </p:blipFill>
        <p:spPr>
          <a:xfrm>
            <a:off x="2282725" y="3892775"/>
            <a:ext cx="2771775" cy="2381250"/>
          </a:xfrm>
          <a:prstGeom prst="rect">
            <a:avLst/>
          </a:prstGeom>
        </p:spPr>
      </p:pic>
      <p:pic>
        <p:nvPicPr>
          <p:cNvPr id="7" name="Picture 6"/>
          <p:cNvPicPr>
            <a:picLocks noChangeAspect="1"/>
          </p:cNvPicPr>
          <p:nvPr/>
        </p:nvPicPr>
        <p:blipFill>
          <a:blip r:embed="rId4"/>
          <a:stretch>
            <a:fillRect/>
          </a:stretch>
        </p:blipFill>
        <p:spPr>
          <a:xfrm>
            <a:off x="6919289" y="3892775"/>
            <a:ext cx="2714625" cy="2390775"/>
          </a:xfrm>
          <a:prstGeom prst="rect">
            <a:avLst/>
          </a:prstGeom>
        </p:spPr>
      </p:pic>
      <p:pic>
        <p:nvPicPr>
          <p:cNvPr id="22" name="Picture 21"/>
          <p:cNvPicPr>
            <a:picLocks noChangeAspect="1"/>
          </p:cNvPicPr>
          <p:nvPr/>
        </p:nvPicPr>
        <p:blipFill>
          <a:blip r:embed="rId5"/>
          <a:stretch>
            <a:fillRect/>
          </a:stretch>
        </p:blipFill>
        <p:spPr>
          <a:xfrm>
            <a:off x="6633540" y="1989189"/>
            <a:ext cx="3286125" cy="1685925"/>
          </a:xfrm>
          <a:prstGeom prst="rect">
            <a:avLst/>
          </a:prstGeom>
        </p:spPr>
      </p:pic>
      <p:pic>
        <p:nvPicPr>
          <p:cNvPr id="24" name="Picture 23"/>
          <p:cNvPicPr>
            <a:picLocks noChangeAspect="1"/>
          </p:cNvPicPr>
          <p:nvPr/>
        </p:nvPicPr>
        <p:blipFill>
          <a:blip r:embed="rId6"/>
          <a:stretch>
            <a:fillRect/>
          </a:stretch>
        </p:blipFill>
        <p:spPr>
          <a:xfrm>
            <a:off x="2004819" y="2062386"/>
            <a:ext cx="3543300" cy="1581150"/>
          </a:xfrm>
          <a:prstGeom prst="rect">
            <a:avLst/>
          </a:prstGeom>
        </p:spPr>
      </p:pic>
    </p:spTree>
    <p:extLst>
      <p:ext uri="{BB962C8B-B14F-4D97-AF65-F5344CB8AC3E}">
        <p14:creationId xmlns:p14="http://schemas.microsoft.com/office/powerpoint/2010/main" val="260397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The Cisco 8800 Series delivers breakthrough density up to 260 </a:t>
            </a:r>
            <a:r>
              <a:rPr lang="en-US" sz="1600" dirty="0" err="1">
                <a:latin typeface="+mj-lt"/>
              </a:rPr>
              <a:t>Tbps</a:t>
            </a:r>
            <a:r>
              <a:rPr lang="en-US" sz="1600" dirty="0">
                <a:latin typeface="+mj-lt"/>
              </a:rPr>
              <a:t> using 648 400 </a:t>
            </a:r>
            <a:r>
              <a:rPr lang="en-US" sz="1600" dirty="0" err="1">
                <a:latin typeface="+mj-lt"/>
              </a:rPr>
              <a:t>GbE</a:t>
            </a:r>
            <a:r>
              <a:rPr lang="en-US" sz="1600" dirty="0">
                <a:latin typeface="+mj-lt"/>
              </a:rPr>
              <a:t> ports and enables greater savings by reducing the number of routers required in a given location – potentially removing entire layers from a network.</a:t>
            </a:r>
            <a:endParaRPr lang="en-US" sz="1600" dirty="0" smtClean="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smtClean="0"/>
              <a:t>Cisco 8000 Series Routers</a:t>
            </a:r>
            <a:endParaRPr lang="en-US" sz="1800" b="1" dirty="0"/>
          </a:p>
        </p:txBody>
      </p:sp>
      <p:pic>
        <p:nvPicPr>
          <p:cNvPr id="2" name="Picture 1"/>
          <p:cNvPicPr>
            <a:picLocks noChangeAspect="1"/>
          </p:cNvPicPr>
          <p:nvPr/>
        </p:nvPicPr>
        <p:blipFill>
          <a:blip r:embed="rId3"/>
          <a:stretch>
            <a:fillRect/>
          </a:stretch>
        </p:blipFill>
        <p:spPr>
          <a:xfrm>
            <a:off x="2012561" y="1944493"/>
            <a:ext cx="2645149" cy="4377370"/>
          </a:xfrm>
          <a:prstGeom prst="rect">
            <a:avLst/>
          </a:prstGeom>
        </p:spPr>
      </p:pic>
      <p:pic>
        <p:nvPicPr>
          <p:cNvPr id="3" name="Picture 2"/>
          <p:cNvPicPr>
            <a:picLocks noChangeAspect="1"/>
          </p:cNvPicPr>
          <p:nvPr/>
        </p:nvPicPr>
        <p:blipFill>
          <a:blip r:embed="rId4"/>
          <a:stretch>
            <a:fillRect/>
          </a:stretch>
        </p:blipFill>
        <p:spPr>
          <a:xfrm>
            <a:off x="6645191" y="1969681"/>
            <a:ext cx="2894966" cy="1111666"/>
          </a:xfrm>
          <a:prstGeom prst="rect">
            <a:avLst/>
          </a:prstGeom>
        </p:spPr>
      </p:pic>
      <p:pic>
        <p:nvPicPr>
          <p:cNvPr id="6" name="Picture 5"/>
          <p:cNvPicPr>
            <a:picLocks noChangeAspect="1"/>
          </p:cNvPicPr>
          <p:nvPr/>
        </p:nvPicPr>
        <p:blipFill>
          <a:blip r:embed="rId5"/>
          <a:stretch>
            <a:fillRect/>
          </a:stretch>
        </p:blipFill>
        <p:spPr>
          <a:xfrm>
            <a:off x="6668350" y="4042070"/>
            <a:ext cx="2871807" cy="1129037"/>
          </a:xfrm>
          <a:prstGeom prst="rect">
            <a:avLst/>
          </a:prstGeom>
        </p:spPr>
      </p:pic>
      <p:sp>
        <p:nvSpPr>
          <p:cNvPr id="7" name="TextBox 6"/>
          <p:cNvSpPr txBox="1"/>
          <p:nvPr/>
        </p:nvSpPr>
        <p:spPr>
          <a:xfrm>
            <a:off x="7089874" y="3082772"/>
            <a:ext cx="2068732" cy="523220"/>
          </a:xfrm>
          <a:prstGeom prst="rect">
            <a:avLst/>
          </a:prstGeom>
          <a:noFill/>
        </p:spPr>
        <p:txBody>
          <a:bodyPr wrap="square" rtlCol="0">
            <a:spAutoFit/>
          </a:bodyPr>
          <a:lstStyle/>
          <a:p>
            <a:r>
              <a:rPr lang="en-US" sz="1400" dirty="0"/>
              <a:t>36-port QSFP56-DD 400 </a:t>
            </a:r>
            <a:r>
              <a:rPr lang="en-US" sz="1400" dirty="0" err="1"/>
              <a:t>GbE</a:t>
            </a:r>
            <a:r>
              <a:rPr lang="en-US" sz="1400" dirty="0"/>
              <a:t> line card</a:t>
            </a:r>
          </a:p>
        </p:txBody>
      </p:sp>
      <p:sp>
        <p:nvSpPr>
          <p:cNvPr id="16" name="TextBox 15"/>
          <p:cNvSpPr txBox="1"/>
          <p:nvPr/>
        </p:nvSpPr>
        <p:spPr>
          <a:xfrm>
            <a:off x="7089874" y="5171107"/>
            <a:ext cx="2068732" cy="523220"/>
          </a:xfrm>
          <a:prstGeom prst="rect">
            <a:avLst/>
          </a:prstGeom>
          <a:noFill/>
        </p:spPr>
        <p:txBody>
          <a:bodyPr wrap="square" rtlCol="0">
            <a:spAutoFit/>
          </a:bodyPr>
          <a:lstStyle/>
          <a:p>
            <a:r>
              <a:rPr lang="en-US" sz="1400" dirty="0"/>
              <a:t>48-port QSFP28 100 </a:t>
            </a:r>
            <a:r>
              <a:rPr lang="en-US" sz="1400" dirty="0" err="1"/>
              <a:t>GbE</a:t>
            </a:r>
            <a:r>
              <a:rPr lang="en-US" sz="1400" dirty="0"/>
              <a:t> line card</a:t>
            </a:r>
          </a:p>
        </p:txBody>
      </p:sp>
    </p:spTree>
    <p:extLst>
      <p:ext uri="{BB962C8B-B14F-4D97-AF65-F5344CB8AC3E}">
        <p14:creationId xmlns:p14="http://schemas.microsoft.com/office/powerpoint/2010/main" val="433263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In addition to reducing per-port power relative to previous generations, the Cisco 8800 Series enables even greater savings by reducing the number of routers required in a given </a:t>
            </a:r>
            <a:r>
              <a:rPr lang="en-US" sz="1600" dirty="0" smtClean="0">
                <a:latin typeface="+mj-lt"/>
              </a:rPr>
              <a:t>location.</a:t>
            </a:r>
            <a:endParaRPr lang="en-US" sz="1600" dirty="0" smtClean="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smtClean="0"/>
              <a:t>Cisco 8000 Series Routers</a:t>
            </a:r>
            <a:endParaRPr lang="en-US" sz="1800" b="1" dirty="0"/>
          </a:p>
        </p:txBody>
      </p:sp>
      <p:pic>
        <p:nvPicPr>
          <p:cNvPr id="4" name="Picture 3"/>
          <p:cNvPicPr>
            <a:picLocks noChangeAspect="1"/>
          </p:cNvPicPr>
          <p:nvPr/>
        </p:nvPicPr>
        <p:blipFill>
          <a:blip r:embed="rId3"/>
          <a:stretch>
            <a:fillRect/>
          </a:stretch>
        </p:blipFill>
        <p:spPr>
          <a:xfrm>
            <a:off x="1176458" y="2033891"/>
            <a:ext cx="9825516" cy="3446647"/>
          </a:xfrm>
          <a:prstGeom prst="rect">
            <a:avLst/>
          </a:prstGeom>
        </p:spPr>
      </p:pic>
      <p:sp>
        <p:nvSpPr>
          <p:cNvPr id="17" name="TextBox 16"/>
          <p:cNvSpPr txBox="1"/>
          <p:nvPr/>
        </p:nvSpPr>
        <p:spPr>
          <a:xfrm>
            <a:off x="3322268" y="5821778"/>
            <a:ext cx="5622145" cy="369332"/>
          </a:xfrm>
          <a:prstGeom prst="rect">
            <a:avLst/>
          </a:prstGeom>
          <a:noFill/>
        </p:spPr>
        <p:txBody>
          <a:bodyPr wrap="square" rtlCol="0">
            <a:spAutoFit/>
          </a:bodyPr>
          <a:lstStyle/>
          <a:p>
            <a:r>
              <a:rPr lang="en-US" dirty="0" smtClean="0">
                <a:hlinkClick r:id="rId4"/>
              </a:rPr>
              <a:t>Video – </a:t>
            </a:r>
            <a:r>
              <a:rPr lang="en-US" dirty="0" smtClean="0">
                <a:hlinkClick r:id="rId4"/>
              </a:rPr>
              <a:t>Cisco 8000 Series Router Overview</a:t>
            </a:r>
            <a:endParaRPr lang="en-US" dirty="0"/>
          </a:p>
        </p:txBody>
      </p:sp>
    </p:spTree>
    <p:extLst>
      <p:ext uri="{BB962C8B-B14F-4D97-AF65-F5344CB8AC3E}">
        <p14:creationId xmlns:p14="http://schemas.microsoft.com/office/powerpoint/2010/main" val="3322757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The ASR 9000 series </a:t>
            </a:r>
            <a:r>
              <a:rPr lang="en-US" sz="1600" dirty="0" smtClean="0">
                <a:latin typeface="+mj-lt"/>
              </a:rPr>
              <a:t>an edge </a:t>
            </a:r>
            <a:r>
              <a:rPr lang="en-US" sz="1600" dirty="0">
                <a:latin typeface="+mj-lt"/>
              </a:rPr>
              <a:t>routing device capable of supporting the application performance required to power 5G service needs.</a:t>
            </a:r>
            <a:endParaRPr lang="en-US" sz="1600" dirty="0" smtClean="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smtClean="0"/>
              <a:t>Cisco ASR 9000 Series Routers</a:t>
            </a:r>
            <a:endParaRPr lang="en-US" sz="1800" b="1" dirty="0"/>
          </a:p>
        </p:txBody>
      </p:sp>
      <p:sp>
        <p:nvSpPr>
          <p:cNvPr id="17" name="TextBox 16"/>
          <p:cNvSpPr txBox="1"/>
          <p:nvPr/>
        </p:nvSpPr>
        <p:spPr>
          <a:xfrm>
            <a:off x="3322268" y="5821778"/>
            <a:ext cx="5622145" cy="369332"/>
          </a:xfrm>
          <a:prstGeom prst="rect">
            <a:avLst/>
          </a:prstGeom>
          <a:noFill/>
        </p:spPr>
        <p:txBody>
          <a:bodyPr wrap="square" rtlCol="0">
            <a:spAutoFit/>
          </a:bodyPr>
          <a:lstStyle/>
          <a:p>
            <a:r>
              <a:rPr lang="en-US" dirty="0" smtClean="0">
                <a:hlinkClick r:id="rId3"/>
              </a:rPr>
              <a:t>Video – </a:t>
            </a:r>
            <a:r>
              <a:rPr lang="en-US" dirty="0" smtClean="0">
                <a:hlinkClick r:id="rId3"/>
              </a:rPr>
              <a:t>Cisco ASR 9000 Series Router Overview</a:t>
            </a:r>
            <a:endParaRPr lang="en-US" dirty="0"/>
          </a:p>
        </p:txBody>
      </p:sp>
      <p:pic>
        <p:nvPicPr>
          <p:cNvPr id="3" name="Picture 2"/>
          <p:cNvPicPr>
            <a:picLocks noChangeAspect="1"/>
          </p:cNvPicPr>
          <p:nvPr/>
        </p:nvPicPr>
        <p:blipFill>
          <a:blip r:embed="rId4"/>
          <a:stretch>
            <a:fillRect/>
          </a:stretch>
        </p:blipFill>
        <p:spPr>
          <a:xfrm>
            <a:off x="1862435" y="1800224"/>
            <a:ext cx="8411121" cy="4000839"/>
          </a:xfrm>
          <a:prstGeom prst="rect">
            <a:avLst/>
          </a:prstGeom>
        </p:spPr>
      </p:pic>
    </p:spTree>
    <p:extLst>
      <p:ext uri="{BB962C8B-B14F-4D97-AF65-F5344CB8AC3E}">
        <p14:creationId xmlns:p14="http://schemas.microsoft.com/office/powerpoint/2010/main" val="82625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The </a:t>
            </a:r>
            <a:r>
              <a:rPr lang="en-US" sz="1600" dirty="0" smtClean="0">
                <a:latin typeface="+mj-lt"/>
              </a:rPr>
              <a:t>Cisco </a:t>
            </a:r>
            <a:r>
              <a:rPr lang="en-US" sz="1600" dirty="0">
                <a:latin typeface="+mj-lt"/>
              </a:rPr>
              <a:t>ASR 9000 Series Aggregation Services Routers (ASR 9000 Series) represent an exciting new paradigm in edge and core routing, with exceptional scalability, carrier-class reliability, environmentally conscious design, incredible flexibility, and an attractive price-to-performance benchmark.</a:t>
            </a:r>
            <a:endParaRPr lang="en-US" sz="1600" dirty="0" smtClean="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a:t>Cisco ASR 9000 Series Routers</a:t>
            </a:r>
            <a:endParaRPr lang="en-US" sz="1800" b="1" dirty="0"/>
          </a:p>
        </p:txBody>
      </p:sp>
      <p:pic>
        <p:nvPicPr>
          <p:cNvPr id="2" name="Picture 1"/>
          <p:cNvPicPr>
            <a:picLocks noChangeAspect="1"/>
          </p:cNvPicPr>
          <p:nvPr/>
        </p:nvPicPr>
        <p:blipFill>
          <a:blip r:embed="rId3">
            <a:clrChange>
              <a:clrFrom>
                <a:srgbClr val="F2F2F2"/>
              </a:clrFrom>
              <a:clrTo>
                <a:srgbClr val="F2F2F2">
                  <a:alpha val="0"/>
                </a:srgbClr>
              </a:clrTo>
            </a:clrChange>
          </a:blip>
          <a:stretch>
            <a:fillRect/>
          </a:stretch>
        </p:blipFill>
        <p:spPr>
          <a:xfrm>
            <a:off x="0" y="2168885"/>
            <a:ext cx="12192000" cy="3542216"/>
          </a:xfrm>
          <a:prstGeom prst="rect">
            <a:avLst/>
          </a:prstGeom>
        </p:spPr>
      </p:pic>
    </p:spTree>
    <p:extLst>
      <p:ext uri="{BB962C8B-B14F-4D97-AF65-F5344CB8AC3E}">
        <p14:creationId xmlns:p14="http://schemas.microsoft.com/office/powerpoint/2010/main" val="2596322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The Cisco ASR 9000 Series has a wide product </a:t>
            </a:r>
            <a:r>
              <a:rPr lang="en-US" sz="1600" dirty="0" smtClean="0">
                <a:latin typeface="+mj-lt"/>
              </a:rPr>
              <a:t>portfolio, </a:t>
            </a:r>
            <a:r>
              <a:rPr lang="en-US" sz="1600" dirty="0">
                <a:latin typeface="+mj-lt"/>
              </a:rPr>
              <a:t>ranging from the Cisco ASR 9001 (2 Rack Units [2RU]) to the Cisco ASR 9922 (44RU), with each system designed to provide true carrier-class reliability using the Cisco </a:t>
            </a:r>
            <a:r>
              <a:rPr lang="en-US" sz="1600" dirty="0" smtClean="0">
                <a:latin typeface="+mj-lt"/>
              </a:rPr>
              <a:t>IOS </a:t>
            </a:r>
            <a:r>
              <a:rPr lang="en-US" sz="1600" dirty="0">
                <a:latin typeface="+mj-lt"/>
              </a:rPr>
              <a:t>XR operating system, comprehensive system redundancy, and a full complement of network resiliency schemes.</a:t>
            </a:r>
            <a:endParaRPr lang="en-US" sz="1600" dirty="0" smtClean="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a:t>Cisco ASR 9000 Series Routers</a:t>
            </a:r>
            <a:endParaRPr lang="en-US" sz="1800" b="1" dirty="0"/>
          </a:p>
        </p:txBody>
      </p:sp>
      <p:pic>
        <p:nvPicPr>
          <p:cNvPr id="3" name="Picture 2"/>
          <p:cNvPicPr>
            <a:picLocks noChangeAspect="1"/>
          </p:cNvPicPr>
          <p:nvPr/>
        </p:nvPicPr>
        <p:blipFill>
          <a:blip r:embed="rId3">
            <a:clrChange>
              <a:clrFrom>
                <a:srgbClr val="F2F2F2"/>
              </a:clrFrom>
              <a:clrTo>
                <a:srgbClr val="F2F2F2">
                  <a:alpha val="0"/>
                </a:srgbClr>
              </a:clrTo>
            </a:clrChange>
          </a:blip>
          <a:stretch>
            <a:fillRect/>
          </a:stretch>
        </p:blipFill>
        <p:spPr>
          <a:xfrm>
            <a:off x="0" y="2086921"/>
            <a:ext cx="12192000" cy="3562702"/>
          </a:xfrm>
          <a:prstGeom prst="rect">
            <a:avLst/>
          </a:prstGeom>
        </p:spPr>
      </p:pic>
    </p:spTree>
    <p:extLst>
      <p:ext uri="{BB962C8B-B14F-4D97-AF65-F5344CB8AC3E}">
        <p14:creationId xmlns:p14="http://schemas.microsoft.com/office/powerpoint/2010/main" val="1716824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The </a:t>
            </a:r>
            <a:r>
              <a:rPr lang="en-US" sz="1600" dirty="0" smtClean="0">
                <a:latin typeface="+mj-lt"/>
              </a:rPr>
              <a:t>Cisco </a:t>
            </a:r>
            <a:r>
              <a:rPr lang="en-US" sz="1600" dirty="0">
                <a:latin typeface="+mj-lt"/>
              </a:rPr>
              <a:t>ASR 9000 Series is designed to simplify and enhance the operational and deployment aspects of service-delivery networks.</a:t>
            </a:r>
            <a:endParaRPr lang="en-US" sz="1600" dirty="0" smtClean="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a:t>Cisco ASR 9000 Series Routers</a:t>
            </a:r>
            <a:endParaRPr lang="en-US" sz="1800" b="1" dirty="0"/>
          </a:p>
        </p:txBody>
      </p:sp>
      <p:pic>
        <p:nvPicPr>
          <p:cNvPr id="2" name="Picture 1"/>
          <p:cNvPicPr>
            <a:picLocks noChangeAspect="1"/>
          </p:cNvPicPr>
          <p:nvPr/>
        </p:nvPicPr>
        <p:blipFill>
          <a:blip r:embed="rId3">
            <a:clrChange>
              <a:clrFrom>
                <a:srgbClr val="F2F2F2"/>
              </a:clrFrom>
              <a:clrTo>
                <a:srgbClr val="F2F2F2">
                  <a:alpha val="0"/>
                </a:srgbClr>
              </a:clrTo>
            </a:clrChange>
          </a:blip>
          <a:stretch>
            <a:fillRect/>
          </a:stretch>
        </p:blipFill>
        <p:spPr>
          <a:xfrm>
            <a:off x="2490787" y="1718425"/>
            <a:ext cx="7210425" cy="3905250"/>
          </a:xfrm>
          <a:prstGeom prst="rect">
            <a:avLst/>
          </a:prstGeom>
        </p:spPr>
      </p:pic>
    </p:spTree>
    <p:extLst>
      <p:ext uri="{BB962C8B-B14F-4D97-AF65-F5344CB8AC3E}">
        <p14:creationId xmlns:p14="http://schemas.microsoft.com/office/powerpoint/2010/main" val="1812945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The Cisco ASR 1000s are engineered for reliability and performance, with industry-leading advancements in silicon, throughput, and security to help your business succeed in a digital world that's always on.</a:t>
            </a:r>
            <a:endParaRPr lang="en-US" sz="1600" dirty="0" smtClean="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a:t>Cisco ASR </a:t>
            </a:r>
            <a:r>
              <a:rPr lang="en-US" sz="1800" b="1" dirty="0" smtClean="0"/>
              <a:t>1000 </a:t>
            </a:r>
            <a:r>
              <a:rPr lang="en-US" sz="1800" b="1" dirty="0"/>
              <a:t>Series Routers</a:t>
            </a:r>
            <a:endParaRPr lang="en-US" sz="1800" b="1" dirty="0"/>
          </a:p>
        </p:txBody>
      </p:sp>
      <p:pic>
        <p:nvPicPr>
          <p:cNvPr id="3" name="Picture 2"/>
          <p:cNvPicPr>
            <a:picLocks noChangeAspect="1"/>
          </p:cNvPicPr>
          <p:nvPr/>
        </p:nvPicPr>
        <p:blipFill>
          <a:blip r:embed="rId3"/>
          <a:stretch>
            <a:fillRect/>
          </a:stretch>
        </p:blipFill>
        <p:spPr>
          <a:xfrm>
            <a:off x="2019227" y="2458264"/>
            <a:ext cx="8135293" cy="2241923"/>
          </a:xfrm>
          <a:prstGeom prst="rect">
            <a:avLst/>
          </a:prstGeom>
        </p:spPr>
      </p:pic>
    </p:spTree>
    <p:extLst>
      <p:ext uri="{BB962C8B-B14F-4D97-AF65-F5344CB8AC3E}">
        <p14:creationId xmlns:p14="http://schemas.microsoft.com/office/powerpoint/2010/main" val="1750857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4599508" cy="5260977"/>
          </a:xfrm>
        </p:spPr>
        <p:txBody>
          <a:bodyPr>
            <a:normAutofit/>
          </a:bodyPr>
          <a:lstStyle/>
          <a:p>
            <a:r>
              <a:rPr lang="en-US" sz="1600" dirty="0">
                <a:latin typeface="+mj-lt"/>
              </a:rPr>
              <a:t>The Nexus 7000 Series switches form the core data center networking fabric. They can provide an end-to-end data center architecture on a single platform, including data center core, aggregation, and access layer</a:t>
            </a:r>
            <a:r>
              <a:rPr lang="en-US" sz="1600" dirty="0" smtClean="0">
                <a:latin typeface="+mj-lt"/>
              </a:rPr>
              <a:t>.</a:t>
            </a:r>
          </a:p>
          <a:p>
            <a:r>
              <a:rPr lang="en-US" sz="1600" dirty="0">
                <a:latin typeface="+mj-lt"/>
              </a:rPr>
              <a:t>The modular design of the Nexus 7000 and Nexus 7700 enables them to offer different types of network interfaces—1G, 10G, 40G, and </a:t>
            </a:r>
            <a:r>
              <a:rPr lang="en-US" sz="1600" dirty="0" smtClean="0">
                <a:latin typeface="+mj-lt"/>
              </a:rPr>
              <a:t>100.</a:t>
            </a:r>
          </a:p>
          <a:p>
            <a:r>
              <a:rPr lang="en-US" sz="1600" dirty="0">
                <a:latin typeface="+mj-lt"/>
              </a:rPr>
              <a:t>The chassis can have up to two supervisor modules operating in active and standby modes</a:t>
            </a:r>
            <a:r>
              <a:rPr lang="en-US" sz="1600" dirty="0" smtClean="0">
                <a:latin typeface="+mj-lt"/>
              </a:rPr>
              <a:t>.</a:t>
            </a:r>
          </a:p>
          <a:p>
            <a:r>
              <a:rPr lang="en-US" sz="1600" dirty="0">
                <a:latin typeface="+mj-lt"/>
              </a:rPr>
              <a:t>Nexus 7000 </a:t>
            </a:r>
            <a:r>
              <a:rPr lang="en-US" sz="1600" dirty="0" smtClean="0">
                <a:latin typeface="+mj-lt"/>
              </a:rPr>
              <a:t>switches offer 4</a:t>
            </a:r>
            <a:r>
              <a:rPr lang="en-US" sz="1600" dirty="0">
                <a:latin typeface="+mj-lt"/>
              </a:rPr>
              <a:t>, 9, 10, and 18 </a:t>
            </a:r>
            <a:r>
              <a:rPr lang="en-US" sz="1600" dirty="0" smtClean="0">
                <a:latin typeface="+mj-lt"/>
              </a:rPr>
              <a:t>slots.</a:t>
            </a:r>
          </a:p>
          <a:p>
            <a:r>
              <a:rPr lang="en-US" sz="1600" dirty="0">
                <a:latin typeface="+mj-lt"/>
              </a:rPr>
              <a:t>Nexus 7700 </a:t>
            </a:r>
            <a:r>
              <a:rPr lang="en-US" sz="1600" dirty="0" smtClean="0">
                <a:latin typeface="+mj-lt"/>
              </a:rPr>
              <a:t>switches offer 2</a:t>
            </a:r>
            <a:r>
              <a:rPr lang="en-US" sz="1600" dirty="0">
                <a:latin typeface="+mj-lt"/>
              </a:rPr>
              <a:t>, 6, 10, and 18 slots</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Identifying Cisco Equipment</a:t>
            </a:r>
            <a:br>
              <a:rPr lang="en-US" sz="2800" b="1" dirty="0"/>
            </a:br>
            <a:r>
              <a:rPr lang="en-US" sz="1800" b="1" dirty="0"/>
              <a:t>Cisco Nexus </a:t>
            </a:r>
            <a:r>
              <a:rPr lang="en-US" sz="1800" b="1" dirty="0" smtClean="0"/>
              <a:t>7000 </a:t>
            </a:r>
            <a:r>
              <a:rPr lang="en-US" sz="1800" b="1" dirty="0"/>
              <a:t>Series</a:t>
            </a:r>
          </a:p>
        </p:txBody>
      </p:sp>
      <p:sp>
        <p:nvSpPr>
          <p:cNvPr id="25" name="TextBox 24"/>
          <p:cNvSpPr txBox="1"/>
          <p:nvPr/>
        </p:nvSpPr>
        <p:spPr>
          <a:xfrm>
            <a:off x="9861432" y="5187567"/>
            <a:ext cx="1635769" cy="276999"/>
          </a:xfrm>
          <a:prstGeom prst="rect">
            <a:avLst/>
          </a:prstGeom>
          <a:noFill/>
        </p:spPr>
        <p:txBody>
          <a:bodyPr wrap="none" rtlCol="0">
            <a:spAutoFit/>
          </a:bodyPr>
          <a:lstStyle/>
          <a:p>
            <a:r>
              <a:rPr lang="en-US" sz="1200" b="1" dirty="0" smtClean="0"/>
              <a:t>48-port switch module</a:t>
            </a:r>
            <a:endParaRPr lang="en-US" sz="1200" b="1" dirty="0"/>
          </a:p>
        </p:txBody>
      </p:sp>
      <p:pic>
        <p:nvPicPr>
          <p:cNvPr id="2" name="Picture 1"/>
          <p:cNvPicPr>
            <a:picLocks noChangeAspect="1"/>
          </p:cNvPicPr>
          <p:nvPr/>
        </p:nvPicPr>
        <p:blipFill>
          <a:blip r:embed="rId3"/>
          <a:stretch>
            <a:fillRect/>
          </a:stretch>
        </p:blipFill>
        <p:spPr>
          <a:xfrm>
            <a:off x="5216633" y="1160398"/>
            <a:ext cx="6905625" cy="2286000"/>
          </a:xfrm>
          <a:prstGeom prst="rect">
            <a:avLst/>
          </a:prstGeom>
        </p:spPr>
      </p:pic>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9167944" y="4262013"/>
            <a:ext cx="2544876" cy="954329"/>
          </a:xfrm>
          <a:prstGeom prst="rect">
            <a:avLst/>
          </a:prstGeom>
        </p:spPr>
      </p:pic>
      <p:pic>
        <p:nvPicPr>
          <p:cNvPr id="6" name="Picture 5"/>
          <p:cNvPicPr>
            <a:picLocks noChangeAspect="1"/>
          </p:cNvPicPr>
          <p:nvPr/>
        </p:nvPicPr>
        <p:blipFill rotWithShape="1">
          <a:blip r:embed="rId5"/>
          <a:srcRect l="4237" t="27714" r="4237" b="28857"/>
          <a:stretch/>
        </p:blipFill>
        <p:spPr>
          <a:xfrm>
            <a:off x="5603239" y="4233971"/>
            <a:ext cx="2792003" cy="982371"/>
          </a:xfrm>
          <a:prstGeom prst="rect">
            <a:avLst/>
          </a:prstGeom>
        </p:spPr>
      </p:pic>
      <p:sp>
        <p:nvSpPr>
          <p:cNvPr id="26" name="TextBox 25"/>
          <p:cNvSpPr txBox="1"/>
          <p:nvPr/>
        </p:nvSpPr>
        <p:spPr>
          <a:xfrm>
            <a:off x="6421547" y="5184851"/>
            <a:ext cx="1391471" cy="276999"/>
          </a:xfrm>
          <a:prstGeom prst="rect">
            <a:avLst/>
          </a:prstGeom>
          <a:noFill/>
        </p:spPr>
        <p:txBody>
          <a:bodyPr wrap="none" rtlCol="0">
            <a:spAutoFit/>
          </a:bodyPr>
          <a:lstStyle/>
          <a:p>
            <a:r>
              <a:rPr lang="en-US" sz="1200" b="1" dirty="0" smtClean="0"/>
              <a:t>Supervisor module</a:t>
            </a:r>
            <a:endParaRPr lang="en-US" sz="1200" b="1" dirty="0"/>
          </a:p>
        </p:txBody>
      </p:sp>
    </p:spTree>
    <p:extLst>
      <p:ext uri="{BB962C8B-B14F-4D97-AF65-F5344CB8AC3E}">
        <p14:creationId xmlns:p14="http://schemas.microsoft.com/office/powerpoint/2010/main" val="1413341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The Cisco ASR 1000s are engineered for reliability and performance, with industry-leading advancements in silicon, throughput, and security to help your business succeed in a digital world that's always on.</a:t>
            </a:r>
            <a:endParaRPr lang="en-US" sz="1600" dirty="0" smtClean="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a:t>Cisco ASR </a:t>
            </a:r>
            <a:r>
              <a:rPr lang="en-US" sz="1800" b="1" dirty="0" smtClean="0"/>
              <a:t>1000 </a:t>
            </a:r>
            <a:r>
              <a:rPr lang="en-US" sz="1800" b="1" dirty="0"/>
              <a:t>Series Routers</a:t>
            </a:r>
            <a:endParaRPr lang="en-US" sz="1800" b="1" dirty="0"/>
          </a:p>
        </p:txBody>
      </p:sp>
      <p:pic>
        <p:nvPicPr>
          <p:cNvPr id="2" name="Picture 1"/>
          <p:cNvPicPr>
            <a:picLocks noChangeAspect="1"/>
          </p:cNvPicPr>
          <p:nvPr/>
        </p:nvPicPr>
        <p:blipFill>
          <a:blip r:embed="rId3"/>
          <a:stretch>
            <a:fillRect/>
          </a:stretch>
        </p:blipFill>
        <p:spPr>
          <a:xfrm>
            <a:off x="528918" y="1787194"/>
            <a:ext cx="11187953" cy="3627036"/>
          </a:xfrm>
          <a:prstGeom prst="rect">
            <a:avLst/>
          </a:prstGeom>
        </p:spPr>
      </p:pic>
    </p:spTree>
    <p:extLst>
      <p:ext uri="{BB962C8B-B14F-4D97-AF65-F5344CB8AC3E}">
        <p14:creationId xmlns:p14="http://schemas.microsoft.com/office/powerpoint/2010/main" val="2914668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The Network Convergence System (NCS) 5500 Series offers industry-leading density of routed 100 GE ports for high-scale WAN aggregation. It is designed to efficiently scale between data centers and large enterprise, web, and service provider WAN and aggregation networks.</a:t>
            </a:r>
            <a:endParaRPr lang="en-US" sz="1600" dirty="0" smtClean="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a:t>Cisco NCS 5500 </a:t>
            </a:r>
            <a:r>
              <a:rPr lang="en-US" sz="1800" b="1" dirty="0" smtClean="0"/>
              <a:t>Series Routers</a:t>
            </a:r>
            <a:endParaRPr lang="en-US" sz="1800" b="1" dirty="0"/>
          </a:p>
        </p:txBody>
      </p:sp>
      <p:sp>
        <p:nvSpPr>
          <p:cNvPr id="13" name="TextBox 12"/>
          <p:cNvSpPr txBox="1"/>
          <p:nvPr/>
        </p:nvSpPr>
        <p:spPr>
          <a:xfrm>
            <a:off x="3322268" y="5821778"/>
            <a:ext cx="5622145" cy="369332"/>
          </a:xfrm>
          <a:prstGeom prst="rect">
            <a:avLst/>
          </a:prstGeom>
          <a:noFill/>
        </p:spPr>
        <p:txBody>
          <a:bodyPr wrap="square" rtlCol="0">
            <a:spAutoFit/>
          </a:bodyPr>
          <a:lstStyle/>
          <a:p>
            <a:pPr algn="ctr"/>
            <a:r>
              <a:rPr lang="en-US" dirty="0" smtClean="0">
                <a:hlinkClick r:id="rId3"/>
              </a:rPr>
              <a:t>Video – </a:t>
            </a:r>
            <a:r>
              <a:rPr lang="en-US" dirty="0" smtClean="0">
                <a:hlinkClick r:id="rId3"/>
              </a:rPr>
              <a:t>Cisco NCS 5500 Series Router Overview</a:t>
            </a:r>
            <a:endParaRPr lang="en-US" dirty="0"/>
          </a:p>
        </p:txBody>
      </p:sp>
      <p:pic>
        <p:nvPicPr>
          <p:cNvPr id="4" name="Picture 3"/>
          <p:cNvPicPr>
            <a:picLocks noChangeAspect="1"/>
          </p:cNvPicPr>
          <p:nvPr/>
        </p:nvPicPr>
        <p:blipFill>
          <a:blip r:embed="rId4"/>
          <a:stretch>
            <a:fillRect/>
          </a:stretch>
        </p:blipFill>
        <p:spPr>
          <a:xfrm>
            <a:off x="3299007" y="1984095"/>
            <a:ext cx="5611906" cy="3799729"/>
          </a:xfrm>
          <a:prstGeom prst="rect">
            <a:avLst/>
          </a:prstGeom>
        </p:spPr>
      </p:pic>
    </p:spTree>
    <p:extLst>
      <p:ext uri="{BB962C8B-B14F-4D97-AF65-F5344CB8AC3E}">
        <p14:creationId xmlns:p14="http://schemas.microsoft.com/office/powerpoint/2010/main" val="3993398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smtClean="0">
                <a:latin typeface="+mj-lt"/>
              </a:rPr>
              <a:t>A </a:t>
            </a:r>
            <a:r>
              <a:rPr lang="en-US" sz="1600" dirty="0">
                <a:latin typeface="+mj-lt"/>
              </a:rPr>
              <a:t>high-density, small-form-factor MPLS aggregation router for metro aggregation and MPLS-enabled data center networks. The Network Convergence System 5000 Series is designed to economically scale large enterprise, over-the-top (OTT), and service provider data center networking architectures</a:t>
            </a:r>
            <a:r>
              <a:rPr lang="en-US" sz="1600" dirty="0" smtClean="0">
                <a:latin typeface="+mj-lt"/>
              </a:rPr>
              <a:t>.</a:t>
            </a:r>
            <a:endParaRPr lang="en-US" sz="1600" dirty="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a:t>Cisco NCS </a:t>
            </a:r>
            <a:r>
              <a:rPr lang="en-US" sz="1800" b="1" dirty="0" smtClean="0"/>
              <a:t>5000 Series Routers</a:t>
            </a:r>
            <a:endParaRPr lang="en-US" sz="1800" b="1" dirty="0"/>
          </a:p>
        </p:txBody>
      </p:sp>
      <p:sp>
        <p:nvSpPr>
          <p:cNvPr id="13" name="TextBox 12"/>
          <p:cNvSpPr txBox="1"/>
          <p:nvPr/>
        </p:nvSpPr>
        <p:spPr>
          <a:xfrm>
            <a:off x="3322268" y="5821778"/>
            <a:ext cx="5622145" cy="369332"/>
          </a:xfrm>
          <a:prstGeom prst="rect">
            <a:avLst/>
          </a:prstGeom>
          <a:noFill/>
        </p:spPr>
        <p:txBody>
          <a:bodyPr wrap="square" rtlCol="0">
            <a:spAutoFit/>
          </a:bodyPr>
          <a:lstStyle/>
          <a:p>
            <a:pPr algn="ctr"/>
            <a:r>
              <a:rPr lang="en-US" dirty="0" smtClean="0">
                <a:hlinkClick r:id="rId3"/>
              </a:rPr>
              <a:t>Video – </a:t>
            </a:r>
            <a:r>
              <a:rPr lang="en-US" dirty="0" smtClean="0">
                <a:hlinkClick r:id="rId3"/>
              </a:rPr>
              <a:t>Cisco NCS 5000 Series Router Overview</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6175" y="1968874"/>
            <a:ext cx="4819650" cy="3924300"/>
          </a:xfrm>
          <a:prstGeom prst="rect">
            <a:avLst/>
          </a:prstGeom>
        </p:spPr>
      </p:pic>
    </p:spTree>
    <p:extLst>
      <p:ext uri="{BB962C8B-B14F-4D97-AF65-F5344CB8AC3E}">
        <p14:creationId xmlns:p14="http://schemas.microsoft.com/office/powerpoint/2010/main" val="824874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The Cisco 4000 Series Integrated Services Routers provide routing, hosting, security, and switching--all in a single, trustworthy platform. </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a:t>Cisco </a:t>
            </a:r>
            <a:r>
              <a:rPr lang="en-US" sz="1800" b="1" dirty="0" smtClean="0"/>
              <a:t>4000 Series Routers</a:t>
            </a:r>
            <a:endParaRPr lang="en-US" sz="1800" b="1" dirty="0"/>
          </a:p>
        </p:txBody>
      </p:sp>
      <p:sp>
        <p:nvSpPr>
          <p:cNvPr id="13" name="TextBox 12"/>
          <p:cNvSpPr txBox="1"/>
          <p:nvPr/>
        </p:nvSpPr>
        <p:spPr>
          <a:xfrm>
            <a:off x="3322268" y="5821778"/>
            <a:ext cx="5622145" cy="369332"/>
          </a:xfrm>
          <a:prstGeom prst="rect">
            <a:avLst/>
          </a:prstGeom>
          <a:noFill/>
        </p:spPr>
        <p:txBody>
          <a:bodyPr wrap="square" rtlCol="0">
            <a:spAutoFit/>
          </a:bodyPr>
          <a:lstStyle/>
          <a:p>
            <a:pPr algn="ctr"/>
            <a:r>
              <a:rPr lang="en-US" dirty="0" smtClean="0">
                <a:hlinkClick r:id="rId3"/>
              </a:rPr>
              <a:t>Video – Cisco 4000 Series Router Overview</a:t>
            </a:r>
            <a:endParaRPr lang="en-US" dirty="0"/>
          </a:p>
        </p:txBody>
      </p:sp>
      <p:pic>
        <p:nvPicPr>
          <p:cNvPr id="3" name="Picture 2"/>
          <p:cNvPicPr>
            <a:picLocks noChangeAspect="1"/>
          </p:cNvPicPr>
          <p:nvPr/>
        </p:nvPicPr>
        <p:blipFill>
          <a:blip r:embed="rId4"/>
          <a:stretch>
            <a:fillRect/>
          </a:stretch>
        </p:blipFill>
        <p:spPr>
          <a:xfrm>
            <a:off x="0" y="1190816"/>
            <a:ext cx="12192000" cy="4476368"/>
          </a:xfrm>
          <a:prstGeom prst="rect">
            <a:avLst/>
          </a:prstGeom>
        </p:spPr>
      </p:pic>
    </p:spTree>
    <p:extLst>
      <p:ext uri="{BB962C8B-B14F-4D97-AF65-F5344CB8AC3E}">
        <p14:creationId xmlns:p14="http://schemas.microsoft.com/office/powerpoint/2010/main" val="2333838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The Cisco 4000 Series Integrated Services Routers provide routing, hosting, security, and switching--all in a single, trustworthy platform. </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a:t>Cisco </a:t>
            </a:r>
            <a:r>
              <a:rPr lang="en-US" sz="1800" b="1" dirty="0" smtClean="0"/>
              <a:t>4000 Series Routers</a:t>
            </a:r>
            <a:endParaRPr lang="en-US" sz="1800" b="1" dirty="0"/>
          </a:p>
        </p:txBody>
      </p:sp>
      <p:pic>
        <p:nvPicPr>
          <p:cNvPr id="2" name="Picture 1"/>
          <p:cNvPicPr>
            <a:picLocks noChangeAspect="1"/>
          </p:cNvPicPr>
          <p:nvPr/>
        </p:nvPicPr>
        <p:blipFill>
          <a:blip r:embed="rId3"/>
          <a:stretch>
            <a:fillRect/>
          </a:stretch>
        </p:blipFill>
        <p:spPr>
          <a:xfrm>
            <a:off x="0" y="2881760"/>
            <a:ext cx="12192000" cy="1883385"/>
          </a:xfrm>
          <a:prstGeom prst="rect">
            <a:avLst/>
          </a:prstGeom>
        </p:spPr>
      </p:pic>
      <p:pic>
        <p:nvPicPr>
          <p:cNvPr id="3" name="Picture 2"/>
          <p:cNvPicPr>
            <a:picLocks noChangeAspect="1"/>
          </p:cNvPicPr>
          <p:nvPr/>
        </p:nvPicPr>
        <p:blipFill rotWithShape="1">
          <a:blip r:embed="rId4"/>
          <a:srcRect l="13698" t="42314" r="13159" b="43882"/>
          <a:stretch/>
        </p:blipFill>
        <p:spPr>
          <a:xfrm>
            <a:off x="32968" y="2269345"/>
            <a:ext cx="2438400" cy="394448"/>
          </a:xfrm>
          <a:prstGeom prst="rect">
            <a:avLst/>
          </a:prstGeom>
        </p:spPr>
      </p:pic>
      <p:pic>
        <p:nvPicPr>
          <p:cNvPr id="4" name="Picture 3"/>
          <p:cNvPicPr>
            <a:picLocks noChangeAspect="1"/>
          </p:cNvPicPr>
          <p:nvPr/>
        </p:nvPicPr>
        <p:blipFill rotWithShape="1">
          <a:blip r:embed="rId5"/>
          <a:srcRect t="44510" b="44196"/>
          <a:stretch/>
        </p:blipFill>
        <p:spPr>
          <a:xfrm>
            <a:off x="2829478" y="2294576"/>
            <a:ext cx="3269122" cy="369218"/>
          </a:xfrm>
          <a:prstGeom prst="rect">
            <a:avLst/>
          </a:prstGeom>
        </p:spPr>
      </p:pic>
      <p:pic>
        <p:nvPicPr>
          <p:cNvPr id="5" name="Picture 4"/>
          <p:cNvPicPr>
            <a:picLocks noChangeAspect="1"/>
          </p:cNvPicPr>
          <p:nvPr/>
        </p:nvPicPr>
        <p:blipFill rotWithShape="1">
          <a:blip r:embed="rId6"/>
          <a:srcRect t="44491" b="44076"/>
          <a:stretch/>
        </p:blipFill>
        <p:spPr>
          <a:xfrm>
            <a:off x="6182285" y="2294972"/>
            <a:ext cx="2979643" cy="340658"/>
          </a:xfrm>
          <a:prstGeom prst="rect">
            <a:avLst/>
          </a:prstGeom>
        </p:spPr>
      </p:pic>
      <p:pic>
        <p:nvPicPr>
          <p:cNvPr id="6" name="Picture 5"/>
          <p:cNvPicPr>
            <a:picLocks noChangeAspect="1"/>
          </p:cNvPicPr>
          <p:nvPr/>
        </p:nvPicPr>
        <p:blipFill rotWithShape="1">
          <a:blip r:embed="rId7"/>
          <a:srcRect t="6409" b="16284"/>
          <a:stretch/>
        </p:blipFill>
        <p:spPr>
          <a:xfrm>
            <a:off x="9245613" y="1743065"/>
            <a:ext cx="2892445" cy="865665"/>
          </a:xfrm>
          <a:prstGeom prst="rect">
            <a:avLst/>
          </a:prstGeom>
        </p:spPr>
      </p:pic>
    </p:spTree>
    <p:extLst>
      <p:ext uri="{BB962C8B-B14F-4D97-AF65-F5344CB8AC3E}">
        <p14:creationId xmlns:p14="http://schemas.microsoft.com/office/powerpoint/2010/main" val="267854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Cisco 1000 Series Integrated Services Routers (ISRs) are fixed, high-performance routers that are easy to deploy and manage. Small yet powerful, they provide highly secure broadband, Metro Ethernet, and wireless LAN connectivity.</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a:t>Cisco 1</a:t>
            </a:r>
            <a:r>
              <a:rPr lang="en-US" sz="1800" b="1" dirty="0" smtClean="0"/>
              <a:t>000 Series Routers</a:t>
            </a:r>
            <a:endParaRPr lang="en-US" sz="1800" b="1" dirty="0"/>
          </a:p>
        </p:txBody>
      </p:sp>
      <p:pic>
        <p:nvPicPr>
          <p:cNvPr id="7" name="Picture 6"/>
          <p:cNvPicPr>
            <a:picLocks noChangeAspect="1"/>
          </p:cNvPicPr>
          <p:nvPr/>
        </p:nvPicPr>
        <p:blipFill>
          <a:blip r:embed="rId3"/>
          <a:stretch>
            <a:fillRect/>
          </a:stretch>
        </p:blipFill>
        <p:spPr>
          <a:xfrm>
            <a:off x="0" y="2305553"/>
            <a:ext cx="12192000" cy="2246893"/>
          </a:xfrm>
          <a:prstGeom prst="rect">
            <a:avLst/>
          </a:prstGeom>
        </p:spPr>
      </p:pic>
      <p:sp>
        <p:nvSpPr>
          <p:cNvPr id="16" name="TextBox 15"/>
          <p:cNvSpPr txBox="1"/>
          <p:nvPr/>
        </p:nvSpPr>
        <p:spPr>
          <a:xfrm>
            <a:off x="3322268" y="5821778"/>
            <a:ext cx="5622145" cy="369332"/>
          </a:xfrm>
          <a:prstGeom prst="rect">
            <a:avLst/>
          </a:prstGeom>
          <a:noFill/>
        </p:spPr>
        <p:txBody>
          <a:bodyPr wrap="square" rtlCol="0">
            <a:spAutoFit/>
          </a:bodyPr>
          <a:lstStyle/>
          <a:p>
            <a:pPr algn="ctr"/>
            <a:r>
              <a:rPr lang="en-US" dirty="0" smtClean="0">
                <a:hlinkClick r:id="rId4"/>
              </a:rPr>
              <a:t>Video – </a:t>
            </a:r>
            <a:r>
              <a:rPr lang="en-US" dirty="0" smtClean="0">
                <a:hlinkClick r:id="rId4"/>
              </a:rPr>
              <a:t>Cisco 1000 Series Router Overview</a:t>
            </a:r>
            <a:endParaRPr lang="en-US" dirty="0"/>
          </a:p>
        </p:txBody>
      </p:sp>
    </p:spTree>
    <p:extLst>
      <p:ext uri="{BB962C8B-B14F-4D97-AF65-F5344CB8AC3E}">
        <p14:creationId xmlns:p14="http://schemas.microsoft.com/office/powerpoint/2010/main" val="2358672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smtClean="0">
                <a:latin typeface="+mj-lt"/>
              </a:rPr>
              <a:t>Cisco 1000 </a:t>
            </a:r>
            <a:r>
              <a:rPr lang="en-US" sz="1600" dirty="0">
                <a:latin typeface="+mj-lt"/>
              </a:rPr>
              <a:t>Series Integrated Services Routers (ISRs) with Cisco </a:t>
            </a:r>
            <a:r>
              <a:rPr lang="en-US" sz="1600" dirty="0" smtClean="0">
                <a:latin typeface="+mj-lt"/>
              </a:rPr>
              <a:t>IOS </a:t>
            </a:r>
            <a:r>
              <a:rPr lang="en-US" sz="1600" dirty="0">
                <a:latin typeface="+mj-lt"/>
              </a:rPr>
              <a:t>XE Software combine Internet access, comprehensive security, and wireless services (LTE Advanced 3.0 wireless WAN and 802.11ac wireless LAN) in a single, high-performance device.</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a:t>Cisco 1</a:t>
            </a:r>
            <a:r>
              <a:rPr lang="en-US" sz="1800" b="1" dirty="0" smtClean="0"/>
              <a:t>000 Series Routers</a:t>
            </a:r>
            <a:endParaRPr lang="en-US" sz="1800" b="1" dirty="0"/>
          </a:p>
        </p:txBody>
      </p:sp>
      <p:pic>
        <p:nvPicPr>
          <p:cNvPr id="2" name="Picture 1"/>
          <p:cNvPicPr>
            <a:picLocks noChangeAspect="1"/>
          </p:cNvPicPr>
          <p:nvPr/>
        </p:nvPicPr>
        <p:blipFill>
          <a:blip r:embed="rId3"/>
          <a:stretch>
            <a:fillRect/>
          </a:stretch>
        </p:blipFill>
        <p:spPr>
          <a:xfrm>
            <a:off x="1585912" y="2143125"/>
            <a:ext cx="9020175" cy="2571750"/>
          </a:xfrm>
          <a:prstGeom prst="rect">
            <a:avLst/>
          </a:prstGeom>
        </p:spPr>
      </p:pic>
    </p:spTree>
    <p:extLst>
      <p:ext uri="{BB962C8B-B14F-4D97-AF65-F5344CB8AC3E}">
        <p14:creationId xmlns:p14="http://schemas.microsoft.com/office/powerpoint/2010/main" val="1260272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Cisco 900 Series Integrated Services Routers (ISRs) combine WAN, switching, security, and advanced connectivity options in a compact, </a:t>
            </a:r>
            <a:r>
              <a:rPr lang="en-US" sz="1600" dirty="0" err="1">
                <a:latin typeface="+mj-lt"/>
              </a:rPr>
              <a:t>fanless</a:t>
            </a:r>
            <a:r>
              <a:rPr lang="en-US" sz="1600" dirty="0">
                <a:latin typeface="+mj-lt"/>
              </a:rPr>
              <a:t> platform. Create a highly secure, enterprise-class network with a router fit for small and medium-sized businesses.</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a:t>Cisco 9</a:t>
            </a:r>
            <a:r>
              <a:rPr lang="en-US" sz="1800" b="1" dirty="0" smtClean="0"/>
              <a:t>00 Series Routers</a:t>
            </a:r>
            <a:endParaRPr lang="en-US" sz="1800" b="1" dirty="0"/>
          </a:p>
        </p:txBody>
      </p:sp>
      <p:pic>
        <p:nvPicPr>
          <p:cNvPr id="3" name="Picture 2"/>
          <p:cNvPicPr>
            <a:picLocks noChangeAspect="1"/>
          </p:cNvPicPr>
          <p:nvPr/>
        </p:nvPicPr>
        <p:blipFill>
          <a:blip r:embed="rId3"/>
          <a:stretch>
            <a:fillRect/>
          </a:stretch>
        </p:blipFill>
        <p:spPr>
          <a:xfrm>
            <a:off x="2114633" y="2239813"/>
            <a:ext cx="8001393" cy="2357825"/>
          </a:xfrm>
          <a:prstGeom prst="rect">
            <a:avLst/>
          </a:prstGeom>
        </p:spPr>
      </p:pic>
    </p:spTree>
    <p:extLst>
      <p:ext uri="{BB962C8B-B14F-4D97-AF65-F5344CB8AC3E}">
        <p14:creationId xmlns:p14="http://schemas.microsoft.com/office/powerpoint/2010/main" val="148269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smtClean="0">
                <a:latin typeface="+mj-lt"/>
              </a:rPr>
              <a:t>The </a:t>
            </a:r>
            <a:r>
              <a:rPr lang="en-US" sz="1600" dirty="0">
                <a:latin typeface="+mj-lt"/>
              </a:rPr>
              <a:t>900 Series offers easy management and provisioning capabilities through Cisco Configuration Professional Express, Cisco DNA Center and Cisco IOS® Software, with full visibility into and control of network configurations and applications.</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a:t>Cisco 9</a:t>
            </a:r>
            <a:r>
              <a:rPr lang="en-US" sz="1800" b="1" dirty="0" smtClean="0"/>
              <a:t>00 Series Routers</a:t>
            </a:r>
            <a:endParaRPr lang="en-US" sz="1800" b="1" dirty="0"/>
          </a:p>
        </p:txBody>
      </p:sp>
      <p:pic>
        <p:nvPicPr>
          <p:cNvPr id="2" name="Picture 1"/>
          <p:cNvPicPr>
            <a:picLocks noChangeAspect="1"/>
          </p:cNvPicPr>
          <p:nvPr/>
        </p:nvPicPr>
        <p:blipFill>
          <a:blip r:embed="rId3"/>
          <a:stretch>
            <a:fillRect/>
          </a:stretch>
        </p:blipFill>
        <p:spPr>
          <a:xfrm>
            <a:off x="0" y="2276282"/>
            <a:ext cx="12192000" cy="3273626"/>
          </a:xfrm>
          <a:prstGeom prst="rect">
            <a:avLst/>
          </a:prstGeom>
        </p:spPr>
      </p:pic>
    </p:spTree>
    <p:extLst>
      <p:ext uri="{BB962C8B-B14F-4D97-AF65-F5344CB8AC3E}">
        <p14:creationId xmlns:p14="http://schemas.microsoft.com/office/powerpoint/2010/main" val="2339820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Do you have limited space, but need best-in-class routing, voice and video, security, application performance, cloud connection, and wireless capabilities? Cisco 800 Series routers offer all that in a single device. They are well suited for customer premises and priced for small and midsize businesses.</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a:t>Cisco </a:t>
            </a:r>
            <a:r>
              <a:rPr lang="en-US" sz="1800" b="1" dirty="0" smtClean="0"/>
              <a:t>800 Series Routers</a:t>
            </a:r>
            <a:endParaRPr lang="en-US" sz="1800" b="1" dirty="0"/>
          </a:p>
        </p:txBody>
      </p:sp>
      <p:grpSp>
        <p:nvGrpSpPr>
          <p:cNvPr id="5" name="Group 4"/>
          <p:cNvGrpSpPr/>
          <p:nvPr/>
        </p:nvGrpSpPr>
        <p:grpSpPr>
          <a:xfrm>
            <a:off x="310242" y="1761818"/>
            <a:ext cx="11415593" cy="4631405"/>
            <a:chOff x="310242" y="1761818"/>
            <a:chExt cx="11415593" cy="4631405"/>
          </a:xfrm>
        </p:grpSpPr>
        <p:pic>
          <p:nvPicPr>
            <p:cNvPr id="3" name="Picture 2"/>
            <p:cNvPicPr>
              <a:picLocks noChangeAspect="1"/>
            </p:cNvPicPr>
            <p:nvPr/>
          </p:nvPicPr>
          <p:blipFill rotWithShape="1">
            <a:blip r:embed="rId3"/>
            <a:srcRect b="9815"/>
            <a:stretch/>
          </p:blipFill>
          <p:spPr>
            <a:xfrm>
              <a:off x="310242" y="1761818"/>
              <a:ext cx="11415593" cy="4549336"/>
            </a:xfrm>
            <a:prstGeom prst="rect">
              <a:avLst/>
            </a:prstGeom>
          </p:spPr>
        </p:pic>
        <p:sp>
          <p:nvSpPr>
            <p:cNvPr id="4" name="Rectangle 3"/>
            <p:cNvSpPr/>
            <p:nvPr/>
          </p:nvSpPr>
          <p:spPr>
            <a:xfrm>
              <a:off x="8059271" y="5809129"/>
              <a:ext cx="1631576" cy="376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222377" y="6016705"/>
              <a:ext cx="1631576" cy="376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3881714" y="6099685"/>
            <a:ext cx="4518211" cy="369332"/>
          </a:xfrm>
          <a:prstGeom prst="rect">
            <a:avLst/>
          </a:prstGeom>
          <a:noFill/>
        </p:spPr>
        <p:txBody>
          <a:bodyPr wrap="square" rtlCol="0">
            <a:spAutoFit/>
          </a:bodyPr>
          <a:lstStyle/>
          <a:p>
            <a:pPr algn="ctr"/>
            <a:r>
              <a:rPr lang="en-US" dirty="0" smtClean="0">
                <a:hlinkClick r:id="rId4"/>
              </a:rPr>
              <a:t>Video – </a:t>
            </a:r>
            <a:r>
              <a:rPr lang="en-US" dirty="0" smtClean="0">
                <a:hlinkClick r:id="rId4"/>
              </a:rPr>
              <a:t>Cisco 800 Series Router Overview</a:t>
            </a:r>
            <a:endParaRPr lang="en-US" dirty="0"/>
          </a:p>
        </p:txBody>
      </p:sp>
    </p:spTree>
    <p:extLst>
      <p:ext uri="{BB962C8B-B14F-4D97-AF65-F5344CB8AC3E}">
        <p14:creationId xmlns:p14="http://schemas.microsoft.com/office/powerpoint/2010/main" val="1325650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4599508" cy="5260977"/>
          </a:xfrm>
        </p:spPr>
        <p:txBody>
          <a:bodyPr>
            <a:normAutofit/>
          </a:bodyPr>
          <a:lstStyle/>
          <a:p>
            <a:r>
              <a:rPr lang="en-US" sz="1600" dirty="0">
                <a:latin typeface="+mj-lt"/>
              </a:rPr>
              <a:t>The </a:t>
            </a:r>
            <a:r>
              <a:rPr lang="en-US" sz="1600" dirty="0" smtClean="0">
                <a:latin typeface="+mj-lt"/>
              </a:rPr>
              <a:t>Cisco Nexus 3000 </a:t>
            </a:r>
            <a:r>
              <a:rPr lang="en-US" sz="1600" dirty="0">
                <a:latin typeface="+mj-lt"/>
              </a:rPr>
              <a:t>Series </a:t>
            </a:r>
            <a:r>
              <a:rPr lang="en-US" sz="1600" dirty="0" smtClean="0">
                <a:latin typeface="+mj-lt"/>
              </a:rPr>
              <a:t>are compact </a:t>
            </a:r>
            <a:r>
              <a:rPr lang="en-US" sz="1600" dirty="0">
                <a:latin typeface="+mj-lt"/>
              </a:rPr>
              <a:t>fixed </a:t>
            </a:r>
            <a:r>
              <a:rPr lang="en-US" sz="1600" dirty="0" smtClean="0">
                <a:latin typeface="+mj-lt"/>
              </a:rPr>
              <a:t>port switches that are </a:t>
            </a:r>
            <a:r>
              <a:rPr lang="en-US" sz="1600" dirty="0">
                <a:latin typeface="+mj-lt"/>
              </a:rPr>
              <a:t>excellent for general-purpose deployments, high-performance </a:t>
            </a:r>
            <a:r>
              <a:rPr lang="en-US" sz="1600" dirty="0" smtClean="0">
                <a:latin typeface="+mj-lt"/>
              </a:rPr>
              <a:t>computing, </a:t>
            </a:r>
            <a:r>
              <a:rPr lang="en-US" sz="1600" dirty="0">
                <a:latin typeface="+mj-lt"/>
              </a:rPr>
              <a:t>high-frequency </a:t>
            </a:r>
            <a:r>
              <a:rPr lang="en-US" sz="1600" dirty="0" smtClean="0">
                <a:latin typeface="+mj-lt"/>
              </a:rPr>
              <a:t>trading, </a:t>
            </a:r>
            <a:r>
              <a:rPr lang="en-US" sz="1600" dirty="0">
                <a:latin typeface="+mj-lt"/>
              </a:rPr>
              <a:t>massively scalable data </a:t>
            </a:r>
            <a:r>
              <a:rPr lang="en-US" sz="1600" dirty="0" smtClean="0">
                <a:latin typeface="+mj-lt"/>
              </a:rPr>
              <a:t>center, </a:t>
            </a:r>
            <a:r>
              <a:rPr lang="en-US" sz="1600" dirty="0">
                <a:latin typeface="+mj-lt"/>
              </a:rPr>
              <a:t>and cloud networks. </a:t>
            </a:r>
            <a:endParaRPr lang="en-US" sz="1600" dirty="0" smtClean="0">
              <a:latin typeface="+mj-lt"/>
            </a:endParaRPr>
          </a:p>
          <a:p>
            <a:r>
              <a:rPr lang="en-US" sz="1600" dirty="0" smtClean="0">
                <a:latin typeface="+mj-lt"/>
              </a:rPr>
              <a:t>They are </a:t>
            </a:r>
            <a:r>
              <a:rPr lang="en-US" sz="1600" dirty="0">
                <a:latin typeface="+mj-lt"/>
              </a:rPr>
              <a:t>designed for data center top-of-rack deployments by providing 24 to 128 ports offering flexible connectivity, high performance, and a comprehensive feature set</a:t>
            </a:r>
            <a:r>
              <a:rPr lang="en-US" sz="1600" dirty="0" smtClean="0">
                <a:latin typeface="+mj-lt"/>
              </a:rPr>
              <a:t>.</a:t>
            </a:r>
          </a:p>
          <a:p>
            <a:r>
              <a:rPr lang="en-US" sz="1600" dirty="0" smtClean="0">
                <a:latin typeface="+mj-lt"/>
              </a:rPr>
              <a:t>The </a:t>
            </a:r>
            <a:r>
              <a:rPr lang="en-US" sz="1600" dirty="0">
                <a:latin typeface="+mj-lt"/>
              </a:rPr>
              <a:t>3600 </a:t>
            </a:r>
            <a:r>
              <a:rPr lang="en-US" sz="1600" dirty="0" smtClean="0">
                <a:latin typeface="+mj-lt"/>
              </a:rPr>
              <a:t>supports 1/10/25/40/100-Gbps connectivity.</a:t>
            </a:r>
          </a:p>
          <a:p>
            <a:r>
              <a:rPr lang="en-US" sz="1600" dirty="0" smtClean="0">
                <a:latin typeface="+mj-lt"/>
              </a:rPr>
              <a:t>The </a:t>
            </a:r>
            <a:r>
              <a:rPr lang="en-US" sz="1600" dirty="0">
                <a:latin typeface="+mj-lt"/>
              </a:rPr>
              <a:t>3500 supports 1/10/40-Gbps </a:t>
            </a:r>
            <a:r>
              <a:rPr lang="en-US" sz="1600" dirty="0" smtClean="0">
                <a:latin typeface="+mj-lt"/>
              </a:rPr>
              <a:t>connectivity.</a:t>
            </a:r>
          </a:p>
          <a:p>
            <a:r>
              <a:rPr lang="en-US" sz="1600" dirty="0" smtClean="0">
                <a:latin typeface="+mj-lt"/>
              </a:rPr>
              <a:t>The </a:t>
            </a:r>
            <a:r>
              <a:rPr lang="en-US" sz="1600" dirty="0">
                <a:latin typeface="+mj-lt"/>
              </a:rPr>
              <a:t>3400 supports </a:t>
            </a:r>
            <a:r>
              <a:rPr lang="en-US" sz="1600" dirty="0" smtClean="0">
                <a:latin typeface="+mj-lt"/>
              </a:rPr>
              <a:t>1/10/25/40/100/400Gbps connectivity.</a:t>
            </a:r>
            <a:endParaRPr lang="en-US" sz="1600" dirty="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Identifying Cisco Equipment</a:t>
            </a:r>
            <a:br>
              <a:rPr lang="en-US" sz="2800" b="1" dirty="0"/>
            </a:br>
            <a:r>
              <a:rPr lang="en-US" sz="1800" b="1" dirty="0"/>
              <a:t>Cisco Nexus </a:t>
            </a:r>
            <a:r>
              <a:rPr lang="en-US" sz="1800" b="1" dirty="0" smtClean="0"/>
              <a:t>3000 Series</a:t>
            </a:r>
            <a:endParaRPr lang="en-US" sz="1800" b="1" dirty="0"/>
          </a:p>
        </p:txBody>
      </p:sp>
      <p:pic>
        <p:nvPicPr>
          <p:cNvPr id="3" name="Picture 2"/>
          <p:cNvPicPr>
            <a:picLocks noChangeAspect="1"/>
          </p:cNvPicPr>
          <p:nvPr/>
        </p:nvPicPr>
        <p:blipFill rotWithShape="1">
          <a:blip r:embed="rId3"/>
          <a:srcRect l="6334" t="21071" r="5667" b="15286"/>
          <a:stretch/>
        </p:blipFill>
        <p:spPr>
          <a:xfrm>
            <a:off x="6310993" y="1220252"/>
            <a:ext cx="5029200" cy="2424794"/>
          </a:xfrm>
          <a:prstGeom prst="rect">
            <a:avLst/>
          </a:prstGeom>
        </p:spPr>
      </p:pic>
    </p:spTree>
    <p:extLst>
      <p:ext uri="{BB962C8B-B14F-4D97-AF65-F5344CB8AC3E}">
        <p14:creationId xmlns:p14="http://schemas.microsoft.com/office/powerpoint/2010/main" val="3671817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11604482" cy="5260977"/>
          </a:xfrm>
        </p:spPr>
        <p:txBody>
          <a:bodyPr>
            <a:normAutofit/>
          </a:bodyPr>
          <a:lstStyle/>
          <a:p>
            <a:r>
              <a:rPr lang="en-US" sz="1600" dirty="0">
                <a:latin typeface="+mj-lt"/>
              </a:rPr>
              <a:t>Do you have limited space, but need best-in-class routing, voice and video, security, application performance, cloud connection, and wireless capabilities? Cisco 800 Series routers offer all that in a single device. They are well suited for customer premises and priced for small and midsize businesses.</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Identifying and working with Cisco Routers and Switches</a:t>
            </a:r>
            <a:br>
              <a:rPr lang="en-US" sz="2800" b="1" dirty="0" smtClean="0"/>
            </a:br>
            <a:r>
              <a:rPr lang="en-US" sz="1800" b="1" dirty="0"/>
              <a:t>Cisco </a:t>
            </a:r>
            <a:r>
              <a:rPr lang="en-US" sz="1800" b="1" dirty="0" smtClean="0"/>
              <a:t>800 Series Routers</a:t>
            </a:r>
            <a:endParaRPr lang="en-US" sz="1800" b="1" dirty="0"/>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2312895" y="1839912"/>
            <a:ext cx="7978588" cy="4626444"/>
          </a:xfrm>
          <a:prstGeom prst="rect">
            <a:avLst/>
          </a:prstGeom>
        </p:spPr>
      </p:pic>
    </p:spTree>
    <p:extLst>
      <p:ext uri="{BB962C8B-B14F-4D97-AF65-F5344CB8AC3E}">
        <p14:creationId xmlns:p14="http://schemas.microsoft.com/office/powerpoint/2010/main" val="999045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34A6B"/>
        </a:solidFill>
        <a:effectLst/>
      </p:bgPr>
    </p:bg>
    <p:spTree>
      <p:nvGrpSpPr>
        <p:cNvPr id="1" name=""/>
        <p:cNvGrpSpPr/>
        <p:nvPr/>
      </p:nvGrpSpPr>
      <p:grpSpPr>
        <a:xfrm>
          <a:off x="0" y="0"/>
          <a:ext cx="0" cy="0"/>
          <a:chOff x="0" y="0"/>
          <a:chExt cx="0" cy="0"/>
        </a:xfrm>
      </p:grpSpPr>
      <p:grpSp>
        <p:nvGrpSpPr>
          <p:cNvPr id="2" name="Group 1"/>
          <p:cNvGrpSpPr/>
          <p:nvPr/>
        </p:nvGrpSpPr>
        <p:grpSpPr>
          <a:xfrm>
            <a:off x="0" y="0"/>
            <a:ext cx="12192000" cy="454497"/>
            <a:chOff x="0" y="0"/>
            <a:chExt cx="12192000" cy="454497"/>
          </a:xfrm>
        </p:grpSpPr>
        <p:sp>
          <p:nvSpPr>
            <p:cNvPr id="3" name="Rectangle 2"/>
            <p:cNvSpPr/>
            <p:nvPr/>
          </p:nvSpPr>
          <p:spPr>
            <a:xfrm>
              <a:off x="0" y="0"/>
              <a:ext cx="12192000" cy="449036"/>
            </a:xfrm>
            <a:prstGeom prst="rect">
              <a:avLst/>
            </a:prstGeom>
            <a:solidFill>
              <a:srgbClr val="034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2"/>
            <a:stretch>
              <a:fillRect/>
            </a:stretch>
          </p:blipFill>
          <p:spPr>
            <a:xfrm>
              <a:off x="12353" y="0"/>
              <a:ext cx="339567" cy="454497"/>
            </a:xfrm>
            <a:prstGeom prst="rect">
              <a:avLst/>
            </a:prstGeom>
            <a:ln>
              <a:noFill/>
            </a:ln>
          </p:spPr>
        </p:pic>
        <p:sp>
          <p:nvSpPr>
            <p:cNvPr id="5" name="Rectangle 4"/>
            <p:cNvSpPr/>
            <p:nvPr/>
          </p:nvSpPr>
          <p:spPr>
            <a:xfrm>
              <a:off x="6719772" y="39852"/>
              <a:ext cx="5429820" cy="369332"/>
            </a:xfrm>
            <a:prstGeom prst="rect">
              <a:avLst/>
            </a:prstGeom>
            <a:ln>
              <a:noFill/>
            </a:ln>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6" name="Rectangle 5"/>
            <p:cNvSpPr/>
            <p:nvPr/>
          </p:nvSpPr>
          <p:spPr>
            <a:xfrm>
              <a:off x="441429" y="37133"/>
              <a:ext cx="3061351" cy="369332"/>
            </a:xfrm>
            <a:prstGeom prst="rect">
              <a:avLst/>
            </a:prstGeom>
            <a:ln>
              <a:noFill/>
            </a:ln>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7" name="Title 6"/>
          <p:cNvSpPr>
            <a:spLocks noGrp="1"/>
          </p:cNvSpPr>
          <p:nvPr>
            <p:ph type="ctrTitle"/>
          </p:nvPr>
        </p:nvSpPr>
        <p:spPr>
          <a:xfrm>
            <a:off x="753035" y="1122363"/>
            <a:ext cx="10585525" cy="2387600"/>
          </a:xfrm>
        </p:spPr>
        <p:txBody>
          <a:bodyPr>
            <a:normAutofit fontScale="90000"/>
          </a:bodyPr>
          <a:lstStyle/>
          <a:p>
            <a:r>
              <a:rPr lang="en-US" dirty="0">
                <a:solidFill>
                  <a:schemeClr val="bg1"/>
                </a:solidFill>
              </a:rPr>
              <a:t>CCT Exam Topic 2: </a:t>
            </a:r>
            <a:br>
              <a:rPr lang="en-US" dirty="0">
                <a:solidFill>
                  <a:schemeClr val="bg1"/>
                </a:solidFill>
              </a:rPr>
            </a:br>
            <a:r>
              <a:rPr lang="en-US" dirty="0">
                <a:solidFill>
                  <a:schemeClr val="bg1"/>
                </a:solidFill>
              </a:rPr>
              <a:t>Cisco Equipment </a:t>
            </a:r>
            <a:br>
              <a:rPr lang="en-US" dirty="0">
                <a:solidFill>
                  <a:schemeClr val="bg1"/>
                </a:solidFill>
              </a:rPr>
            </a:br>
            <a:r>
              <a:rPr lang="en-US" dirty="0">
                <a:solidFill>
                  <a:schemeClr val="bg1"/>
                </a:solidFill>
              </a:rPr>
              <a:t>and Hardware</a:t>
            </a:r>
            <a:endParaRPr lang="en-US" dirty="0">
              <a:solidFill>
                <a:schemeClr val="bg1"/>
              </a:solidFill>
            </a:endParaRPr>
          </a:p>
        </p:txBody>
      </p:sp>
      <p:sp>
        <p:nvSpPr>
          <p:cNvPr id="8" name="Subtitle 7"/>
          <p:cNvSpPr>
            <a:spLocks noGrp="1"/>
          </p:cNvSpPr>
          <p:nvPr>
            <p:ph type="subTitle" idx="1"/>
          </p:nvPr>
        </p:nvSpPr>
        <p:spPr/>
        <p:txBody>
          <a:bodyPr>
            <a:normAutofit/>
          </a:bodyPr>
          <a:lstStyle/>
          <a:p>
            <a:pPr algn="l">
              <a:spcBef>
                <a:spcPts val="0"/>
              </a:spcBef>
            </a:pPr>
            <a:r>
              <a:rPr lang="en-US" sz="3600" dirty="0" smtClean="0">
                <a:solidFill>
                  <a:srgbClr val="FFC000"/>
                </a:solidFill>
              </a:rPr>
              <a:t>Section </a:t>
            </a:r>
            <a:r>
              <a:rPr lang="en-US" sz="3600" dirty="0" smtClean="0">
                <a:solidFill>
                  <a:srgbClr val="FFC000"/>
                </a:solidFill>
              </a:rPr>
              <a:t>2.2 </a:t>
            </a:r>
            <a:endParaRPr lang="en-US" sz="3600" dirty="0" smtClean="0">
              <a:solidFill>
                <a:srgbClr val="FFC000"/>
              </a:solidFill>
            </a:endParaRPr>
          </a:p>
          <a:p>
            <a:pPr algn="l">
              <a:spcBef>
                <a:spcPts val="0"/>
              </a:spcBef>
            </a:pPr>
            <a:r>
              <a:rPr lang="en-US" sz="3600" dirty="0" smtClean="0">
                <a:solidFill>
                  <a:srgbClr val="FFC000"/>
                </a:solidFill>
              </a:rPr>
              <a:t>Identify </a:t>
            </a:r>
            <a:r>
              <a:rPr lang="en-US" sz="3600" dirty="0">
                <a:solidFill>
                  <a:srgbClr val="FFC000"/>
                </a:solidFill>
              </a:rPr>
              <a:t>Cisco products by logo </a:t>
            </a:r>
            <a:r>
              <a:rPr lang="en-US" sz="3600" dirty="0" smtClean="0">
                <a:solidFill>
                  <a:srgbClr val="FFC000"/>
                </a:solidFill>
              </a:rPr>
              <a:t>marking </a:t>
            </a:r>
            <a:r>
              <a:rPr lang="en-US" sz="3600" dirty="0">
                <a:solidFill>
                  <a:srgbClr val="FFC000"/>
                </a:solidFill>
              </a:rPr>
              <a:t>and model number </a:t>
            </a:r>
          </a:p>
        </p:txBody>
      </p:sp>
    </p:spTree>
    <p:extLst>
      <p:ext uri="{BB962C8B-B14F-4D97-AF65-F5344CB8AC3E}">
        <p14:creationId xmlns:p14="http://schemas.microsoft.com/office/powerpoint/2010/main" val="2809197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4599508" cy="5260977"/>
          </a:xfrm>
        </p:spPr>
        <p:txBody>
          <a:bodyPr>
            <a:normAutofit/>
          </a:bodyPr>
          <a:lstStyle/>
          <a:p>
            <a:r>
              <a:rPr lang="en-US" sz="1600" dirty="0" smtClean="0">
                <a:latin typeface="+mj-lt"/>
              </a:rPr>
              <a:t>The </a:t>
            </a:r>
            <a:r>
              <a:rPr lang="en-US" sz="1600" dirty="0">
                <a:latin typeface="+mj-lt"/>
              </a:rPr>
              <a:t>Cisco corporate logo is an important part of our brand</a:t>
            </a:r>
            <a:r>
              <a:rPr lang="en-US" sz="1600" dirty="0" smtClean="0">
                <a:latin typeface="+mj-lt"/>
              </a:rPr>
              <a:t>.</a:t>
            </a:r>
          </a:p>
          <a:p>
            <a:r>
              <a:rPr lang="en-US" sz="1600" dirty="0" smtClean="0">
                <a:latin typeface="+mj-lt"/>
              </a:rPr>
              <a:t>It is recognized worldwide.</a:t>
            </a:r>
          </a:p>
          <a:p>
            <a:r>
              <a:rPr lang="en-US" sz="1600" dirty="0" smtClean="0">
                <a:latin typeface="+mj-lt"/>
              </a:rPr>
              <a:t>The use of the logo is protected and my only be used with permission.</a:t>
            </a:r>
          </a:p>
          <a:p>
            <a:r>
              <a:rPr lang="en-US" sz="1600" dirty="0" smtClean="0">
                <a:latin typeface="+mj-lt"/>
              </a:rPr>
              <a:t>There are specific guidelines that govern the use of the logo.</a:t>
            </a:r>
          </a:p>
          <a:p>
            <a:r>
              <a:rPr lang="en-US" sz="1600" dirty="0" smtClean="0">
                <a:latin typeface="+mj-lt"/>
              </a:rPr>
              <a:t>All Cisco products will have the Cisco logo prominently displayed.</a:t>
            </a:r>
          </a:p>
          <a:p>
            <a:endParaRPr lang="en-US" sz="1600" dirty="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prstClr val="black"/>
                </a:solidFill>
              </a:rPr>
              <a:t>Identify Cisco products by logo marking and model number </a:t>
            </a:r>
            <a:r>
              <a:rPr lang="en-US" sz="2800" b="1" dirty="0" smtClean="0">
                <a:solidFill>
                  <a:prstClr val="black"/>
                </a:solidFill>
              </a:rPr>
              <a:t/>
            </a:r>
            <a:br>
              <a:rPr lang="en-US" sz="2800" b="1" dirty="0" smtClean="0">
                <a:solidFill>
                  <a:prstClr val="black"/>
                </a:solidFill>
              </a:rPr>
            </a:br>
            <a:r>
              <a:rPr lang="en-US" sz="1800" b="1" dirty="0" smtClean="0">
                <a:solidFill>
                  <a:prstClr val="black"/>
                </a:solidFill>
              </a:rPr>
              <a:t>Cisco Systems Logo</a:t>
            </a:r>
            <a:endParaRPr lang="en-US" sz="1800" b="1" dirty="0">
              <a:solidFill>
                <a:prstClr val="black"/>
              </a:solidFill>
            </a:endParaRPr>
          </a:p>
        </p:txBody>
      </p:sp>
      <p:pic>
        <p:nvPicPr>
          <p:cNvPr id="4" name="Picture 3"/>
          <p:cNvPicPr>
            <a:picLocks noChangeAspect="1"/>
          </p:cNvPicPr>
          <p:nvPr/>
        </p:nvPicPr>
        <p:blipFill>
          <a:blip r:embed="rId3"/>
          <a:stretch>
            <a:fillRect/>
          </a:stretch>
        </p:blipFill>
        <p:spPr>
          <a:xfrm>
            <a:off x="6719772" y="1262287"/>
            <a:ext cx="2078393" cy="1134209"/>
          </a:xfrm>
          <a:prstGeom prst="rect">
            <a:avLst/>
          </a:prstGeom>
        </p:spPr>
      </p:pic>
      <p:pic>
        <p:nvPicPr>
          <p:cNvPr id="6" name="Picture 5"/>
          <p:cNvPicPr>
            <a:picLocks noChangeAspect="1"/>
          </p:cNvPicPr>
          <p:nvPr/>
        </p:nvPicPr>
        <p:blipFill rotWithShape="1">
          <a:blip r:embed="rId4"/>
          <a:srcRect l="4145" t="37088" r="4145" b="37318"/>
          <a:stretch/>
        </p:blipFill>
        <p:spPr>
          <a:xfrm>
            <a:off x="6719772" y="5378040"/>
            <a:ext cx="4595732" cy="1026053"/>
          </a:xfrm>
          <a:prstGeom prst="rect">
            <a:avLst/>
          </a:prstGeom>
        </p:spPr>
      </p:pic>
      <p:pic>
        <p:nvPicPr>
          <p:cNvPr id="7" name="Picture 6"/>
          <p:cNvPicPr>
            <a:picLocks noChangeAspect="1"/>
          </p:cNvPicPr>
          <p:nvPr/>
        </p:nvPicPr>
        <p:blipFill rotWithShape="1">
          <a:blip r:embed="rId5"/>
          <a:srcRect l="1227" t="3834" r="1449" b="17950"/>
          <a:stretch/>
        </p:blipFill>
        <p:spPr>
          <a:xfrm>
            <a:off x="6719772" y="2548410"/>
            <a:ext cx="4635062" cy="2532994"/>
          </a:xfrm>
          <a:prstGeom prst="rect">
            <a:avLst/>
          </a:prstGeom>
        </p:spPr>
      </p:pic>
    </p:spTree>
    <p:extLst>
      <p:ext uri="{BB962C8B-B14F-4D97-AF65-F5344CB8AC3E}">
        <p14:creationId xmlns:p14="http://schemas.microsoft.com/office/powerpoint/2010/main" val="17485955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4599508" cy="5260977"/>
          </a:xfrm>
        </p:spPr>
        <p:txBody>
          <a:bodyPr>
            <a:normAutofit/>
          </a:bodyPr>
          <a:lstStyle/>
          <a:p>
            <a:r>
              <a:rPr lang="en-US" sz="1600" dirty="0">
                <a:latin typeface="+mj-lt"/>
              </a:rPr>
              <a:t>The Unique Device Identifier (UDI) is the Cisco Systems product identification standard for hardware products. Cisco strives to provide you with the ability to more effectively integrate and manage evolving Cisco products in your network and business operations. </a:t>
            </a:r>
            <a:endParaRPr lang="en-US" sz="1600" dirty="0" smtClean="0">
              <a:latin typeface="+mj-lt"/>
            </a:endParaRPr>
          </a:p>
          <a:p>
            <a:r>
              <a:rPr lang="en-US" sz="1600" dirty="0" smtClean="0">
                <a:latin typeface="+mj-lt"/>
              </a:rPr>
              <a:t>A </a:t>
            </a:r>
            <a:r>
              <a:rPr lang="en-US" sz="1600" dirty="0">
                <a:latin typeface="+mj-lt"/>
              </a:rPr>
              <a:t>product identification standard removes barriers to enterprise automation and can help you reduce operating expenses.</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prstClr val="black"/>
                </a:solidFill>
              </a:rPr>
              <a:t>Identify Cisco products by logo marking and model number </a:t>
            </a:r>
            <a:r>
              <a:rPr lang="en-US" sz="2800" b="1" dirty="0" smtClean="0">
                <a:solidFill>
                  <a:prstClr val="black"/>
                </a:solidFill>
              </a:rPr>
              <a:t/>
            </a:r>
            <a:br>
              <a:rPr lang="en-US" sz="2800" b="1" dirty="0" smtClean="0">
                <a:solidFill>
                  <a:prstClr val="black"/>
                </a:solidFill>
              </a:rPr>
            </a:br>
            <a:r>
              <a:rPr lang="en-US" sz="1800" b="1" dirty="0" smtClean="0">
                <a:solidFill>
                  <a:prstClr val="black"/>
                </a:solidFill>
              </a:rPr>
              <a:t>Cisco Systems Unique Device Identifier</a:t>
            </a:r>
            <a:endParaRPr lang="en-US" sz="1800" b="1" dirty="0">
              <a:solidFill>
                <a:prstClr val="black"/>
              </a:solidFill>
            </a:endParaRPr>
          </a:p>
        </p:txBody>
      </p:sp>
      <p:pic>
        <p:nvPicPr>
          <p:cNvPr id="4" name="Picture 3"/>
          <p:cNvPicPr>
            <a:picLocks noChangeAspect="1"/>
          </p:cNvPicPr>
          <p:nvPr/>
        </p:nvPicPr>
        <p:blipFill>
          <a:blip r:embed="rId3"/>
          <a:stretch>
            <a:fillRect/>
          </a:stretch>
        </p:blipFill>
        <p:spPr>
          <a:xfrm>
            <a:off x="995081" y="3528289"/>
            <a:ext cx="10237722" cy="2832768"/>
          </a:xfrm>
          <a:prstGeom prst="rect">
            <a:avLst/>
          </a:prstGeom>
        </p:spPr>
      </p:pic>
    </p:spTree>
    <p:extLst>
      <p:ext uri="{BB962C8B-B14F-4D97-AF65-F5344CB8AC3E}">
        <p14:creationId xmlns:p14="http://schemas.microsoft.com/office/powerpoint/2010/main" val="31842715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prstClr val="black"/>
                </a:solidFill>
              </a:rPr>
              <a:t>Identify Cisco products by logo marking and model number </a:t>
            </a:r>
            <a:r>
              <a:rPr lang="en-US" sz="2800" b="1" dirty="0" smtClean="0">
                <a:solidFill>
                  <a:prstClr val="black"/>
                </a:solidFill>
              </a:rPr>
              <a:t/>
            </a:r>
            <a:br>
              <a:rPr lang="en-US" sz="2800" b="1" dirty="0" smtClean="0">
                <a:solidFill>
                  <a:prstClr val="black"/>
                </a:solidFill>
              </a:rPr>
            </a:br>
            <a:r>
              <a:rPr lang="en-US" sz="1800" b="1" dirty="0" smtClean="0">
                <a:solidFill>
                  <a:prstClr val="black"/>
                </a:solidFill>
              </a:rPr>
              <a:t>Cisco </a:t>
            </a:r>
            <a:r>
              <a:rPr lang="en-US" sz="1800" b="1" dirty="0">
                <a:solidFill>
                  <a:prstClr val="black"/>
                </a:solidFill>
              </a:rPr>
              <a:t>Systems Unique Device Identifier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518" y="1094684"/>
            <a:ext cx="8087382" cy="5346185"/>
          </a:xfrm>
          <a:prstGeom prst="rect">
            <a:avLst/>
          </a:prstGeom>
        </p:spPr>
      </p:pic>
    </p:spTree>
    <p:extLst>
      <p:ext uri="{BB962C8B-B14F-4D97-AF65-F5344CB8AC3E}">
        <p14:creationId xmlns:p14="http://schemas.microsoft.com/office/powerpoint/2010/main" val="14391518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4599508" cy="5260977"/>
          </a:xfrm>
        </p:spPr>
        <p:txBody>
          <a:bodyPr>
            <a:normAutofit/>
          </a:bodyPr>
          <a:lstStyle/>
          <a:p>
            <a:pPr marL="0" indent="0">
              <a:buNone/>
            </a:pPr>
            <a:r>
              <a:rPr lang="en-US" sz="1600" b="1" dirty="0">
                <a:latin typeface="+mj-lt"/>
              </a:rPr>
              <a:t>Version </a:t>
            </a:r>
            <a:r>
              <a:rPr lang="en-US" sz="1600" b="1" dirty="0" smtClean="0">
                <a:latin typeface="+mj-lt"/>
              </a:rPr>
              <a:t>Visibility</a:t>
            </a:r>
            <a:endParaRPr lang="en-US" sz="1600" b="1" dirty="0">
              <a:latin typeface="+mj-lt"/>
            </a:endParaRPr>
          </a:p>
          <a:p>
            <a:r>
              <a:rPr lang="en-US" sz="1600" dirty="0">
                <a:latin typeface="+mj-lt"/>
              </a:rPr>
              <a:t>Cisco continuously improves products through feature additions and bug fixes. </a:t>
            </a:r>
            <a:endParaRPr lang="en-US" sz="1600" dirty="0" smtClean="0">
              <a:latin typeface="+mj-lt"/>
            </a:endParaRPr>
          </a:p>
          <a:p>
            <a:r>
              <a:rPr lang="en-US" sz="1600" dirty="0" smtClean="0">
                <a:latin typeface="+mj-lt"/>
              </a:rPr>
              <a:t>Notable </a:t>
            </a:r>
            <a:r>
              <a:rPr lang="en-US" sz="1600" dirty="0">
                <a:latin typeface="+mj-lt"/>
              </a:rPr>
              <a:t>product changes are indicated by incrementing the version ID (VID), which provides version visibility to help you understand and manage product changes. </a:t>
            </a:r>
            <a:endParaRPr lang="en-US" sz="1600" dirty="0" smtClean="0">
              <a:latin typeface="+mj-lt"/>
            </a:endParaRPr>
          </a:p>
          <a:p>
            <a:r>
              <a:rPr lang="en-US" sz="1600" dirty="0" smtClean="0">
                <a:latin typeface="+mj-lt"/>
              </a:rPr>
              <a:t>VID </a:t>
            </a:r>
            <a:r>
              <a:rPr lang="en-US" sz="1600" dirty="0">
                <a:latin typeface="+mj-lt"/>
              </a:rPr>
              <a:t>management is automated in engineering and manufacturing tools and processes, ensuring consistency of changes from product to product. </a:t>
            </a:r>
            <a:endParaRPr lang="en-US" sz="1600" dirty="0" smtClean="0">
              <a:latin typeface="+mj-lt"/>
            </a:endParaRPr>
          </a:p>
          <a:p>
            <a:r>
              <a:rPr lang="en-US" sz="1600" dirty="0" smtClean="0">
                <a:latin typeface="+mj-lt"/>
              </a:rPr>
              <a:t>VID </a:t>
            </a:r>
            <a:r>
              <a:rPr lang="en-US" sz="1600" dirty="0">
                <a:latin typeface="+mj-lt"/>
              </a:rPr>
              <a:t>changes will be visible on product change notices (PCN) beginning in early 2006.</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prstClr val="black"/>
                </a:solidFill>
              </a:rPr>
              <a:t>Identify Cisco products by logo marking and model number </a:t>
            </a:r>
            <a:r>
              <a:rPr lang="en-US" sz="2800" b="1" dirty="0" smtClean="0">
                <a:solidFill>
                  <a:prstClr val="black"/>
                </a:solidFill>
              </a:rPr>
              <a:t/>
            </a:r>
            <a:br>
              <a:rPr lang="en-US" sz="2800" b="1" dirty="0" smtClean="0">
                <a:solidFill>
                  <a:prstClr val="black"/>
                </a:solidFill>
              </a:rPr>
            </a:br>
            <a:r>
              <a:rPr lang="en-US" sz="1800" b="1" dirty="0" smtClean="0">
                <a:solidFill>
                  <a:prstClr val="black"/>
                </a:solidFill>
              </a:rPr>
              <a:t>Cisco Systems Version Visibility</a:t>
            </a:r>
            <a:endParaRPr lang="en-US" sz="1800" b="1" dirty="0">
              <a:solidFill>
                <a:prstClr val="black"/>
              </a:solidFill>
            </a:endParaRPr>
          </a:p>
        </p:txBody>
      </p:sp>
      <p:pic>
        <p:nvPicPr>
          <p:cNvPr id="13" name="Picture 12"/>
          <p:cNvPicPr>
            <a:picLocks noChangeAspect="1"/>
          </p:cNvPicPr>
          <p:nvPr/>
        </p:nvPicPr>
        <p:blipFill>
          <a:blip r:embed="rId3"/>
          <a:stretch>
            <a:fillRect/>
          </a:stretch>
        </p:blipFill>
        <p:spPr>
          <a:xfrm>
            <a:off x="5801710" y="1262287"/>
            <a:ext cx="6113015" cy="4489438"/>
          </a:xfrm>
          <a:prstGeom prst="rect">
            <a:avLst/>
          </a:prstGeom>
        </p:spPr>
      </p:pic>
    </p:spTree>
    <p:extLst>
      <p:ext uri="{BB962C8B-B14F-4D97-AF65-F5344CB8AC3E}">
        <p14:creationId xmlns:p14="http://schemas.microsoft.com/office/powerpoint/2010/main" val="96318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4599508" cy="5260977"/>
          </a:xfrm>
        </p:spPr>
        <p:txBody>
          <a:bodyPr>
            <a:normAutofit/>
          </a:bodyPr>
          <a:lstStyle/>
          <a:p>
            <a:r>
              <a:rPr lang="en-US" sz="1600" dirty="0" smtClean="0">
                <a:latin typeface="+mj-lt"/>
              </a:rPr>
              <a:t>The Cisco model number, serial number, and </a:t>
            </a:r>
            <a:r>
              <a:rPr lang="en-US" sz="1600" dirty="0">
                <a:latin typeface="+mj-lt"/>
              </a:rPr>
              <a:t>physical ID </a:t>
            </a:r>
            <a:r>
              <a:rPr lang="en-US" sz="1600" dirty="0" smtClean="0">
                <a:latin typeface="+mj-lt"/>
              </a:rPr>
              <a:t>appear </a:t>
            </a:r>
            <a:r>
              <a:rPr lang="en-US" sz="1600" dirty="0">
                <a:latin typeface="+mj-lt"/>
              </a:rPr>
              <a:t>on a sticker on the outside of the chassis. </a:t>
            </a:r>
            <a:endParaRPr lang="en-US" sz="1600" dirty="0" smtClean="0">
              <a:latin typeface="+mj-lt"/>
            </a:endParaRPr>
          </a:p>
          <a:p>
            <a:r>
              <a:rPr lang="en-US" sz="1600" dirty="0" smtClean="0">
                <a:latin typeface="+mj-lt"/>
              </a:rPr>
              <a:t>Typically the sticker is located on the underside of the device or possibly on the back of the device.</a:t>
            </a:r>
          </a:p>
          <a:p>
            <a:r>
              <a:rPr lang="en-US" sz="1600" dirty="0" smtClean="0">
                <a:latin typeface="+mj-lt"/>
              </a:rPr>
              <a:t>A sticker with similar information will also be located on the boxes the devices are shipped in.</a:t>
            </a:r>
            <a:endParaRPr lang="en-US" sz="1600" dirty="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prstClr val="black"/>
                </a:solidFill>
              </a:rPr>
              <a:t>Identify Cisco products by logo marking and model number </a:t>
            </a:r>
            <a:r>
              <a:rPr lang="en-US" sz="2800" b="1" dirty="0" smtClean="0">
                <a:solidFill>
                  <a:prstClr val="black"/>
                </a:solidFill>
              </a:rPr>
              <a:t/>
            </a:r>
            <a:br>
              <a:rPr lang="en-US" sz="2800" b="1" dirty="0" smtClean="0">
                <a:solidFill>
                  <a:prstClr val="black"/>
                </a:solidFill>
              </a:rPr>
            </a:br>
            <a:r>
              <a:rPr lang="en-US" sz="1800" b="1" dirty="0" smtClean="0">
                <a:solidFill>
                  <a:prstClr val="black"/>
                </a:solidFill>
              </a:rPr>
              <a:t>Cisco Systems Identification </a:t>
            </a:r>
            <a:endParaRPr lang="en-US" sz="1800" b="1" dirty="0">
              <a:solidFill>
                <a:prstClr val="black"/>
              </a:solidFill>
            </a:endParaRPr>
          </a:p>
        </p:txBody>
      </p:sp>
      <p:pic>
        <p:nvPicPr>
          <p:cNvPr id="2" name="Picture 1"/>
          <p:cNvPicPr>
            <a:picLocks noChangeAspect="1"/>
          </p:cNvPicPr>
          <p:nvPr/>
        </p:nvPicPr>
        <p:blipFill>
          <a:blip r:embed="rId3"/>
          <a:stretch>
            <a:fillRect/>
          </a:stretch>
        </p:blipFill>
        <p:spPr>
          <a:xfrm>
            <a:off x="441429" y="3917576"/>
            <a:ext cx="5699992" cy="2462397"/>
          </a:xfrm>
          <a:prstGeom prst="rect">
            <a:avLst/>
          </a:prstGeom>
        </p:spPr>
      </p:pic>
      <p:pic>
        <p:nvPicPr>
          <p:cNvPr id="3" name="Picture 2"/>
          <p:cNvPicPr>
            <a:picLocks noChangeAspect="1"/>
          </p:cNvPicPr>
          <p:nvPr/>
        </p:nvPicPr>
        <p:blipFill>
          <a:blip r:embed="rId4"/>
          <a:stretch>
            <a:fillRect/>
          </a:stretch>
        </p:blipFill>
        <p:spPr>
          <a:xfrm>
            <a:off x="6356788" y="1253322"/>
            <a:ext cx="4838700" cy="3419475"/>
          </a:xfrm>
          <a:prstGeom prst="rect">
            <a:avLst/>
          </a:prstGeom>
        </p:spPr>
      </p:pic>
      <p:sp>
        <p:nvSpPr>
          <p:cNvPr id="4" name="Rectangle 3"/>
          <p:cNvSpPr/>
          <p:nvPr/>
        </p:nvSpPr>
        <p:spPr>
          <a:xfrm>
            <a:off x="627529" y="4948518"/>
            <a:ext cx="2554942" cy="457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284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34A6B"/>
        </a:solidFill>
        <a:effectLst/>
      </p:bgPr>
    </p:bg>
    <p:spTree>
      <p:nvGrpSpPr>
        <p:cNvPr id="1" name=""/>
        <p:cNvGrpSpPr/>
        <p:nvPr/>
      </p:nvGrpSpPr>
      <p:grpSpPr>
        <a:xfrm>
          <a:off x="0" y="0"/>
          <a:ext cx="0" cy="0"/>
          <a:chOff x="0" y="0"/>
          <a:chExt cx="0" cy="0"/>
        </a:xfrm>
      </p:grpSpPr>
      <p:grpSp>
        <p:nvGrpSpPr>
          <p:cNvPr id="2" name="Group 1"/>
          <p:cNvGrpSpPr/>
          <p:nvPr/>
        </p:nvGrpSpPr>
        <p:grpSpPr>
          <a:xfrm>
            <a:off x="0" y="0"/>
            <a:ext cx="12192000" cy="454497"/>
            <a:chOff x="0" y="0"/>
            <a:chExt cx="12192000" cy="454497"/>
          </a:xfrm>
        </p:grpSpPr>
        <p:sp>
          <p:nvSpPr>
            <p:cNvPr id="3" name="Rectangle 2"/>
            <p:cNvSpPr/>
            <p:nvPr/>
          </p:nvSpPr>
          <p:spPr>
            <a:xfrm>
              <a:off x="0" y="0"/>
              <a:ext cx="12192000" cy="449036"/>
            </a:xfrm>
            <a:prstGeom prst="rect">
              <a:avLst/>
            </a:prstGeom>
            <a:solidFill>
              <a:srgbClr val="034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2"/>
            <a:stretch>
              <a:fillRect/>
            </a:stretch>
          </p:blipFill>
          <p:spPr>
            <a:xfrm>
              <a:off x="12353" y="0"/>
              <a:ext cx="339567" cy="454497"/>
            </a:xfrm>
            <a:prstGeom prst="rect">
              <a:avLst/>
            </a:prstGeom>
            <a:ln>
              <a:noFill/>
            </a:ln>
          </p:spPr>
        </p:pic>
        <p:sp>
          <p:nvSpPr>
            <p:cNvPr id="5" name="Rectangle 4"/>
            <p:cNvSpPr/>
            <p:nvPr/>
          </p:nvSpPr>
          <p:spPr>
            <a:xfrm>
              <a:off x="6719772" y="39852"/>
              <a:ext cx="5429820" cy="369332"/>
            </a:xfrm>
            <a:prstGeom prst="rect">
              <a:avLst/>
            </a:prstGeom>
            <a:ln>
              <a:noFill/>
            </a:ln>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6" name="Rectangle 5"/>
            <p:cNvSpPr/>
            <p:nvPr/>
          </p:nvSpPr>
          <p:spPr>
            <a:xfrm>
              <a:off x="441429" y="37133"/>
              <a:ext cx="3061351" cy="369332"/>
            </a:xfrm>
            <a:prstGeom prst="rect">
              <a:avLst/>
            </a:prstGeom>
            <a:ln>
              <a:noFill/>
            </a:ln>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7" name="Title 6"/>
          <p:cNvSpPr>
            <a:spLocks noGrp="1"/>
          </p:cNvSpPr>
          <p:nvPr>
            <p:ph type="ctrTitle"/>
          </p:nvPr>
        </p:nvSpPr>
        <p:spPr>
          <a:xfrm>
            <a:off x="753035" y="1122363"/>
            <a:ext cx="10585525" cy="2387600"/>
          </a:xfrm>
        </p:spPr>
        <p:txBody>
          <a:bodyPr>
            <a:normAutofit fontScale="90000"/>
          </a:bodyPr>
          <a:lstStyle/>
          <a:p>
            <a:r>
              <a:rPr lang="en-US">
                <a:solidFill>
                  <a:schemeClr val="bg1"/>
                </a:solidFill>
              </a:rPr>
              <a:t>CCT Exam Topic 2: </a:t>
            </a:r>
            <a:br>
              <a:rPr lang="en-US">
                <a:solidFill>
                  <a:schemeClr val="bg1"/>
                </a:solidFill>
              </a:rPr>
            </a:br>
            <a:r>
              <a:rPr lang="en-US">
                <a:solidFill>
                  <a:schemeClr val="bg1"/>
                </a:solidFill>
              </a:rPr>
              <a:t>Cisco Equipment </a:t>
            </a:r>
            <a:br>
              <a:rPr lang="en-US">
                <a:solidFill>
                  <a:schemeClr val="bg1"/>
                </a:solidFill>
              </a:rPr>
            </a:br>
            <a:r>
              <a:rPr lang="en-US">
                <a:solidFill>
                  <a:schemeClr val="bg1"/>
                </a:solidFill>
              </a:rPr>
              <a:t>and Hardware</a:t>
            </a:r>
            <a:endParaRPr lang="en-US" dirty="0">
              <a:solidFill>
                <a:schemeClr val="bg1"/>
              </a:solidFill>
            </a:endParaRPr>
          </a:p>
        </p:txBody>
      </p:sp>
      <p:sp>
        <p:nvSpPr>
          <p:cNvPr id="8" name="Subtitle 7"/>
          <p:cNvSpPr>
            <a:spLocks noGrp="1"/>
          </p:cNvSpPr>
          <p:nvPr>
            <p:ph type="subTitle" idx="1"/>
          </p:nvPr>
        </p:nvSpPr>
        <p:spPr>
          <a:xfrm>
            <a:off x="1523999" y="3602038"/>
            <a:ext cx="10308880" cy="1655762"/>
          </a:xfrm>
        </p:spPr>
        <p:txBody>
          <a:bodyPr>
            <a:normAutofit/>
          </a:bodyPr>
          <a:lstStyle/>
          <a:p>
            <a:pPr algn="l">
              <a:spcBef>
                <a:spcPts val="0"/>
              </a:spcBef>
            </a:pPr>
            <a:r>
              <a:rPr lang="en-US" sz="3600" dirty="0" smtClean="0">
                <a:solidFill>
                  <a:srgbClr val="FFC000"/>
                </a:solidFill>
              </a:rPr>
              <a:t>Section </a:t>
            </a:r>
            <a:r>
              <a:rPr lang="en-US" sz="3600" dirty="0" smtClean="0">
                <a:solidFill>
                  <a:srgbClr val="FFC000"/>
                </a:solidFill>
              </a:rPr>
              <a:t>2.3</a:t>
            </a:r>
            <a:endParaRPr lang="en-US" sz="3600" dirty="0" smtClean="0">
              <a:solidFill>
                <a:srgbClr val="FFC000"/>
              </a:solidFill>
            </a:endParaRPr>
          </a:p>
          <a:p>
            <a:pPr algn="l">
              <a:spcBef>
                <a:spcPts val="0"/>
              </a:spcBef>
            </a:pPr>
            <a:r>
              <a:rPr lang="en-US" sz="3500" dirty="0" smtClean="0">
                <a:solidFill>
                  <a:srgbClr val="FFC000"/>
                </a:solidFill>
              </a:rPr>
              <a:t>Identify </a:t>
            </a:r>
            <a:r>
              <a:rPr lang="en-US" sz="3500" dirty="0">
                <a:solidFill>
                  <a:srgbClr val="FFC000"/>
                </a:solidFill>
              </a:rPr>
              <a:t>and locate the serial </a:t>
            </a:r>
            <a:r>
              <a:rPr lang="en-US" sz="3500" dirty="0" smtClean="0">
                <a:solidFill>
                  <a:srgbClr val="FFC000"/>
                </a:solidFill>
              </a:rPr>
              <a:t>number </a:t>
            </a:r>
            <a:r>
              <a:rPr lang="en-US" sz="3500" dirty="0">
                <a:solidFill>
                  <a:srgbClr val="FFC000"/>
                </a:solidFill>
              </a:rPr>
              <a:t>of Cisco products </a:t>
            </a:r>
          </a:p>
        </p:txBody>
      </p:sp>
    </p:spTree>
    <p:extLst>
      <p:ext uri="{BB962C8B-B14F-4D97-AF65-F5344CB8AC3E}">
        <p14:creationId xmlns:p14="http://schemas.microsoft.com/office/powerpoint/2010/main" val="24622648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4599508" cy="5260977"/>
          </a:xfrm>
        </p:spPr>
        <p:txBody>
          <a:bodyPr>
            <a:normAutofit/>
          </a:bodyPr>
          <a:lstStyle/>
          <a:p>
            <a:r>
              <a:rPr lang="en-US" sz="1600" dirty="0">
                <a:latin typeface="+mj-lt"/>
              </a:rPr>
              <a:t>The serial number can be obtained by looking at the rear of the </a:t>
            </a:r>
            <a:r>
              <a:rPr lang="en-US" sz="1600" dirty="0" smtClean="0">
                <a:latin typeface="+mj-lt"/>
              </a:rPr>
              <a:t>device, it </a:t>
            </a:r>
            <a:r>
              <a:rPr lang="en-US" sz="1600" dirty="0">
                <a:latin typeface="+mj-lt"/>
              </a:rPr>
              <a:t>will be a white sticker with black printed </a:t>
            </a:r>
            <a:r>
              <a:rPr lang="en-US" sz="1600" dirty="0" smtClean="0">
                <a:latin typeface="+mj-lt"/>
              </a:rPr>
              <a:t>letter.</a:t>
            </a:r>
          </a:p>
          <a:p>
            <a:r>
              <a:rPr lang="en-US" sz="1600" dirty="0" smtClean="0">
                <a:latin typeface="+mj-lt"/>
              </a:rPr>
              <a:t>The serial number is also located on the sticker with the model</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prstClr val="black"/>
                </a:solidFill>
              </a:rPr>
              <a:t>Identify Cisco products by logo marking and model number </a:t>
            </a:r>
            <a:r>
              <a:rPr lang="en-US" sz="2800" b="1" dirty="0" smtClean="0">
                <a:solidFill>
                  <a:prstClr val="black"/>
                </a:solidFill>
              </a:rPr>
              <a:t/>
            </a:r>
            <a:br>
              <a:rPr lang="en-US" sz="2800" b="1" dirty="0" smtClean="0">
                <a:solidFill>
                  <a:prstClr val="black"/>
                </a:solidFill>
              </a:rPr>
            </a:br>
            <a:r>
              <a:rPr lang="en-US" sz="1800" b="1" dirty="0" smtClean="0">
                <a:solidFill>
                  <a:prstClr val="black"/>
                </a:solidFill>
              </a:rPr>
              <a:t>Cisco Product Serial Number</a:t>
            </a:r>
            <a:endParaRPr lang="en-US" sz="1800" b="1" dirty="0">
              <a:solidFill>
                <a:prstClr val="black"/>
              </a:solidFill>
            </a:endParaRPr>
          </a:p>
        </p:txBody>
      </p:sp>
      <p:pic>
        <p:nvPicPr>
          <p:cNvPr id="13" name="Picture 12"/>
          <p:cNvPicPr>
            <a:picLocks noChangeAspect="1"/>
          </p:cNvPicPr>
          <p:nvPr/>
        </p:nvPicPr>
        <p:blipFill>
          <a:blip r:embed="rId3"/>
          <a:stretch>
            <a:fillRect/>
          </a:stretch>
        </p:blipFill>
        <p:spPr>
          <a:xfrm>
            <a:off x="5612524" y="1350789"/>
            <a:ext cx="3601042" cy="2644629"/>
          </a:xfrm>
          <a:prstGeom prst="rect">
            <a:avLst/>
          </a:prstGeom>
        </p:spPr>
      </p:pic>
      <p:pic>
        <p:nvPicPr>
          <p:cNvPr id="3" name="Picture 2"/>
          <p:cNvPicPr>
            <a:picLocks noChangeAspect="1"/>
          </p:cNvPicPr>
          <p:nvPr/>
        </p:nvPicPr>
        <p:blipFill rotWithShape="1">
          <a:blip r:embed="rId4"/>
          <a:srcRect l="11242" t="12039" r="33006"/>
          <a:stretch/>
        </p:blipFill>
        <p:spPr>
          <a:xfrm>
            <a:off x="9434682" y="1350789"/>
            <a:ext cx="2405383" cy="2287971"/>
          </a:xfrm>
          <a:prstGeom prst="rect">
            <a:avLst/>
          </a:prstGeom>
        </p:spPr>
      </p:pic>
      <p:pic>
        <p:nvPicPr>
          <p:cNvPr id="5" name="Picture 4"/>
          <p:cNvPicPr>
            <a:picLocks noChangeAspect="1"/>
          </p:cNvPicPr>
          <p:nvPr/>
        </p:nvPicPr>
        <p:blipFill rotWithShape="1">
          <a:blip r:embed="rId5"/>
          <a:srcRect t="39390" r="26012" b="18941"/>
          <a:stretch/>
        </p:blipFill>
        <p:spPr>
          <a:xfrm>
            <a:off x="6825976" y="4287892"/>
            <a:ext cx="4052231" cy="1702676"/>
          </a:xfrm>
          <a:prstGeom prst="rect">
            <a:avLst/>
          </a:prstGeom>
        </p:spPr>
      </p:pic>
    </p:spTree>
    <p:extLst>
      <p:ext uri="{BB962C8B-B14F-4D97-AF65-F5344CB8AC3E}">
        <p14:creationId xmlns:p14="http://schemas.microsoft.com/office/powerpoint/2010/main" val="3784484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prstClr val="black"/>
                </a:solidFill>
              </a:rPr>
              <a:t>Identify and locate the serial number of Cisco products </a:t>
            </a:r>
            <a:r>
              <a:rPr lang="en-US" sz="2800" b="1" dirty="0" smtClean="0">
                <a:solidFill>
                  <a:prstClr val="black"/>
                </a:solidFill>
              </a:rPr>
              <a:t/>
            </a:r>
            <a:br>
              <a:rPr lang="en-US" sz="2800" b="1" dirty="0" smtClean="0">
                <a:solidFill>
                  <a:prstClr val="black"/>
                </a:solidFill>
              </a:rPr>
            </a:br>
            <a:r>
              <a:rPr lang="en-US" sz="1800" b="1" dirty="0">
                <a:solidFill>
                  <a:prstClr val="black"/>
                </a:solidFill>
              </a:rPr>
              <a:t>Cisco Product Serial Number</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4188" r="4595"/>
          <a:stretch/>
        </p:blipFill>
        <p:spPr>
          <a:xfrm>
            <a:off x="5251010" y="1262287"/>
            <a:ext cx="6572807" cy="1175552"/>
          </a:xfrm>
          <a:prstGeom prst="rect">
            <a:avLst/>
          </a:prstGeom>
        </p:spPr>
      </p:pic>
      <p:sp>
        <p:nvSpPr>
          <p:cNvPr id="13" name="Content Placeholder 7"/>
          <p:cNvSpPr>
            <a:spLocks noGrp="1"/>
          </p:cNvSpPr>
          <p:nvPr>
            <p:ph idx="1"/>
          </p:nvPr>
        </p:nvSpPr>
        <p:spPr>
          <a:xfrm>
            <a:off x="310243" y="1262287"/>
            <a:ext cx="4599508" cy="5260977"/>
          </a:xfrm>
        </p:spPr>
        <p:txBody>
          <a:bodyPr>
            <a:normAutofit/>
          </a:bodyPr>
          <a:lstStyle/>
          <a:p>
            <a:r>
              <a:rPr lang="en-US" sz="1600" dirty="0" smtClean="0">
                <a:latin typeface="+mj-lt"/>
              </a:rPr>
              <a:t>The device serial number is included in all communications:</a:t>
            </a:r>
          </a:p>
          <a:p>
            <a:pPr lvl="1"/>
            <a:r>
              <a:rPr lang="en-US" sz="1600" dirty="0" smtClean="0">
                <a:latin typeface="+mj-lt"/>
              </a:rPr>
              <a:t>Invoices</a:t>
            </a:r>
          </a:p>
          <a:p>
            <a:pPr lvl="1"/>
            <a:r>
              <a:rPr lang="en-US" sz="1600" dirty="0" smtClean="0">
                <a:latin typeface="+mj-lt"/>
              </a:rPr>
              <a:t>Shipping notifications</a:t>
            </a:r>
          </a:p>
          <a:p>
            <a:pPr lvl="1"/>
            <a:r>
              <a:rPr lang="en-US" sz="1600" dirty="0" smtClean="0">
                <a:latin typeface="+mj-lt"/>
              </a:rPr>
              <a:t>Shipping Labels</a:t>
            </a:r>
          </a:p>
          <a:p>
            <a:pPr lvl="1"/>
            <a:r>
              <a:rPr lang="en-US" sz="1600" dirty="0" smtClean="0">
                <a:latin typeface="+mj-lt"/>
              </a:rPr>
              <a:t>Product change notices</a:t>
            </a:r>
            <a:endParaRPr lang="en-US" sz="1600" dirty="0">
              <a:latin typeface="+mj-lt"/>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9637"/>
          <a:stretch/>
        </p:blipFill>
        <p:spPr>
          <a:xfrm>
            <a:off x="5251010" y="2881050"/>
            <a:ext cx="6572807" cy="1872369"/>
          </a:xfrm>
          <a:prstGeom prst="rect">
            <a:avLst/>
          </a:prstGeom>
        </p:spPr>
      </p:pic>
      <p:sp>
        <p:nvSpPr>
          <p:cNvPr id="4" name="Rounded Rectangle 3"/>
          <p:cNvSpPr/>
          <p:nvPr/>
        </p:nvSpPr>
        <p:spPr>
          <a:xfrm>
            <a:off x="5251010" y="3204927"/>
            <a:ext cx="1240325" cy="46173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420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4599508" cy="5260977"/>
          </a:xfrm>
        </p:spPr>
        <p:txBody>
          <a:bodyPr>
            <a:normAutofit/>
          </a:bodyPr>
          <a:lstStyle/>
          <a:p>
            <a:r>
              <a:rPr lang="en-US" sz="1600" dirty="0">
                <a:latin typeface="+mj-lt"/>
              </a:rPr>
              <a:t>The </a:t>
            </a:r>
            <a:r>
              <a:rPr lang="en-US" sz="1600" dirty="0" smtClean="0">
                <a:latin typeface="+mj-lt"/>
              </a:rPr>
              <a:t>Cisco </a:t>
            </a:r>
            <a:r>
              <a:rPr lang="en-US" sz="1600" dirty="0">
                <a:latin typeface="+mj-lt"/>
              </a:rPr>
              <a:t>MDS 9000 multilayer storage area </a:t>
            </a:r>
            <a:r>
              <a:rPr lang="en-US" sz="1600" dirty="0" smtClean="0">
                <a:latin typeface="+mj-lt"/>
              </a:rPr>
              <a:t>network (SAN) </a:t>
            </a:r>
            <a:r>
              <a:rPr lang="en-US" sz="1600" dirty="0">
                <a:latin typeface="+mj-lt"/>
              </a:rPr>
              <a:t>switches </a:t>
            </a:r>
            <a:r>
              <a:rPr lang="en-US" sz="1600" dirty="0" smtClean="0">
                <a:latin typeface="+mj-lt"/>
              </a:rPr>
              <a:t>combine </a:t>
            </a:r>
            <a:r>
              <a:rPr lang="en-US" sz="1600" dirty="0">
                <a:latin typeface="+mj-lt"/>
              </a:rPr>
              <a:t>a robust, flexible hardware architecture with multiple layers of network and storage-management intelligence. </a:t>
            </a:r>
            <a:endParaRPr lang="en-US" sz="1600" dirty="0" smtClean="0">
              <a:latin typeface="+mj-lt"/>
            </a:endParaRPr>
          </a:p>
          <a:p>
            <a:r>
              <a:rPr lang="en-US" sz="1600" dirty="0" smtClean="0">
                <a:latin typeface="+mj-lt"/>
              </a:rPr>
              <a:t>They allow for building </a:t>
            </a:r>
            <a:r>
              <a:rPr lang="en-US" sz="1600" dirty="0">
                <a:latin typeface="+mj-lt"/>
              </a:rPr>
              <a:t>highly available, scalable storage networks with advanced security and unified management</a:t>
            </a:r>
            <a:r>
              <a:rPr lang="en-US" sz="1600" dirty="0" smtClean="0">
                <a:latin typeface="+mj-lt"/>
              </a:rPr>
              <a:t>.</a:t>
            </a:r>
          </a:p>
          <a:p>
            <a:r>
              <a:rPr lang="en-US" sz="1600" dirty="0">
                <a:latin typeface="+mj-lt"/>
              </a:rPr>
              <a:t>The product family also facilitates server storage and fabric virtualization, providing an end-to-end virtualization solution for the data center.</a:t>
            </a:r>
            <a:endParaRPr lang="en-US" sz="1600" dirty="0" smtClean="0">
              <a:latin typeface="+mj-lt"/>
            </a:endParaRPr>
          </a:p>
          <a:p>
            <a:endParaRPr lang="en-US" sz="1600" dirty="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Identifying Cisco Equipment</a:t>
            </a:r>
            <a:br>
              <a:rPr lang="en-US" sz="2800" b="1" dirty="0"/>
            </a:br>
            <a:r>
              <a:rPr lang="en-US" sz="1800" b="1" dirty="0"/>
              <a:t>Cisco Nexus MDS 9000 Series</a:t>
            </a:r>
          </a:p>
        </p:txBody>
      </p:sp>
      <p:sp>
        <p:nvSpPr>
          <p:cNvPr id="26" name="TextBox 25"/>
          <p:cNvSpPr txBox="1"/>
          <p:nvPr/>
        </p:nvSpPr>
        <p:spPr>
          <a:xfrm>
            <a:off x="8407336" y="6243549"/>
            <a:ext cx="1364476" cy="276999"/>
          </a:xfrm>
          <a:prstGeom prst="rect">
            <a:avLst/>
          </a:prstGeom>
          <a:noFill/>
        </p:spPr>
        <p:txBody>
          <a:bodyPr wrap="none" rtlCol="0">
            <a:spAutoFit/>
          </a:bodyPr>
          <a:lstStyle/>
          <a:p>
            <a:r>
              <a:rPr lang="en-US" sz="1200" b="1" dirty="0" smtClean="0"/>
              <a:t>Expansion module</a:t>
            </a:r>
            <a:endParaRPr lang="en-US" sz="1200" b="1" dirty="0"/>
          </a:p>
        </p:txBody>
      </p:sp>
      <p:pic>
        <p:nvPicPr>
          <p:cNvPr id="2" name="Picture 1"/>
          <p:cNvPicPr>
            <a:picLocks noChangeAspect="1"/>
          </p:cNvPicPr>
          <p:nvPr/>
        </p:nvPicPr>
        <p:blipFill rotWithShape="1">
          <a:blip r:embed="rId3"/>
          <a:srcRect l="15266" t="1642" r="14448" b="5289"/>
          <a:stretch/>
        </p:blipFill>
        <p:spPr>
          <a:xfrm>
            <a:off x="6599525" y="1289952"/>
            <a:ext cx="4921348" cy="3671006"/>
          </a:xfrm>
          <a:prstGeom prst="rect">
            <a:avLst/>
          </a:prstGeom>
        </p:spPr>
      </p:pic>
      <p:pic>
        <p:nvPicPr>
          <p:cNvPr id="5" name="Picture 4"/>
          <p:cNvPicPr>
            <a:picLocks noChangeAspect="1"/>
          </p:cNvPicPr>
          <p:nvPr/>
        </p:nvPicPr>
        <p:blipFill rotWithShape="1">
          <a:blip r:embed="rId4"/>
          <a:srcRect l="6619" t="14121" r="6381" b="14119"/>
          <a:stretch/>
        </p:blipFill>
        <p:spPr>
          <a:xfrm>
            <a:off x="8244052" y="5278647"/>
            <a:ext cx="1632293" cy="964902"/>
          </a:xfrm>
          <a:prstGeom prst="rect">
            <a:avLst/>
          </a:prstGeom>
        </p:spPr>
      </p:pic>
    </p:spTree>
    <p:extLst>
      <p:ext uri="{BB962C8B-B14F-4D97-AF65-F5344CB8AC3E}">
        <p14:creationId xmlns:p14="http://schemas.microsoft.com/office/powerpoint/2010/main" val="286391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4599508" cy="5260977"/>
          </a:xfrm>
        </p:spPr>
        <p:txBody>
          <a:bodyPr>
            <a:normAutofit/>
          </a:bodyPr>
          <a:lstStyle/>
          <a:p>
            <a:r>
              <a:rPr lang="en-US" sz="1600" dirty="0" smtClean="0">
                <a:latin typeface="+mj-lt"/>
              </a:rPr>
              <a:t>Alternatively from the command line interface on the device, the </a:t>
            </a:r>
            <a:r>
              <a:rPr lang="en-US" sz="1600" dirty="0">
                <a:latin typeface="+mj-lt"/>
              </a:rPr>
              <a:t>command "</a:t>
            </a:r>
            <a:r>
              <a:rPr lang="en-US" sz="1600" b="1" dirty="0">
                <a:latin typeface="+mj-lt"/>
              </a:rPr>
              <a:t>show version</a:t>
            </a:r>
            <a:r>
              <a:rPr lang="en-US" sz="1600" dirty="0">
                <a:latin typeface="+mj-lt"/>
              </a:rPr>
              <a:t>" </a:t>
            </a:r>
            <a:r>
              <a:rPr lang="en-US" sz="1600" dirty="0" smtClean="0">
                <a:latin typeface="+mj-lt"/>
              </a:rPr>
              <a:t>can be entered </a:t>
            </a:r>
            <a:r>
              <a:rPr lang="en-US" sz="1600" dirty="0">
                <a:latin typeface="+mj-lt"/>
              </a:rPr>
              <a:t>and look for the serial number in the output.</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prstClr val="black"/>
                </a:solidFill>
              </a:rPr>
              <a:t>Identify Cisco products by logo marking and model number </a:t>
            </a:r>
            <a:r>
              <a:rPr lang="en-US" sz="2800" b="1" dirty="0" smtClean="0">
                <a:solidFill>
                  <a:prstClr val="black"/>
                </a:solidFill>
              </a:rPr>
              <a:t/>
            </a:r>
            <a:br>
              <a:rPr lang="en-US" sz="2800" b="1" dirty="0" smtClean="0">
                <a:solidFill>
                  <a:prstClr val="black"/>
                </a:solidFill>
              </a:rPr>
            </a:br>
            <a:r>
              <a:rPr lang="en-US" sz="1800" b="1" dirty="0" smtClean="0">
                <a:solidFill>
                  <a:prstClr val="black"/>
                </a:solidFill>
              </a:rPr>
              <a:t>Cisco Product Serial Number</a:t>
            </a:r>
            <a:endParaRPr lang="en-US" sz="1800" b="1" dirty="0">
              <a:solidFill>
                <a:prstClr val="black"/>
              </a:solidFill>
            </a:endParaRPr>
          </a:p>
        </p:txBody>
      </p:sp>
      <p:pic>
        <p:nvPicPr>
          <p:cNvPr id="4" name="Picture 3"/>
          <p:cNvPicPr>
            <a:picLocks noChangeAspect="1"/>
          </p:cNvPicPr>
          <p:nvPr/>
        </p:nvPicPr>
        <p:blipFill>
          <a:blip r:embed="rId3"/>
          <a:stretch>
            <a:fillRect/>
          </a:stretch>
        </p:blipFill>
        <p:spPr>
          <a:xfrm>
            <a:off x="5162310" y="1262287"/>
            <a:ext cx="6448425" cy="4143375"/>
          </a:xfrm>
          <a:prstGeom prst="rect">
            <a:avLst/>
          </a:prstGeom>
          <a:ln>
            <a:solidFill>
              <a:schemeClr val="tx1"/>
            </a:solidFill>
          </a:ln>
        </p:spPr>
      </p:pic>
    </p:spTree>
    <p:extLst>
      <p:ext uri="{BB962C8B-B14F-4D97-AF65-F5344CB8AC3E}">
        <p14:creationId xmlns:p14="http://schemas.microsoft.com/office/powerpoint/2010/main" val="3603492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4599508" cy="5260977"/>
          </a:xfrm>
        </p:spPr>
        <p:txBody>
          <a:bodyPr>
            <a:normAutofit/>
          </a:bodyPr>
          <a:lstStyle/>
          <a:p>
            <a:r>
              <a:rPr lang="en-US" sz="1600" dirty="0" smtClean="0">
                <a:latin typeface="+mj-lt"/>
              </a:rPr>
              <a:t>The Cisco model number, serial number, and </a:t>
            </a:r>
            <a:r>
              <a:rPr lang="en-US" sz="1600" dirty="0">
                <a:latin typeface="+mj-lt"/>
              </a:rPr>
              <a:t>physical ID </a:t>
            </a:r>
            <a:r>
              <a:rPr lang="en-US" sz="1600" dirty="0" smtClean="0">
                <a:latin typeface="+mj-lt"/>
              </a:rPr>
              <a:t>appear </a:t>
            </a:r>
            <a:r>
              <a:rPr lang="en-US" sz="1600" dirty="0">
                <a:latin typeface="+mj-lt"/>
              </a:rPr>
              <a:t>on a sticker on the outside of the chassis. </a:t>
            </a:r>
            <a:endParaRPr lang="en-US" sz="1600" dirty="0" smtClean="0">
              <a:latin typeface="+mj-lt"/>
            </a:endParaRPr>
          </a:p>
          <a:p>
            <a:r>
              <a:rPr lang="en-US" sz="1600" dirty="0" smtClean="0">
                <a:latin typeface="+mj-lt"/>
              </a:rPr>
              <a:t>Typically the sticker is located on the underside of the device or possibly on the back of the device.</a:t>
            </a:r>
          </a:p>
          <a:p>
            <a:r>
              <a:rPr lang="en-US" sz="1600" dirty="0" smtClean="0">
                <a:latin typeface="+mj-lt"/>
              </a:rPr>
              <a:t>A sticker with similar information will also be located on the boxes the devices are shipped in.</a:t>
            </a:r>
            <a:endParaRPr lang="en-US" sz="1600" dirty="0">
              <a:latin typeface="+mj-lt"/>
            </a:endParaRP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prstClr val="black"/>
                </a:solidFill>
              </a:rPr>
              <a:t>Identify and locate the serial number of Cisco products </a:t>
            </a:r>
            <a:r>
              <a:rPr lang="en-US" sz="2800" b="1" dirty="0" smtClean="0">
                <a:solidFill>
                  <a:prstClr val="black"/>
                </a:solidFill>
              </a:rPr>
              <a:t/>
            </a:r>
            <a:br>
              <a:rPr lang="en-US" sz="2800" b="1" dirty="0" smtClean="0">
                <a:solidFill>
                  <a:prstClr val="black"/>
                </a:solidFill>
              </a:rPr>
            </a:br>
            <a:r>
              <a:rPr lang="en-US" sz="1800" b="1" dirty="0">
                <a:solidFill>
                  <a:prstClr val="black"/>
                </a:solidFill>
              </a:rPr>
              <a:t>Cisco Product Serial </a:t>
            </a:r>
            <a:r>
              <a:rPr lang="en-US" sz="1800" b="1" dirty="0" smtClean="0">
                <a:solidFill>
                  <a:prstClr val="black"/>
                </a:solidFill>
              </a:rPr>
              <a:t>Number</a:t>
            </a:r>
            <a:endParaRPr lang="en-US" sz="1800" b="1" dirty="0">
              <a:solidFill>
                <a:prstClr val="black"/>
              </a:solidFill>
            </a:endParaRPr>
          </a:p>
        </p:txBody>
      </p:sp>
      <p:pic>
        <p:nvPicPr>
          <p:cNvPr id="3" name="Picture 2"/>
          <p:cNvPicPr>
            <a:picLocks noChangeAspect="1"/>
          </p:cNvPicPr>
          <p:nvPr/>
        </p:nvPicPr>
        <p:blipFill>
          <a:blip r:embed="rId3"/>
          <a:stretch>
            <a:fillRect/>
          </a:stretch>
        </p:blipFill>
        <p:spPr>
          <a:xfrm>
            <a:off x="6356788" y="1262287"/>
            <a:ext cx="4838700" cy="3419475"/>
          </a:xfrm>
          <a:prstGeom prst="rect">
            <a:avLst/>
          </a:prstGeom>
        </p:spPr>
      </p:pic>
      <p:pic>
        <p:nvPicPr>
          <p:cNvPr id="13" name="Picture 12"/>
          <p:cNvPicPr>
            <a:picLocks noChangeAspect="1"/>
          </p:cNvPicPr>
          <p:nvPr/>
        </p:nvPicPr>
        <p:blipFill>
          <a:blip r:embed="rId4"/>
          <a:stretch>
            <a:fillRect/>
          </a:stretch>
        </p:blipFill>
        <p:spPr>
          <a:xfrm>
            <a:off x="441429" y="3917576"/>
            <a:ext cx="5699992" cy="2462397"/>
          </a:xfrm>
          <a:prstGeom prst="rect">
            <a:avLst/>
          </a:prstGeom>
        </p:spPr>
      </p:pic>
      <p:sp>
        <p:nvSpPr>
          <p:cNvPr id="14" name="Rectangle 13"/>
          <p:cNvSpPr/>
          <p:nvPr/>
        </p:nvSpPr>
        <p:spPr>
          <a:xfrm>
            <a:off x="627529" y="4948518"/>
            <a:ext cx="2554942" cy="457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6452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34A6B"/>
        </a:solidFill>
        <a:effectLst/>
      </p:bgPr>
    </p:bg>
    <p:spTree>
      <p:nvGrpSpPr>
        <p:cNvPr id="1" name=""/>
        <p:cNvGrpSpPr/>
        <p:nvPr/>
      </p:nvGrpSpPr>
      <p:grpSpPr>
        <a:xfrm>
          <a:off x="0" y="0"/>
          <a:ext cx="0" cy="0"/>
          <a:chOff x="0" y="0"/>
          <a:chExt cx="0" cy="0"/>
        </a:xfrm>
      </p:grpSpPr>
      <p:grpSp>
        <p:nvGrpSpPr>
          <p:cNvPr id="2" name="Group 1"/>
          <p:cNvGrpSpPr/>
          <p:nvPr/>
        </p:nvGrpSpPr>
        <p:grpSpPr>
          <a:xfrm>
            <a:off x="0" y="0"/>
            <a:ext cx="12192000" cy="454497"/>
            <a:chOff x="0" y="0"/>
            <a:chExt cx="12192000" cy="454497"/>
          </a:xfrm>
        </p:grpSpPr>
        <p:sp>
          <p:nvSpPr>
            <p:cNvPr id="3" name="Rectangle 2"/>
            <p:cNvSpPr/>
            <p:nvPr/>
          </p:nvSpPr>
          <p:spPr>
            <a:xfrm>
              <a:off x="0" y="0"/>
              <a:ext cx="12192000" cy="449036"/>
            </a:xfrm>
            <a:prstGeom prst="rect">
              <a:avLst/>
            </a:prstGeom>
            <a:solidFill>
              <a:srgbClr val="034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2"/>
            <a:stretch>
              <a:fillRect/>
            </a:stretch>
          </p:blipFill>
          <p:spPr>
            <a:xfrm>
              <a:off x="12353" y="0"/>
              <a:ext cx="339567" cy="454497"/>
            </a:xfrm>
            <a:prstGeom prst="rect">
              <a:avLst/>
            </a:prstGeom>
            <a:ln>
              <a:noFill/>
            </a:ln>
          </p:spPr>
        </p:pic>
        <p:sp>
          <p:nvSpPr>
            <p:cNvPr id="5" name="Rectangle 4"/>
            <p:cNvSpPr/>
            <p:nvPr/>
          </p:nvSpPr>
          <p:spPr>
            <a:xfrm>
              <a:off x="6719772" y="39852"/>
              <a:ext cx="5429820" cy="369332"/>
            </a:xfrm>
            <a:prstGeom prst="rect">
              <a:avLst/>
            </a:prstGeom>
            <a:ln>
              <a:noFill/>
            </a:ln>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6" name="Rectangle 5"/>
            <p:cNvSpPr/>
            <p:nvPr/>
          </p:nvSpPr>
          <p:spPr>
            <a:xfrm>
              <a:off x="441429" y="37133"/>
              <a:ext cx="3061351" cy="369332"/>
            </a:xfrm>
            <a:prstGeom prst="rect">
              <a:avLst/>
            </a:prstGeom>
            <a:ln>
              <a:noFill/>
            </a:ln>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7" name="Title 6"/>
          <p:cNvSpPr>
            <a:spLocks noGrp="1"/>
          </p:cNvSpPr>
          <p:nvPr>
            <p:ph type="ctrTitle"/>
          </p:nvPr>
        </p:nvSpPr>
        <p:spPr>
          <a:xfrm>
            <a:off x="753035" y="1122363"/>
            <a:ext cx="10585525" cy="2387600"/>
          </a:xfrm>
        </p:spPr>
        <p:txBody>
          <a:bodyPr>
            <a:normAutofit fontScale="90000"/>
          </a:bodyPr>
          <a:lstStyle/>
          <a:p>
            <a:r>
              <a:rPr lang="en-US" dirty="0">
                <a:solidFill>
                  <a:schemeClr val="bg1"/>
                </a:solidFill>
              </a:rPr>
              <a:t>CCT Exam Topic 2: </a:t>
            </a:r>
            <a:br>
              <a:rPr lang="en-US" dirty="0">
                <a:solidFill>
                  <a:schemeClr val="bg1"/>
                </a:solidFill>
              </a:rPr>
            </a:br>
            <a:r>
              <a:rPr lang="en-US" dirty="0">
                <a:solidFill>
                  <a:schemeClr val="bg1"/>
                </a:solidFill>
              </a:rPr>
              <a:t>Cisco Equipment </a:t>
            </a:r>
            <a:br>
              <a:rPr lang="en-US" dirty="0">
                <a:solidFill>
                  <a:schemeClr val="bg1"/>
                </a:solidFill>
              </a:rPr>
            </a:br>
            <a:r>
              <a:rPr lang="en-US" dirty="0">
                <a:solidFill>
                  <a:schemeClr val="bg1"/>
                </a:solidFill>
              </a:rPr>
              <a:t>and Hardware</a:t>
            </a:r>
            <a:endParaRPr lang="en-US" dirty="0">
              <a:solidFill>
                <a:schemeClr val="bg1"/>
              </a:solidFill>
            </a:endParaRPr>
          </a:p>
        </p:txBody>
      </p:sp>
      <p:sp>
        <p:nvSpPr>
          <p:cNvPr id="8" name="Subtitle 7"/>
          <p:cNvSpPr>
            <a:spLocks noGrp="1"/>
          </p:cNvSpPr>
          <p:nvPr>
            <p:ph type="subTitle" idx="1"/>
          </p:nvPr>
        </p:nvSpPr>
        <p:spPr>
          <a:xfrm>
            <a:off x="1523999" y="3602038"/>
            <a:ext cx="10308880" cy="1655762"/>
          </a:xfrm>
        </p:spPr>
        <p:txBody>
          <a:bodyPr>
            <a:normAutofit/>
          </a:bodyPr>
          <a:lstStyle/>
          <a:p>
            <a:pPr algn="l">
              <a:spcBef>
                <a:spcPts val="0"/>
              </a:spcBef>
            </a:pPr>
            <a:r>
              <a:rPr lang="en-US" sz="3600" dirty="0" smtClean="0">
                <a:solidFill>
                  <a:srgbClr val="FFC000"/>
                </a:solidFill>
              </a:rPr>
              <a:t>Section </a:t>
            </a:r>
            <a:r>
              <a:rPr lang="en-US" sz="3600" dirty="0" smtClean="0">
                <a:solidFill>
                  <a:srgbClr val="FFC000"/>
                </a:solidFill>
              </a:rPr>
              <a:t>2.4</a:t>
            </a:r>
            <a:endParaRPr lang="en-US" sz="3600" dirty="0" smtClean="0">
              <a:solidFill>
                <a:srgbClr val="FFC000"/>
              </a:solidFill>
            </a:endParaRPr>
          </a:p>
          <a:p>
            <a:pPr algn="l">
              <a:spcBef>
                <a:spcPts val="0"/>
              </a:spcBef>
            </a:pPr>
            <a:r>
              <a:rPr lang="en-US" sz="3500" dirty="0">
                <a:solidFill>
                  <a:srgbClr val="FFC000"/>
                </a:solidFill>
              </a:rPr>
              <a:t>Identify and describe the commonly used components</a:t>
            </a:r>
          </a:p>
        </p:txBody>
      </p:sp>
    </p:spTree>
    <p:extLst>
      <p:ext uri="{BB962C8B-B14F-4D97-AF65-F5344CB8AC3E}">
        <p14:creationId xmlns:p14="http://schemas.microsoft.com/office/powerpoint/2010/main" val="12876446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prstClr val="black"/>
                </a:solidFill>
              </a:rPr>
              <a:t>Identify </a:t>
            </a:r>
            <a:r>
              <a:rPr lang="en-US" sz="2800" b="1" dirty="0" smtClean="0">
                <a:solidFill>
                  <a:prstClr val="black"/>
                </a:solidFill>
              </a:rPr>
              <a:t>Cisco Equipment and Related Hardware </a:t>
            </a:r>
            <a:br>
              <a:rPr lang="en-US" sz="2800" b="1" dirty="0" smtClean="0">
                <a:solidFill>
                  <a:prstClr val="black"/>
                </a:solidFill>
              </a:rPr>
            </a:br>
            <a:r>
              <a:rPr lang="en-US" sz="1800" b="1" dirty="0">
                <a:solidFill>
                  <a:prstClr val="black"/>
                </a:solidFill>
              </a:rPr>
              <a:t>Identify and describe the commonly used components</a:t>
            </a:r>
            <a:endParaRPr lang="en-US" sz="1200" b="1" dirty="0">
              <a:solidFill>
                <a:prstClr val="black"/>
              </a:solidFill>
            </a:endParaRPr>
          </a:p>
        </p:txBody>
      </p:sp>
      <p:pic>
        <p:nvPicPr>
          <p:cNvPr id="5" name="Picture 4"/>
          <p:cNvPicPr>
            <a:picLocks noChangeAspect="1"/>
          </p:cNvPicPr>
          <p:nvPr/>
        </p:nvPicPr>
        <p:blipFill>
          <a:blip r:embed="rId3"/>
          <a:stretch>
            <a:fillRect/>
          </a:stretch>
        </p:blipFill>
        <p:spPr>
          <a:xfrm>
            <a:off x="5658295" y="1262287"/>
            <a:ext cx="6256430" cy="4922511"/>
          </a:xfrm>
          <a:prstGeom prst="rect">
            <a:avLst/>
          </a:prstGeom>
        </p:spPr>
      </p:pic>
      <p:sp>
        <p:nvSpPr>
          <p:cNvPr id="13" name="Content Placeholder 7"/>
          <p:cNvSpPr txBox="1">
            <a:spLocks/>
          </p:cNvSpPr>
          <p:nvPr/>
        </p:nvSpPr>
        <p:spPr>
          <a:xfrm>
            <a:off x="310243" y="1262287"/>
            <a:ext cx="4599508" cy="52609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smtClean="0">
                <a:latin typeface="+mj-lt"/>
              </a:rPr>
              <a:t>Many Cisco devices have modular slots in the chassis. </a:t>
            </a:r>
          </a:p>
          <a:p>
            <a:r>
              <a:rPr lang="en-US" sz="1600" dirty="0" smtClean="0">
                <a:latin typeface="+mj-lt"/>
              </a:rPr>
              <a:t>These slots accept a variety of components </a:t>
            </a:r>
            <a:r>
              <a:rPr lang="en-US" sz="1600" dirty="0">
                <a:latin typeface="+mj-lt"/>
              </a:rPr>
              <a:t>that </a:t>
            </a:r>
            <a:r>
              <a:rPr lang="en-US" sz="1600" dirty="0" smtClean="0">
                <a:latin typeface="+mj-lt"/>
              </a:rPr>
              <a:t>enhance the functionality of the device.</a:t>
            </a:r>
            <a:endParaRPr lang="en-US" sz="1600" dirty="0">
              <a:latin typeface="+mj-lt"/>
            </a:endParaRPr>
          </a:p>
        </p:txBody>
      </p:sp>
    </p:spTree>
    <p:extLst>
      <p:ext uri="{BB962C8B-B14F-4D97-AF65-F5344CB8AC3E}">
        <p14:creationId xmlns:p14="http://schemas.microsoft.com/office/powerpoint/2010/main" val="23189347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34A6B"/>
        </a:solidFill>
        <a:effectLst/>
      </p:bgPr>
    </p:bg>
    <p:spTree>
      <p:nvGrpSpPr>
        <p:cNvPr id="1" name=""/>
        <p:cNvGrpSpPr/>
        <p:nvPr/>
      </p:nvGrpSpPr>
      <p:grpSpPr>
        <a:xfrm>
          <a:off x="0" y="0"/>
          <a:ext cx="0" cy="0"/>
          <a:chOff x="0" y="0"/>
          <a:chExt cx="0" cy="0"/>
        </a:xfrm>
      </p:grpSpPr>
      <p:grpSp>
        <p:nvGrpSpPr>
          <p:cNvPr id="2" name="Group 1"/>
          <p:cNvGrpSpPr/>
          <p:nvPr/>
        </p:nvGrpSpPr>
        <p:grpSpPr>
          <a:xfrm>
            <a:off x="0" y="0"/>
            <a:ext cx="12192000" cy="454497"/>
            <a:chOff x="0" y="0"/>
            <a:chExt cx="12192000" cy="454497"/>
          </a:xfrm>
        </p:grpSpPr>
        <p:sp>
          <p:nvSpPr>
            <p:cNvPr id="3" name="Rectangle 2"/>
            <p:cNvSpPr/>
            <p:nvPr/>
          </p:nvSpPr>
          <p:spPr>
            <a:xfrm>
              <a:off x="0" y="0"/>
              <a:ext cx="12192000" cy="449036"/>
            </a:xfrm>
            <a:prstGeom prst="rect">
              <a:avLst/>
            </a:prstGeom>
            <a:solidFill>
              <a:srgbClr val="034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2"/>
            <a:stretch>
              <a:fillRect/>
            </a:stretch>
          </p:blipFill>
          <p:spPr>
            <a:xfrm>
              <a:off x="12353" y="0"/>
              <a:ext cx="339567" cy="454497"/>
            </a:xfrm>
            <a:prstGeom prst="rect">
              <a:avLst/>
            </a:prstGeom>
            <a:ln>
              <a:noFill/>
            </a:ln>
          </p:spPr>
        </p:pic>
        <p:sp>
          <p:nvSpPr>
            <p:cNvPr id="5" name="Rectangle 4"/>
            <p:cNvSpPr/>
            <p:nvPr/>
          </p:nvSpPr>
          <p:spPr>
            <a:xfrm>
              <a:off x="6719772" y="39852"/>
              <a:ext cx="5429820" cy="369332"/>
            </a:xfrm>
            <a:prstGeom prst="rect">
              <a:avLst/>
            </a:prstGeom>
            <a:ln>
              <a:noFill/>
            </a:ln>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6" name="Rectangle 5"/>
            <p:cNvSpPr/>
            <p:nvPr/>
          </p:nvSpPr>
          <p:spPr>
            <a:xfrm>
              <a:off x="441429" y="37133"/>
              <a:ext cx="3061351" cy="369332"/>
            </a:xfrm>
            <a:prstGeom prst="rect">
              <a:avLst/>
            </a:prstGeom>
            <a:ln>
              <a:noFill/>
            </a:ln>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7" name="Title 6"/>
          <p:cNvSpPr>
            <a:spLocks noGrp="1"/>
          </p:cNvSpPr>
          <p:nvPr>
            <p:ph type="ctrTitle"/>
          </p:nvPr>
        </p:nvSpPr>
        <p:spPr>
          <a:xfrm>
            <a:off x="753035" y="1122363"/>
            <a:ext cx="10585525" cy="2387600"/>
          </a:xfrm>
        </p:spPr>
        <p:txBody>
          <a:bodyPr>
            <a:normAutofit fontScale="90000"/>
          </a:bodyPr>
          <a:lstStyle/>
          <a:p>
            <a:r>
              <a:rPr lang="en-US" dirty="0">
                <a:solidFill>
                  <a:schemeClr val="bg1"/>
                </a:solidFill>
              </a:rPr>
              <a:t>CCT Exam Topic 2: </a:t>
            </a:r>
            <a:br>
              <a:rPr lang="en-US" dirty="0">
                <a:solidFill>
                  <a:schemeClr val="bg1"/>
                </a:solidFill>
              </a:rPr>
            </a:br>
            <a:r>
              <a:rPr lang="en-US" dirty="0">
                <a:solidFill>
                  <a:schemeClr val="bg1"/>
                </a:solidFill>
              </a:rPr>
              <a:t>Cisco Equipment </a:t>
            </a:r>
            <a:br>
              <a:rPr lang="en-US" dirty="0">
                <a:solidFill>
                  <a:schemeClr val="bg1"/>
                </a:solidFill>
              </a:rPr>
            </a:br>
            <a:r>
              <a:rPr lang="en-US" dirty="0">
                <a:solidFill>
                  <a:schemeClr val="bg1"/>
                </a:solidFill>
              </a:rPr>
              <a:t>and Hardware</a:t>
            </a:r>
            <a:endParaRPr lang="en-US" dirty="0">
              <a:solidFill>
                <a:schemeClr val="bg1"/>
              </a:solidFill>
            </a:endParaRPr>
          </a:p>
        </p:txBody>
      </p:sp>
      <p:sp>
        <p:nvSpPr>
          <p:cNvPr id="8" name="Subtitle 7"/>
          <p:cNvSpPr>
            <a:spLocks noGrp="1"/>
          </p:cNvSpPr>
          <p:nvPr>
            <p:ph type="subTitle" idx="1"/>
          </p:nvPr>
        </p:nvSpPr>
        <p:spPr>
          <a:xfrm>
            <a:off x="1523999" y="3602038"/>
            <a:ext cx="10308880" cy="1655762"/>
          </a:xfrm>
        </p:spPr>
        <p:txBody>
          <a:bodyPr>
            <a:normAutofit/>
          </a:bodyPr>
          <a:lstStyle/>
          <a:p>
            <a:pPr algn="l">
              <a:spcBef>
                <a:spcPts val="0"/>
              </a:spcBef>
            </a:pPr>
            <a:r>
              <a:rPr lang="en-US" sz="3600" dirty="0" smtClean="0">
                <a:solidFill>
                  <a:srgbClr val="FFC000"/>
                </a:solidFill>
              </a:rPr>
              <a:t>Section </a:t>
            </a:r>
            <a:r>
              <a:rPr lang="en-US" sz="3600" dirty="0" smtClean="0">
                <a:solidFill>
                  <a:srgbClr val="FFC000"/>
                </a:solidFill>
              </a:rPr>
              <a:t>2.5</a:t>
            </a:r>
            <a:endParaRPr lang="en-US" sz="3600" dirty="0" smtClean="0">
              <a:solidFill>
                <a:srgbClr val="FFC000"/>
              </a:solidFill>
            </a:endParaRPr>
          </a:p>
          <a:p>
            <a:pPr algn="l">
              <a:spcBef>
                <a:spcPts val="0"/>
              </a:spcBef>
            </a:pPr>
            <a:r>
              <a:rPr lang="en-US" sz="3500" dirty="0">
                <a:solidFill>
                  <a:srgbClr val="FFC000"/>
                </a:solidFill>
              </a:rPr>
              <a:t>Describe the hardware memory common terms and use in Cisco routers and switches</a:t>
            </a:r>
          </a:p>
        </p:txBody>
      </p:sp>
    </p:spTree>
    <p:extLst>
      <p:ext uri="{BB962C8B-B14F-4D97-AF65-F5344CB8AC3E}">
        <p14:creationId xmlns:p14="http://schemas.microsoft.com/office/powerpoint/2010/main" val="92078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4599508" cy="5260977"/>
          </a:xfrm>
        </p:spPr>
        <p:txBody>
          <a:bodyPr>
            <a:normAutofit/>
          </a:bodyPr>
          <a:lstStyle/>
          <a:p>
            <a:pPr marL="0" indent="0">
              <a:buNone/>
            </a:pPr>
            <a:r>
              <a:rPr lang="en-US" sz="1600" b="1" dirty="0">
                <a:latin typeface="+mj-lt"/>
              </a:rPr>
              <a:t>NVRAM</a:t>
            </a:r>
            <a:r>
              <a:rPr lang="en-US" sz="1600" dirty="0">
                <a:latin typeface="+mj-lt"/>
              </a:rPr>
              <a:t> is non-volatile memory is used as the permanent storage for the startup configuration file (startup-</a:t>
            </a:r>
            <a:r>
              <a:rPr lang="en-US" sz="1600" dirty="0" err="1">
                <a:latin typeface="+mj-lt"/>
              </a:rPr>
              <a:t>config</a:t>
            </a:r>
            <a:r>
              <a:rPr lang="en-US" sz="1600" dirty="0">
                <a:latin typeface="+mj-lt"/>
              </a:rPr>
              <a:t>).</a:t>
            </a:r>
          </a:p>
          <a:p>
            <a:pPr marL="0" indent="0">
              <a:buNone/>
            </a:pPr>
            <a:r>
              <a:rPr lang="en-US" sz="1600" b="1" dirty="0">
                <a:latin typeface="+mj-lt"/>
              </a:rPr>
              <a:t>Flash</a:t>
            </a:r>
            <a:r>
              <a:rPr lang="en-US" sz="1600" dirty="0">
                <a:latin typeface="+mj-lt"/>
              </a:rPr>
              <a:t> is non-volatile computer memory used as permanent storage for the IOS and other system related files such as log files, voice configuration files, HTML files, backup configurations, and more. When a router is rebooted, the IOS is copied from flash into RAM.</a:t>
            </a:r>
          </a:p>
          <a:p>
            <a:pPr marL="0" indent="0">
              <a:buNone/>
            </a:pPr>
            <a:r>
              <a:rPr lang="en-US" sz="1600" b="1" dirty="0">
                <a:latin typeface="+mj-lt"/>
              </a:rPr>
              <a:t>ROM</a:t>
            </a:r>
            <a:r>
              <a:rPr lang="en-US" sz="1600" dirty="0">
                <a:latin typeface="+mj-lt"/>
              </a:rPr>
              <a:t> - This non-volatile memory is used to store crucial operational instructions and a limited IOS. Specifically, ROM is firmware embedded on an integrated circuit inside the router which can only be altered by Cisco. Click ROM in the figure to view more information.</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prstClr val="black"/>
                </a:solidFill>
              </a:rPr>
              <a:t>Identify and locate the serial number of Cisco products </a:t>
            </a:r>
            <a:r>
              <a:rPr lang="en-US" sz="2800" b="1" dirty="0" smtClean="0">
                <a:solidFill>
                  <a:prstClr val="black"/>
                </a:solidFill>
              </a:rPr>
              <a:t/>
            </a:r>
            <a:br>
              <a:rPr lang="en-US" sz="2800" b="1" dirty="0" smtClean="0">
                <a:solidFill>
                  <a:prstClr val="black"/>
                </a:solidFill>
              </a:rPr>
            </a:br>
            <a:r>
              <a:rPr lang="en-US" sz="1900" b="1" dirty="0">
                <a:solidFill>
                  <a:prstClr val="black"/>
                </a:solidFill>
                <a:ea typeface="+mn-ea"/>
                <a:cs typeface="+mn-cs"/>
              </a:rPr>
              <a:t>D</a:t>
            </a:r>
            <a:r>
              <a:rPr lang="en-US" sz="1800" b="1" dirty="0">
                <a:solidFill>
                  <a:prstClr val="black"/>
                </a:solidFill>
                <a:ea typeface="+mn-ea"/>
                <a:cs typeface="+mn-cs"/>
              </a:rPr>
              <a:t>escribe the hardware memory common terms and use in Cisco routers and switches</a:t>
            </a:r>
            <a:endParaRPr lang="en-US" sz="1800" b="1" dirty="0">
              <a:solidFill>
                <a:prstClr val="black"/>
              </a:solidFill>
            </a:endParaRPr>
          </a:p>
        </p:txBody>
      </p:sp>
      <p:pic>
        <p:nvPicPr>
          <p:cNvPr id="13" name="Picture 12"/>
          <p:cNvPicPr>
            <a:picLocks noChangeAspect="1"/>
          </p:cNvPicPr>
          <p:nvPr/>
        </p:nvPicPr>
        <p:blipFill>
          <a:blip r:embed="rId3"/>
          <a:stretch>
            <a:fillRect/>
          </a:stretch>
        </p:blipFill>
        <p:spPr>
          <a:xfrm>
            <a:off x="5752093" y="1262287"/>
            <a:ext cx="6269904" cy="4396454"/>
          </a:xfrm>
          <a:prstGeom prst="rect">
            <a:avLst/>
          </a:prstGeom>
        </p:spPr>
      </p:pic>
    </p:spTree>
    <p:extLst>
      <p:ext uri="{BB962C8B-B14F-4D97-AF65-F5344CB8AC3E}">
        <p14:creationId xmlns:p14="http://schemas.microsoft.com/office/powerpoint/2010/main" val="31077744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34A6B"/>
        </a:solidFill>
        <a:effectLst/>
      </p:bgPr>
    </p:bg>
    <p:spTree>
      <p:nvGrpSpPr>
        <p:cNvPr id="1" name=""/>
        <p:cNvGrpSpPr/>
        <p:nvPr/>
      </p:nvGrpSpPr>
      <p:grpSpPr>
        <a:xfrm>
          <a:off x="0" y="0"/>
          <a:ext cx="0" cy="0"/>
          <a:chOff x="0" y="0"/>
          <a:chExt cx="0" cy="0"/>
        </a:xfrm>
      </p:grpSpPr>
      <p:grpSp>
        <p:nvGrpSpPr>
          <p:cNvPr id="2" name="Group 1"/>
          <p:cNvGrpSpPr/>
          <p:nvPr/>
        </p:nvGrpSpPr>
        <p:grpSpPr>
          <a:xfrm>
            <a:off x="0" y="0"/>
            <a:ext cx="12192000" cy="454497"/>
            <a:chOff x="0" y="0"/>
            <a:chExt cx="12192000" cy="454497"/>
          </a:xfrm>
        </p:grpSpPr>
        <p:sp>
          <p:nvSpPr>
            <p:cNvPr id="3" name="Rectangle 2"/>
            <p:cNvSpPr/>
            <p:nvPr/>
          </p:nvSpPr>
          <p:spPr>
            <a:xfrm>
              <a:off x="0" y="0"/>
              <a:ext cx="12192000" cy="449036"/>
            </a:xfrm>
            <a:prstGeom prst="rect">
              <a:avLst/>
            </a:prstGeom>
            <a:solidFill>
              <a:srgbClr val="034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2"/>
            <a:stretch>
              <a:fillRect/>
            </a:stretch>
          </p:blipFill>
          <p:spPr>
            <a:xfrm>
              <a:off x="12353" y="0"/>
              <a:ext cx="339567" cy="454497"/>
            </a:xfrm>
            <a:prstGeom prst="rect">
              <a:avLst/>
            </a:prstGeom>
            <a:ln>
              <a:noFill/>
            </a:ln>
          </p:spPr>
        </p:pic>
        <p:sp>
          <p:nvSpPr>
            <p:cNvPr id="5" name="Rectangle 4"/>
            <p:cNvSpPr/>
            <p:nvPr/>
          </p:nvSpPr>
          <p:spPr>
            <a:xfrm>
              <a:off x="6719772" y="39852"/>
              <a:ext cx="5429820" cy="369332"/>
            </a:xfrm>
            <a:prstGeom prst="rect">
              <a:avLst/>
            </a:prstGeom>
            <a:ln>
              <a:noFill/>
            </a:ln>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6" name="Rectangle 5"/>
            <p:cNvSpPr/>
            <p:nvPr/>
          </p:nvSpPr>
          <p:spPr>
            <a:xfrm>
              <a:off x="441429" y="37133"/>
              <a:ext cx="3061351" cy="369332"/>
            </a:xfrm>
            <a:prstGeom prst="rect">
              <a:avLst/>
            </a:prstGeom>
            <a:ln>
              <a:noFill/>
            </a:ln>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7" name="Title 6"/>
          <p:cNvSpPr>
            <a:spLocks noGrp="1"/>
          </p:cNvSpPr>
          <p:nvPr>
            <p:ph type="ctrTitle"/>
          </p:nvPr>
        </p:nvSpPr>
        <p:spPr>
          <a:xfrm>
            <a:off x="753035" y="1122363"/>
            <a:ext cx="10585525" cy="2387600"/>
          </a:xfrm>
        </p:spPr>
        <p:txBody>
          <a:bodyPr>
            <a:normAutofit fontScale="90000"/>
          </a:bodyPr>
          <a:lstStyle/>
          <a:p>
            <a:r>
              <a:rPr lang="en-US" dirty="0" smtClean="0">
                <a:solidFill>
                  <a:schemeClr val="bg1"/>
                </a:solidFill>
              </a:rPr>
              <a:t>CCT Exam Topic </a:t>
            </a:r>
            <a:r>
              <a:rPr lang="en-US" dirty="0" smtClean="0">
                <a:solidFill>
                  <a:schemeClr val="bg1"/>
                </a:solidFill>
              </a:rPr>
              <a:t>2: </a:t>
            </a:r>
            <a:r>
              <a:rPr lang="en-US" dirty="0" smtClean="0">
                <a:solidFill>
                  <a:schemeClr val="bg1"/>
                </a:solidFill>
              </a:rPr>
              <a:t/>
            </a:r>
            <a:br>
              <a:rPr lang="en-US" dirty="0" smtClean="0">
                <a:solidFill>
                  <a:schemeClr val="bg1"/>
                </a:solidFill>
              </a:rPr>
            </a:br>
            <a:r>
              <a:rPr lang="en-US" dirty="0" smtClean="0">
                <a:solidFill>
                  <a:schemeClr val="bg1"/>
                </a:solidFill>
              </a:rPr>
              <a:t>Cisco </a:t>
            </a:r>
            <a:r>
              <a:rPr lang="en-US" dirty="0">
                <a:solidFill>
                  <a:schemeClr val="bg1"/>
                </a:solidFill>
              </a:rPr>
              <a:t>Equipment </a:t>
            </a:r>
            <a:r>
              <a:rPr lang="en-US" dirty="0" smtClean="0">
                <a:solidFill>
                  <a:schemeClr val="bg1"/>
                </a:solidFill>
              </a:rPr>
              <a:t/>
            </a:r>
            <a:br>
              <a:rPr lang="en-US" dirty="0" smtClean="0">
                <a:solidFill>
                  <a:schemeClr val="bg1"/>
                </a:solidFill>
              </a:rPr>
            </a:br>
            <a:r>
              <a:rPr lang="en-US" dirty="0" smtClean="0">
                <a:solidFill>
                  <a:schemeClr val="bg1"/>
                </a:solidFill>
              </a:rPr>
              <a:t>and </a:t>
            </a:r>
            <a:r>
              <a:rPr lang="en-US" dirty="0" smtClean="0">
                <a:solidFill>
                  <a:schemeClr val="bg1"/>
                </a:solidFill>
              </a:rPr>
              <a:t>Hardware</a:t>
            </a:r>
            <a:endParaRPr lang="en-US" dirty="0">
              <a:solidFill>
                <a:schemeClr val="bg1"/>
              </a:solidFill>
            </a:endParaRPr>
          </a:p>
        </p:txBody>
      </p:sp>
      <p:sp>
        <p:nvSpPr>
          <p:cNvPr id="8" name="Subtitle 7"/>
          <p:cNvSpPr>
            <a:spLocks noGrp="1"/>
          </p:cNvSpPr>
          <p:nvPr>
            <p:ph type="subTitle" idx="1"/>
          </p:nvPr>
        </p:nvSpPr>
        <p:spPr>
          <a:xfrm>
            <a:off x="1523999" y="3602038"/>
            <a:ext cx="10046329" cy="2355142"/>
          </a:xfrm>
        </p:spPr>
        <p:txBody>
          <a:bodyPr>
            <a:normAutofit/>
          </a:bodyPr>
          <a:lstStyle/>
          <a:p>
            <a:pPr algn="l">
              <a:spcBef>
                <a:spcPts val="0"/>
              </a:spcBef>
            </a:pPr>
            <a:r>
              <a:rPr lang="en-US" sz="3600" dirty="0" smtClean="0">
                <a:solidFill>
                  <a:srgbClr val="FFC000"/>
                </a:solidFill>
              </a:rPr>
              <a:t>Section </a:t>
            </a:r>
            <a:r>
              <a:rPr lang="en-US" sz="3600" dirty="0" smtClean="0">
                <a:solidFill>
                  <a:srgbClr val="FFC000"/>
                </a:solidFill>
              </a:rPr>
              <a:t>2.6 </a:t>
            </a:r>
            <a:endParaRPr lang="en-US" sz="3600" dirty="0" smtClean="0">
              <a:solidFill>
                <a:srgbClr val="FFC000"/>
              </a:solidFill>
            </a:endParaRPr>
          </a:p>
          <a:p>
            <a:pPr algn="l">
              <a:spcBef>
                <a:spcPts val="0"/>
              </a:spcBef>
            </a:pPr>
            <a:r>
              <a:rPr lang="en-US" sz="3600" dirty="0" smtClean="0">
                <a:solidFill>
                  <a:srgbClr val="FFC000"/>
                </a:solidFill>
              </a:rPr>
              <a:t>Identify </a:t>
            </a:r>
            <a:r>
              <a:rPr lang="en-US" sz="3600" dirty="0">
                <a:solidFill>
                  <a:srgbClr val="FFC000"/>
                </a:solidFill>
              </a:rPr>
              <a:t>the cabling </a:t>
            </a:r>
            <a:r>
              <a:rPr lang="en-US" sz="3600" dirty="0" smtClean="0">
                <a:solidFill>
                  <a:srgbClr val="FFC000"/>
                </a:solidFill>
              </a:rPr>
              <a:t>on </a:t>
            </a:r>
            <a:r>
              <a:rPr lang="en-US" sz="3600" dirty="0">
                <a:solidFill>
                  <a:srgbClr val="FFC000"/>
                </a:solidFill>
              </a:rPr>
              <a:t>Cisco </a:t>
            </a:r>
            <a:r>
              <a:rPr lang="en-US" sz="3600" dirty="0" smtClean="0">
                <a:solidFill>
                  <a:srgbClr val="FFC000"/>
                </a:solidFill>
              </a:rPr>
              <a:t>equipment</a:t>
            </a:r>
          </a:p>
          <a:p>
            <a:pPr algn="l">
              <a:spcBef>
                <a:spcPts val="0"/>
              </a:spcBef>
            </a:pPr>
            <a:r>
              <a:rPr lang="en-US" sz="3600" dirty="0" smtClean="0">
                <a:solidFill>
                  <a:srgbClr val="FFC000"/>
                </a:solidFill>
              </a:rPr>
              <a:t>(This topic is covered in Intro to Networks v7 – 4.4.3)</a:t>
            </a:r>
            <a:endParaRPr lang="en-US" sz="3600" dirty="0">
              <a:solidFill>
                <a:srgbClr val="FFC000"/>
              </a:solidFill>
            </a:endParaRPr>
          </a:p>
        </p:txBody>
      </p:sp>
    </p:spTree>
    <p:extLst>
      <p:ext uri="{BB962C8B-B14F-4D97-AF65-F5344CB8AC3E}">
        <p14:creationId xmlns:p14="http://schemas.microsoft.com/office/powerpoint/2010/main" val="4833681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34A6B"/>
        </a:solidFill>
        <a:effectLst/>
      </p:bgPr>
    </p:bg>
    <p:spTree>
      <p:nvGrpSpPr>
        <p:cNvPr id="1" name=""/>
        <p:cNvGrpSpPr/>
        <p:nvPr/>
      </p:nvGrpSpPr>
      <p:grpSpPr>
        <a:xfrm>
          <a:off x="0" y="0"/>
          <a:ext cx="0" cy="0"/>
          <a:chOff x="0" y="0"/>
          <a:chExt cx="0" cy="0"/>
        </a:xfrm>
      </p:grpSpPr>
      <p:grpSp>
        <p:nvGrpSpPr>
          <p:cNvPr id="2" name="Group 1"/>
          <p:cNvGrpSpPr/>
          <p:nvPr/>
        </p:nvGrpSpPr>
        <p:grpSpPr>
          <a:xfrm>
            <a:off x="0" y="0"/>
            <a:ext cx="12192000" cy="454497"/>
            <a:chOff x="0" y="0"/>
            <a:chExt cx="12192000" cy="454497"/>
          </a:xfrm>
        </p:grpSpPr>
        <p:sp>
          <p:nvSpPr>
            <p:cNvPr id="3" name="Rectangle 2"/>
            <p:cNvSpPr/>
            <p:nvPr/>
          </p:nvSpPr>
          <p:spPr>
            <a:xfrm>
              <a:off x="0" y="0"/>
              <a:ext cx="12192000" cy="449036"/>
            </a:xfrm>
            <a:prstGeom prst="rect">
              <a:avLst/>
            </a:prstGeom>
            <a:solidFill>
              <a:srgbClr val="034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2"/>
            <a:stretch>
              <a:fillRect/>
            </a:stretch>
          </p:blipFill>
          <p:spPr>
            <a:xfrm>
              <a:off x="12353" y="0"/>
              <a:ext cx="339567" cy="454497"/>
            </a:xfrm>
            <a:prstGeom prst="rect">
              <a:avLst/>
            </a:prstGeom>
            <a:ln>
              <a:noFill/>
            </a:ln>
          </p:spPr>
        </p:pic>
        <p:sp>
          <p:nvSpPr>
            <p:cNvPr id="5" name="Rectangle 4"/>
            <p:cNvSpPr/>
            <p:nvPr/>
          </p:nvSpPr>
          <p:spPr>
            <a:xfrm>
              <a:off x="6719772" y="39852"/>
              <a:ext cx="5429820" cy="369332"/>
            </a:xfrm>
            <a:prstGeom prst="rect">
              <a:avLst/>
            </a:prstGeom>
            <a:ln>
              <a:noFill/>
            </a:ln>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6" name="Rectangle 5"/>
            <p:cNvSpPr/>
            <p:nvPr/>
          </p:nvSpPr>
          <p:spPr>
            <a:xfrm>
              <a:off x="441429" y="37133"/>
              <a:ext cx="3061351" cy="369332"/>
            </a:xfrm>
            <a:prstGeom prst="rect">
              <a:avLst/>
            </a:prstGeom>
            <a:ln>
              <a:noFill/>
            </a:ln>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7" name="Title 6"/>
          <p:cNvSpPr>
            <a:spLocks noGrp="1"/>
          </p:cNvSpPr>
          <p:nvPr>
            <p:ph type="ctrTitle"/>
          </p:nvPr>
        </p:nvSpPr>
        <p:spPr>
          <a:xfrm>
            <a:off x="753035" y="1122363"/>
            <a:ext cx="10585525" cy="2387600"/>
          </a:xfrm>
        </p:spPr>
        <p:txBody>
          <a:bodyPr>
            <a:normAutofit fontScale="90000"/>
          </a:bodyPr>
          <a:lstStyle/>
          <a:p>
            <a:r>
              <a:rPr lang="en-US" dirty="0" smtClean="0">
                <a:solidFill>
                  <a:schemeClr val="bg1"/>
                </a:solidFill>
              </a:rPr>
              <a:t>CCT Exam Topic </a:t>
            </a:r>
            <a:r>
              <a:rPr lang="en-US" dirty="0" smtClean="0">
                <a:solidFill>
                  <a:schemeClr val="bg1"/>
                </a:solidFill>
              </a:rPr>
              <a:t>2: </a:t>
            </a:r>
            <a:r>
              <a:rPr lang="en-US" dirty="0" smtClean="0">
                <a:solidFill>
                  <a:schemeClr val="bg1"/>
                </a:solidFill>
              </a:rPr>
              <a:t/>
            </a:r>
            <a:br>
              <a:rPr lang="en-US" dirty="0" smtClean="0">
                <a:solidFill>
                  <a:schemeClr val="bg1"/>
                </a:solidFill>
              </a:rPr>
            </a:br>
            <a:r>
              <a:rPr lang="en-US" dirty="0" smtClean="0">
                <a:solidFill>
                  <a:schemeClr val="bg1"/>
                </a:solidFill>
              </a:rPr>
              <a:t>Cisco </a:t>
            </a:r>
            <a:r>
              <a:rPr lang="en-US" dirty="0">
                <a:solidFill>
                  <a:schemeClr val="bg1"/>
                </a:solidFill>
              </a:rPr>
              <a:t>Equipment </a:t>
            </a:r>
            <a:r>
              <a:rPr lang="en-US" dirty="0" smtClean="0">
                <a:solidFill>
                  <a:schemeClr val="bg1"/>
                </a:solidFill>
              </a:rPr>
              <a:t/>
            </a:r>
            <a:br>
              <a:rPr lang="en-US" dirty="0" smtClean="0">
                <a:solidFill>
                  <a:schemeClr val="bg1"/>
                </a:solidFill>
              </a:rPr>
            </a:br>
            <a:r>
              <a:rPr lang="en-US" dirty="0" smtClean="0">
                <a:solidFill>
                  <a:schemeClr val="bg1"/>
                </a:solidFill>
              </a:rPr>
              <a:t>and </a:t>
            </a:r>
            <a:r>
              <a:rPr lang="en-US" dirty="0" smtClean="0">
                <a:solidFill>
                  <a:schemeClr val="bg1"/>
                </a:solidFill>
              </a:rPr>
              <a:t>Hardware</a:t>
            </a:r>
            <a:endParaRPr lang="en-US" dirty="0">
              <a:solidFill>
                <a:schemeClr val="bg1"/>
              </a:solidFill>
            </a:endParaRPr>
          </a:p>
        </p:txBody>
      </p:sp>
      <p:sp>
        <p:nvSpPr>
          <p:cNvPr id="8" name="Subtitle 7"/>
          <p:cNvSpPr>
            <a:spLocks noGrp="1"/>
          </p:cNvSpPr>
          <p:nvPr>
            <p:ph type="subTitle" idx="1"/>
          </p:nvPr>
        </p:nvSpPr>
        <p:spPr>
          <a:xfrm>
            <a:off x="1523999" y="3602038"/>
            <a:ext cx="10046329" cy="2355142"/>
          </a:xfrm>
        </p:spPr>
        <p:txBody>
          <a:bodyPr>
            <a:normAutofit/>
          </a:bodyPr>
          <a:lstStyle/>
          <a:p>
            <a:pPr algn="l">
              <a:spcBef>
                <a:spcPts val="0"/>
              </a:spcBef>
            </a:pPr>
            <a:r>
              <a:rPr lang="en-US" sz="3600" dirty="0" smtClean="0">
                <a:solidFill>
                  <a:srgbClr val="FFC000"/>
                </a:solidFill>
              </a:rPr>
              <a:t>Section </a:t>
            </a:r>
            <a:r>
              <a:rPr lang="en-US" sz="3600" dirty="0" smtClean="0">
                <a:solidFill>
                  <a:srgbClr val="FFC000"/>
                </a:solidFill>
              </a:rPr>
              <a:t>2.7 </a:t>
            </a:r>
            <a:endParaRPr lang="en-US" sz="3600" dirty="0" smtClean="0">
              <a:solidFill>
                <a:srgbClr val="FFC000"/>
              </a:solidFill>
            </a:endParaRPr>
          </a:p>
          <a:p>
            <a:pPr algn="l">
              <a:spcBef>
                <a:spcPts val="0"/>
              </a:spcBef>
            </a:pPr>
            <a:r>
              <a:rPr lang="en-US" sz="3600" dirty="0" smtClean="0">
                <a:solidFill>
                  <a:srgbClr val="FFC000"/>
                </a:solidFill>
              </a:rPr>
              <a:t>Identify </a:t>
            </a:r>
            <a:r>
              <a:rPr lang="en-US" sz="3600" dirty="0" smtClean="0">
                <a:solidFill>
                  <a:srgbClr val="FFC000"/>
                </a:solidFill>
              </a:rPr>
              <a:t>tools for hardware installation </a:t>
            </a:r>
            <a:br>
              <a:rPr lang="en-US" sz="3600" dirty="0" smtClean="0">
                <a:solidFill>
                  <a:srgbClr val="FFC000"/>
                </a:solidFill>
              </a:rPr>
            </a:br>
            <a:r>
              <a:rPr lang="en-US" sz="3600" dirty="0" smtClean="0">
                <a:solidFill>
                  <a:srgbClr val="FFC000"/>
                </a:solidFill>
              </a:rPr>
              <a:t>and replacement</a:t>
            </a:r>
            <a:endParaRPr lang="en-US" sz="3600" dirty="0">
              <a:solidFill>
                <a:srgbClr val="FFC000"/>
              </a:solidFill>
            </a:endParaRPr>
          </a:p>
        </p:txBody>
      </p:sp>
    </p:spTree>
    <p:extLst>
      <p:ext uri="{BB962C8B-B14F-4D97-AF65-F5344CB8AC3E}">
        <p14:creationId xmlns:p14="http://schemas.microsoft.com/office/powerpoint/2010/main" val="22459110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a:solidFill>
                    <a:prstClr val="white"/>
                  </a:solidFill>
                </a:rPr>
                <a:t>Supporting Cisco Routing &amp; Switching Network Devices</a:t>
              </a:r>
              <a:endParaRPr lang="en-US" b="1" dirty="0">
                <a:solidFill>
                  <a:prstClr val="white"/>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a:solidFill>
                    <a:prstClr val="white"/>
                  </a:solidFill>
                </a:rPr>
                <a:t>Cisco Certified Technician</a:t>
              </a:r>
              <a:r>
                <a:rPr lang="en-US" b="1" dirty="0">
                  <a:solidFill>
                    <a:prstClr val="white"/>
                  </a:solidFill>
                </a:rPr>
                <a:t>: </a:t>
              </a:r>
              <a:r>
                <a:rPr lang="en-US" b="1" i="1" dirty="0">
                  <a:solidFill>
                    <a:prstClr val="white"/>
                  </a:solidFill>
                </a:rPr>
                <a:t>CCT</a:t>
              </a:r>
              <a:endParaRPr lang="en-US" b="1" dirty="0">
                <a:solidFill>
                  <a:prstClr val="white"/>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dirty="0">
                <a:solidFill>
                  <a:prstClr val="black"/>
                </a:solidFill>
              </a:rPr>
              <a:t>Service-Related knowledge</a:t>
            </a:r>
            <a:br>
              <a:rPr lang="en-US" sz="2800" b="1" dirty="0">
                <a:solidFill>
                  <a:prstClr val="black"/>
                </a:solidFill>
              </a:rPr>
            </a:br>
            <a:r>
              <a:rPr lang="en-US" sz="1900" b="1" dirty="0">
                <a:solidFill>
                  <a:prstClr val="black"/>
                </a:solidFill>
              </a:rPr>
              <a:t>Use the hardware tools needed for repair</a:t>
            </a:r>
          </a:p>
        </p:txBody>
      </p:sp>
      <p:sp>
        <p:nvSpPr>
          <p:cNvPr id="22" name="Content Placeholder 7"/>
          <p:cNvSpPr txBox="1">
            <a:spLocks/>
          </p:cNvSpPr>
          <p:nvPr/>
        </p:nvSpPr>
        <p:spPr>
          <a:xfrm>
            <a:off x="310243" y="1262287"/>
            <a:ext cx="5285404" cy="52609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prstClr val="black"/>
                </a:solidFill>
                <a:latin typeface="Calibri Light" panose="020F0302020204030204"/>
              </a:rPr>
              <a:t>A technician needs to have a good working knowledge of a variety of tools. There are many common tools that are used, such as screwdrivers, flash lights, ladders, and wrenches. However, there are also specialized tools, such as cable testers, loop-back cables, crimping tools, and line toners.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0992" r="6136"/>
          <a:stretch/>
        </p:blipFill>
        <p:spPr>
          <a:xfrm>
            <a:off x="6311235" y="1134835"/>
            <a:ext cx="4887902" cy="5276629"/>
          </a:xfrm>
          <a:prstGeom prst="rect">
            <a:avLst/>
          </a:prstGeom>
        </p:spPr>
      </p:pic>
    </p:spTree>
    <p:extLst>
      <p:ext uri="{BB962C8B-B14F-4D97-AF65-F5344CB8AC3E}">
        <p14:creationId xmlns:p14="http://schemas.microsoft.com/office/powerpoint/2010/main" val="5504863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26918" y="664376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20"/>
          <p:cNvGrpSpPr/>
          <p:nvPr/>
        </p:nvGrpSpPr>
        <p:grpSpPr>
          <a:xfrm>
            <a:off x="9224" y="406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a:solidFill>
                    <a:prstClr val="white"/>
                  </a:solidFill>
                </a:rPr>
                <a:t>Supporting Cisco Routing &amp; Switching Network Devices</a:t>
              </a:r>
              <a:endParaRPr lang="en-US" b="1" dirty="0">
                <a:solidFill>
                  <a:prstClr val="white"/>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a:solidFill>
                    <a:prstClr val="white"/>
                  </a:solidFill>
                </a:rPr>
                <a:t>Cisco Certified Technician</a:t>
              </a:r>
              <a:r>
                <a:rPr lang="en-US" b="1" dirty="0">
                  <a:solidFill>
                    <a:prstClr val="white"/>
                  </a:solidFill>
                </a:rPr>
                <a:t>: </a:t>
              </a:r>
              <a:r>
                <a:rPr lang="en-US" b="1" i="1" dirty="0">
                  <a:solidFill>
                    <a:prstClr val="white"/>
                  </a:solidFill>
                </a:rPr>
                <a:t>CCT</a:t>
              </a:r>
              <a:endParaRPr lang="en-US" b="1" dirty="0">
                <a:solidFill>
                  <a:prstClr val="white"/>
                </a:solidFill>
              </a:endParaRPr>
            </a:p>
          </p:txBody>
        </p:sp>
      </p:grpSp>
      <p:sp>
        <p:nvSpPr>
          <p:cNvPr id="23" name="Title 6"/>
          <p:cNvSpPr txBox="1">
            <a:spLocks/>
          </p:cNvSpPr>
          <p:nvPr/>
        </p:nvSpPr>
        <p:spPr>
          <a:xfrm>
            <a:off x="319467" y="36918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prstClr val="black"/>
                </a:solidFill>
              </a:rPr>
              <a:t>Service-Related knowledge</a:t>
            </a:r>
            <a:br>
              <a:rPr lang="en-US" sz="2800" b="1" dirty="0">
                <a:solidFill>
                  <a:prstClr val="black"/>
                </a:solidFill>
              </a:rPr>
            </a:br>
            <a:r>
              <a:rPr lang="en-US" sz="1900" b="1" dirty="0">
                <a:solidFill>
                  <a:prstClr val="black"/>
                </a:solidFill>
              </a:rPr>
              <a:t>Use the hardware tools needed for repair</a:t>
            </a:r>
          </a:p>
        </p:txBody>
      </p:sp>
      <p:grpSp>
        <p:nvGrpSpPr>
          <p:cNvPr id="19" name="Group 18"/>
          <p:cNvGrpSpPr/>
          <p:nvPr/>
        </p:nvGrpSpPr>
        <p:grpSpPr>
          <a:xfrm>
            <a:off x="554182" y="1504021"/>
            <a:ext cx="10736405" cy="4525404"/>
            <a:chOff x="554182" y="1504021"/>
            <a:chExt cx="10736405" cy="4525404"/>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0274" t="28648" r="7468" b="52683"/>
            <a:stretch/>
          </p:blipFill>
          <p:spPr>
            <a:xfrm>
              <a:off x="979055" y="1598401"/>
              <a:ext cx="6262256" cy="1071418"/>
            </a:xfrm>
            <a:prstGeom prst="rect">
              <a:avLst/>
            </a:prstGeom>
          </p:spPr>
        </p:pic>
        <p:sp>
          <p:nvSpPr>
            <p:cNvPr id="5" name="Rectangle 4"/>
            <p:cNvSpPr/>
            <p:nvPr/>
          </p:nvSpPr>
          <p:spPr>
            <a:xfrm>
              <a:off x="2041236" y="1504021"/>
              <a:ext cx="655782" cy="11657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5509491" y="1598401"/>
              <a:ext cx="655782" cy="11657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3759199" y="1598401"/>
              <a:ext cx="655782" cy="11657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4"/>
            <a:stretch>
              <a:fillRect/>
            </a:stretch>
          </p:blipFill>
          <p:spPr>
            <a:xfrm>
              <a:off x="8185585" y="1653532"/>
              <a:ext cx="923925" cy="866775"/>
            </a:xfrm>
            <a:prstGeom prst="rect">
              <a:avLst/>
            </a:prstGeom>
          </p:spPr>
        </p:pic>
        <p:pic>
          <p:nvPicPr>
            <p:cNvPr id="7" name="Picture 6"/>
            <p:cNvPicPr>
              <a:picLocks noChangeAspect="1"/>
            </p:cNvPicPr>
            <p:nvPr/>
          </p:nvPicPr>
          <p:blipFill>
            <a:blip r:embed="rId5"/>
            <a:stretch>
              <a:fillRect/>
            </a:stretch>
          </p:blipFill>
          <p:spPr>
            <a:xfrm>
              <a:off x="10344583" y="1634482"/>
              <a:ext cx="923925" cy="885825"/>
            </a:xfrm>
            <a:prstGeom prst="rect">
              <a:avLst/>
            </a:prstGeom>
          </p:spPr>
        </p:pic>
        <p:sp>
          <p:nvSpPr>
            <p:cNvPr id="13" name="TextBox 12"/>
            <p:cNvSpPr txBox="1"/>
            <p:nvPr/>
          </p:nvSpPr>
          <p:spPr>
            <a:xfrm>
              <a:off x="554182" y="2863536"/>
              <a:ext cx="3502562" cy="584775"/>
            </a:xfrm>
            <a:prstGeom prst="rect">
              <a:avLst/>
            </a:prstGeom>
            <a:solidFill>
              <a:srgbClr val="FF0000"/>
            </a:solidFill>
          </p:spPr>
          <p:txBody>
            <a:bodyPr wrap="none" rtlCol="0">
              <a:spAutoFit/>
            </a:bodyPr>
            <a:lstStyle/>
            <a:p>
              <a:r>
                <a:rPr lang="en-US" sz="1600" b="1" dirty="0">
                  <a:solidFill>
                    <a:prstClr val="white"/>
                  </a:solidFill>
                </a:rPr>
                <a:t>Screwdrivers – both Standard, Phillips, </a:t>
              </a:r>
            </a:p>
            <a:p>
              <a:r>
                <a:rPr lang="en-US" sz="1600" b="1" dirty="0">
                  <a:solidFill>
                    <a:prstClr val="white"/>
                  </a:solidFill>
                </a:rPr>
                <a:t>and electronic</a:t>
              </a:r>
            </a:p>
          </p:txBody>
        </p:sp>
        <p:sp>
          <p:nvSpPr>
            <p:cNvPr id="24" name="TextBox 23"/>
            <p:cNvSpPr txBox="1"/>
            <p:nvPr/>
          </p:nvSpPr>
          <p:spPr>
            <a:xfrm>
              <a:off x="4241473" y="2863536"/>
              <a:ext cx="1708801" cy="584775"/>
            </a:xfrm>
            <a:prstGeom prst="rect">
              <a:avLst/>
            </a:prstGeom>
            <a:solidFill>
              <a:srgbClr val="FF0000"/>
            </a:solidFill>
          </p:spPr>
          <p:txBody>
            <a:bodyPr wrap="none" rtlCol="0">
              <a:spAutoFit/>
            </a:bodyPr>
            <a:lstStyle/>
            <a:p>
              <a:r>
                <a:rPr lang="en-US" sz="1600" b="1" dirty="0">
                  <a:solidFill>
                    <a:prstClr val="white"/>
                  </a:solidFill>
                </a:rPr>
                <a:t>Flashlight – hands</a:t>
              </a:r>
            </a:p>
            <a:p>
              <a:r>
                <a:rPr lang="en-US" sz="1600" b="1" dirty="0">
                  <a:solidFill>
                    <a:prstClr val="white"/>
                  </a:solidFill>
                </a:rPr>
                <a:t>free is helpful</a:t>
              </a:r>
            </a:p>
          </p:txBody>
        </p:sp>
        <p:sp>
          <p:nvSpPr>
            <p:cNvPr id="25" name="TextBox 24"/>
            <p:cNvSpPr txBox="1"/>
            <p:nvPr/>
          </p:nvSpPr>
          <p:spPr>
            <a:xfrm>
              <a:off x="6165273" y="2863536"/>
              <a:ext cx="1176541" cy="338554"/>
            </a:xfrm>
            <a:prstGeom prst="rect">
              <a:avLst/>
            </a:prstGeom>
            <a:solidFill>
              <a:srgbClr val="FF0000"/>
            </a:solidFill>
          </p:spPr>
          <p:txBody>
            <a:bodyPr wrap="none" rtlCol="0">
              <a:spAutoFit/>
            </a:bodyPr>
            <a:lstStyle/>
            <a:p>
              <a:r>
                <a:rPr lang="en-US" sz="1600" b="1" dirty="0">
                  <a:solidFill>
                    <a:prstClr val="white"/>
                  </a:solidFill>
                </a:rPr>
                <a:t>Utility knife</a:t>
              </a:r>
            </a:p>
          </p:txBody>
        </p:sp>
        <p:sp>
          <p:nvSpPr>
            <p:cNvPr id="26" name="TextBox 25"/>
            <p:cNvSpPr txBox="1"/>
            <p:nvPr/>
          </p:nvSpPr>
          <p:spPr>
            <a:xfrm>
              <a:off x="7735105" y="2860811"/>
              <a:ext cx="2004459" cy="338554"/>
            </a:xfrm>
            <a:prstGeom prst="rect">
              <a:avLst/>
            </a:prstGeom>
            <a:solidFill>
              <a:srgbClr val="FF0000"/>
            </a:solidFill>
          </p:spPr>
          <p:txBody>
            <a:bodyPr wrap="none" rtlCol="0">
              <a:spAutoFit/>
            </a:bodyPr>
            <a:lstStyle/>
            <a:p>
              <a:r>
                <a:rPr lang="en-US" sz="1600" b="1" dirty="0">
                  <a:solidFill>
                    <a:prstClr val="white"/>
                  </a:solidFill>
                </a:rPr>
                <a:t>Anti-static wrist strap</a:t>
              </a:r>
            </a:p>
          </p:txBody>
        </p:sp>
        <p:sp>
          <p:nvSpPr>
            <p:cNvPr id="27" name="TextBox 26"/>
            <p:cNvSpPr txBox="1"/>
            <p:nvPr/>
          </p:nvSpPr>
          <p:spPr>
            <a:xfrm>
              <a:off x="9952144" y="2863536"/>
              <a:ext cx="1338443" cy="338554"/>
            </a:xfrm>
            <a:prstGeom prst="rect">
              <a:avLst/>
            </a:prstGeom>
            <a:solidFill>
              <a:srgbClr val="FF0000"/>
            </a:solidFill>
          </p:spPr>
          <p:txBody>
            <a:bodyPr wrap="none" rtlCol="0">
              <a:spAutoFit/>
            </a:bodyPr>
            <a:lstStyle/>
            <a:p>
              <a:r>
                <a:rPr lang="en-US" sz="1600" b="1" dirty="0">
                  <a:solidFill>
                    <a:prstClr val="white"/>
                  </a:solidFill>
                </a:rPr>
                <a:t>Crimping tool</a:t>
              </a:r>
            </a:p>
          </p:txBody>
        </p:sp>
        <p:pic>
          <p:nvPicPr>
            <p:cNvPr id="17" name="Picture 16"/>
            <p:cNvPicPr>
              <a:picLocks noChangeAspect="1"/>
            </p:cNvPicPr>
            <p:nvPr/>
          </p:nvPicPr>
          <p:blipFill>
            <a:blip r:embed="rId6"/>
            <a:stretch>
              <a:fillRect/>
            </a:stretch>
          </p:blipFill>
          <p:spPr>
            <a:xfrm>
              <a:off x="914255" y="4045926"/>
              <a:ext cx="6640965" cy="1127025"/>
            </a:xfrm>
            <a:prstGeom prst="rect">
              <a:avLst/>
            </a:prstGeom>
          </p:spPr>
        </p:pic>
        <p:sp>
          <p:nvSpPr>
            <p:cNvPr id="28" name="Rectangle 27"/>
            <p:cNvSpPr/>
            <p:nvPr/>
          </p:nvSpPr>
          <p:spPr>
            <a:xfrm>
              <a:off x="2041236" y="4045926"/>
              <a:ext cx="840509" cy="1127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3883894" y="4045926"/>
              <a:ext cx="840509" cy="1127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5684970" y="4045925"/>
              <a:ext cx="789722" cy="1127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 name="Picture 17"/>
            <p:cNvPicPr>
              <a:picLocks noChangeAspect="1"/>
            </p:cNvPicPr>
            <p:nvPr/>
          </p:nvPicPr>
          <p:blipFill>
            <a:blip r:embed="rId7"/>
            <a:stretch>
              <a:fillRect/>
            </a:stretch>
          </p:blipFill>
          <p:spPr>
            <a:xfrm>
              <a:off x="8185585" y="4045925"/>
              <a:ext cx="2611724" cy="1145709"/>
            </a:xfrm>
            <a:prstGeom prst="rect">
              <a:avLst/>
            </a:prstGeom>
          </p:spPr>
        </p:pic>
        <p:sp>
          <p:nvSpPr>
            <p:cNvPr id="31" name="Rectangle 30"/>
            <p:cNvSpPr/>
            <p:nvPr/>
          </p:nvSpPr>
          <p:spPr>
            <a:xfrm>
              <a:off x="9333333" y="4016139"/>
              <a:ext cx="337140" cy="11657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842766" y="5444650"/>
              <a:ext cx="1198470" cy="338554"/>
            </a:xfrm>
            <a:prstGeom prst="rect">
              <a:avLst/>
            </a:prstGeom>
            <a:solidFill>
              <a:srgbClr val="FF0000"/>
            </a:solidFill>
          </p:spPr>
          <p:txBody>
            <a:bodyPr wrap="none" rtlCol="0">
              <a:spAutoFit/>
            </a:bodyPr>
            <a:lstStyle/>
            <a:p>
              <a:r>
                <a:rPr lang="en-US" sz="1600" b="1" dirty="0">
                  <a:solidFill>
                    <a:prstClr val="white"/>
                  </a:solidFill>
                </a:rPr>
                <a:t>Cable tester</a:t>
              </a:r>
            </a:p>
          </p:txBody>
        </p:sp>
        <p:sp>
          <p:nvSpPr>
            <p:cNvPr id="33" name="TextBox 32"/>
            <p:cNvSpPr txBox="1"/>
            <p:nvPr/>
          </p:nvSpPr>
          <p:spPr>
            <a:xfrm>
              <a:off x="2881745" y="5444650"/>
              <a:ext cx="1029064" cy="338554"/>
            </a:xfrm>
            <a:prstGeom prst="rect">
              <a:avLst/>
            </a:prstGeom>
            <a:solidFill>
              <a:srgbClr val="FF0000"/>
            </a:solidFill>
          </p:spPr>
          <p:txBody>
            <a:bodyPr wrap="none" rtlCol="0">
              <a:spAutoFit/>
            </a:bodyPr>
            <a:lstStyle/>
            <a:p>
              <a:r>
                <a:rPr lang="en-US" sz="1600" b="1" dirty="0">
                  <a:solidFill>
                    <a:prstClr val="white"/>
                  </a:solidFill>
                </a:rPr>
                <a:t>Step stool</a:t>
              </a:r>
            </a:p>
          </p:txBody>
        </p:sp>
        <p:sp>
          <p:nvSpPr>
            <p:cNvPr id="34" name="TextBox 33"/>
            <p:cNvSpPr txBox="1"/>
            <p:nvPr/>
          </p:nvSpPr>
          <p:spPr>
            <a:xfrm>
              <a:off x="4599620" y="5423659"/>
              <a:ext cx="1217898" cy="338554"/>
            </a:xfrm>
            <a:prstGeom prst="rect">
              <a:avLst/>
            </a:prstGeom>
            <a:solidFill>
              <a:srgbClr val="FF0000"/>
            </a:solidFill>
          </p:spPr>
          <p:txBody>
            <a:bodyPr wrap="none" rtlCol="0">
              <a:spAutoFit/>
            </a:bodyPr>
            <a:lstStyle/>
            <a:p>
              <a:r>
                <a:rPr lang="en-US" sz="1600" b="1" dirty="0">
                  <a:solidFill>
                    <a:prstClr val="white"/>
                  </a:solidFill>
                </a:rPr>
                <a:t>Cable wraps</a:t>
              </a:r>
            </a:p>
          </p:txBody>
        </p:sp>
        <p:sp>
          <p:nvSpPr>
            <p:cNvPr id="35" name="TextBox 34"/>
            <p:cNvSpPr txBox="1"/>
            <p:nvPr/>
          </p:nvSpPr>
          <p:spPr>
            <a:xfrm>
              <a:off x="6469193" y="5432011"/>
              <a:ext cx="1146724" cy="338554"/>
            </a:xfrm>
            <a:prstGeom prst="rect">
              <a:avLst/>
            </a:prstGeom>
            <a:solidFill>
              <a:srgbClr val="FF0000"/>
            </a:solidFill>
          </p:spPr>
          <p:txBody>
            <a:bodyPr wrap="none" rtlCol="0">
              <a:spAutoFit/>
            </a:bodyPr>
            <a:lstStyle/>
            <a:p>
              <a:r>
                <a:rPr lang="en-US" sz="1600" b="1" dirty="0">
                  <a:solidFill>
                    <a:prstClr val="white"/>
                  </a:solidFill>
                </a:rPr>
                <a:t>Wrench set</a:t>
              </a:r>
            </a:p>
          </p:txBody>
        </p:sp>
        <p:sp>
          <p:nvSpPr>
            <p:cNvPr id="36" name="TextBox 35"/>
            <p:cNvSpPr txBox="1"/>
            <p:nvPr/>
          </p:nvSpPr>
          <p:spPr>
            <a:xfrm>
              <a:off x="8128385" y="5444650"/>
              <a:ext cx="3019906" cy="584775"/>
            </a:xfrm>
            <a:prstGeom prst="rect">
              <a:avLst/>
            </a:prstGeom>
            <a:solidFill>
              <a:srgbClr val="FF0000"/>
            </a:solidFill>
          </p:spPr>
          <p:txBody>
            <a:bodyPr wrap="square" rtlCol="0">
              <a:spAutoFit/>
            </a:bodyPr>
            <a:lstStyle/>
            <a:p>
              <a:r>
                <a:rPr lang="en-US" sz="1600" b="1" dirty="0">
                  <a:solidFill>
                    <a:prstClr val="white"/>
                  </a:solidFill>
                </a:rPr>
                <a:t>Flash card reader and/or USB thumb drive</a:t>
              </a:r>
            </a:p>
          </p:txBody>
        </p:sp>
      </p:grpSp>
    </p:spTree>
    <p:extLst>
      <p:ext uri="{BB962C8B-B14F-4D97-AF65-F5344CB8AC3E}">
        <p14:creationId xmlns:p14="http://schemas.microsoft.com/office/powerpoint/2010/main" val="734160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4599508" cy="5260977"/>
          </a:xfrm>
        </p:spPr>
        <p:txBody>
          <a:bodyPr>
            <a:normAutofit/>
          </a:bodyPr>
          <a:lstStyle/>
          <a:p>
            <a:r>
              <a:rPr lang="en-US" sz="1600" dirty="0" smtClean="0">
                <a:latin typeface="+mj-lt"/>
              </a:rPr>
              <a:t>The Cisco MDS 9000 multilayer storage area network (SAN) switches combine a robust, flexible hardware architecture with multiple layers of network and storage-management intelligence. </a:t>
            </a:r>
          </a:p>
          <a:p>
            <a:r>
              <a:rPr lang="en-US" sz="1600" dirty="0" smtClean="0">
                <a:latin typeface="+mj-lt"/>
              </a:rPr>
              <a:t>The Catalyst family now extends to wireless, including new industry-leading Wi-Fi 6 (802.11ax) access points and the modular campus core.</a:t>
            </a:r>
          </a:p>
          <a:p>
            <a:r>
              <a:rPr lang="en-US" sz="1600" dirty="0" smtClean="0">
                <a:latin typeface="+mj-lt"/>
              </a:rPr>
              <a:t>The Cisco Catalyst 9300 Series switches are a leading fixed enterprise access switching platform.</a:t>
            </a:r>
          </a:p>
          <a:p>
            <a:r>
              <a:rPr lang="en-US" sz="1600" dirty="0">
                <a:latin typeface="+mj-lt"/>
              </a:rPr>
              <a:t>Delivers 480 </a:t>
            </a:r>
            <a:r>
              <a:rPr lang="en-US" sz="1600" dirty="0" err="1">
                <a:latin typeface="+mj-lt"/>
              </a:rPr>
              <a:t>Gbps</a:t>
            </a:r>
            <a:r>
              <a:rPr lang="en-US" sz="1600" dirty="0">
                <a:latin typeface="+mj-lt"/>
              </a:rPr>
              <a:t> stacking bandwidth capacity</a:t>
            </a:r>
            <a:r>
              <a:rPr lang="en-US" sz="1600" dirty="0" smtClean="0">
                <a:latin typeface="+mj-lt"/>
              </a:rPr>
              <a:t>.</a:t>
            </a:r>
          </a:p>
          <a:p>
            <a:r>
              <a:rPr lang="en-US" sz="1600" dirty="0">
                <a:latin typeface="+mj-lt"/>
              </a:rPr>
              <a:t>Flexible downlinks: Cisco </a:t>
            </a:r>
            <a:r>
              <a:rPr lang="en-US" sz="1600" dirty="0" err="1">
                <a:latin typeface="+mj-lt"/>
              </a:rPr>
              <a:t>Multigigabit</a:t>
            </a:r>
            <a:r>
              <a:rPr lang="en-US" sz="1600" dirty="0">
                <a:latin typeface="+mj-lt"/>
              </a:rPr>
              <a:t>, 5 </a:t>
            </a:r>
            <a:r>
              <a:rPr lang="en-US" sz="1600" dirty="0" err="1">
                <a:latin typeface="+mj-lt"/>
              </a:rPr>
              <a:t>Gbps</a:t>
            </a:r>
            <a:r>
              <a:rPr lang="en-US" sz="1600" dirty="0">
                <a:latin typeface="+mj-lt"/>
              </a:rPr>
              <a:t>, 2.5 </a:t>
            </a:r>
            <a:r>
              <a:rPr lang="en-US" sz="1600" dirty="0" err="1">
                <a:latin typeface="+mj-lt"/>
              </a:rPr>
              <a:t>Gbps</a:t>
            </a:r>
            <a:r>
              <a:rPr lang="en-US" sz="1600" dirty="0">
                <a:latin typeface="+mj-lt"/>
              </a:rPr>
              <a:t>, or 1 </a:t>
            </a:r>
            <a:r>
              <a:rPr lang="en-US" sz="1600" dirty="0" err="1">
                <a:latin typeface="+mj-lt"/>
              </a:rPr>
              <a:t>Gbps</a:t>
            </a:r>
            <a:r>
              <a:rPr lang="en-US" sz="1600" dirty="0">
                <a:latin typeface="+mj-lt"/>
              </a:rPr>
              <a:t> copper, or 1 </a:t>
            </a:r>
            <a:r>
              <a:rPr lang="en-US" sz="1600" dirty="0" err="1">
                <a:latin typeface="+mj-lt"/>
              </a:rPr>
              <a:t>Gbps</a:t>
            </a:r>
            <a:r>
              <a:rPr lang="en-US" sz="1600" dirty="0">
                <a:latin typeface="+mj-lt"/>
              </a:rPr>
              <a:t> fiber.</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Identifying Cisco Equipment</a:t>
            </a:r>
            <a:br>
              <a:rPr lang="en-US" sz="2800" b="1" dirty="0"/>
            </a:br>
            <a:r>
              <a:rPr lang="en-US" sz="1800" b="1" dirty="0"/>
              <a:t>Cisco </a:t>
            </a:r>
            <a:r>
              <a:rPr lang="en-US" sz="1800" b="1" dirty="0">
                <a:solidFill>
                  <a:prstClr val="black"/>
                </a:solidFill>
              </a:rPr>
              <a:t>Catalyst </a:t>
            </a:r>
            <a:r>
              <a:rPr lang="en-US" sz="1800" b="1" dirty="0" smtClean="0">
                <a:solidFill>
                  <a:prstClr val="black"/>
                </a:solidFill>
              </a:rPr>
              <a:t>9000 </a:t>
            </a:r>
            <a:r>
              <a:rPr lang="en-US" sz="1800" b="1" dirty="0">
                <a:solidFill>
                  <a:prstClr val="black"/>
                </a:solidFill>
              </a:rPr>
              <a:t>Series Switches</a:t>
            </a:r>
            <a:endParaRPr lang="en-US" sz="1800" b="1" dirty="0"/>
          </a:p>
        </p:txBody>
      </p:sp>
      <p:sp>
        <p:nvSpPr>
          <p:cNvPr id="26" name="TextBox 25"/>
          <p:cNvSpPr txBox="1"/>
          <p:nvPr/>
        </p:nvSpPr>
        <p:spPr>
          <a:xfrm>
            <a:off x="8407336" y="6243549"/>
            <a:ext cx="1364476" cy="276999"/>
          </a:xfrm>
          <a:prstGeom prst="rect">
            <a:avLst/>
          </a:prstGeom>
          <a:noFill/>
        </p:spPr>
        <p:txBody>
          <a:bodyPr wrap="none" rtlCol="0">
            <a:spAutoFit/>
          </a:bodyPr>
          <a:lstStyle/>
          <a:p>
            <a:r>
              <a:rPr lang="en-US" sz="1200" b="1" dirty="0" smtClean="0"/>
              <a:t>Expansion module</a:t>
            </a:r>
            <a:endParaRPr lang="en-US" sz="1200" b="1" dirty="0"/>
          </a:p>
        </p:txBody>
      </p:sp>
      <p:pic>
        <p:nvPicPr>
          <p:cNvPr id="5" name="Picture 4"/>
          <p:cNvPicPr>
            <a:picLocks noChangeAspect="1"/>
          </p:cNvPicPr>
          <p:nvPr/>
        </p:nvPicPr>
        <p:blipFill rotWithShape="1">
          <a:blip r:embed="rId3"/>
          <a:srcRect l="6619" t="14121" r="6381" b="14119"/>
          <a:stretch/>
        </p:blipFill>
        <p:spPr>
          <a:xfrm>
            <a:off x="8244052" y="5278647"/>
            <a:ext cx="1632293" cy="964902"/>
          </a:xfrm>
          <a:prstGeom prst="rect">
            <a:avLst/>
          </a:prstGeom>
        </p:spPr>
      </p:pic>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6645391" y="1267954"/>
            <a:ext cx="4888366" cy="3996001"/>
          </a:xfrm>
          <a:prstGeom prst="rect">
            <a:avLst/>
          </a:prstGeom>
        </p:spPr>
      </p:pic>
      <p:sp>
        <p:nvSpPr>
          <p:cNvPr id="2" name="TextBox 1"/>
          <p:cNvSpPr txBox="1"/>
          <p:nvPr/>
        </p:nvSpPr>
        <p:spPr>
          <a:xfrm>
            <a:off x="595993" y="5333667"/>
            <a:ext cx="5622145" cy="369332"/>
          </a:xfrm>
          <a:prstGeom prst="rect">
            <a:avLst/>
          </a:prstGeom>
          <a:noFill/>
        </p:spPr>
        <p:txBody>
          <a:bodyPr wrap="square" rtlCol="0">
            <a:spAutoFit/>
          </a:bodyPr>
          <a:lstStyle/>
          <a:p>
            <a:r>
              <a:rPr lang="en-US" dirty="0" smtClean="0">
                <a:hlinkClick r:id="rId5"/>
              </a:rPr>
              <a:t>Video – Catalyst 9000 Series Overview</a:t>
            </a:r>
            <a:endParaRPr lang="en-US" dirty="0"/>
          </a:p>
        </p:txBody>
      </p:sp>
    </p:spTree>
    <p:extLst>
      <p:ext uri="{BB962C8B-B14F-4D97-AF65-F5344CB8AC3E}">
        <p14:creationId xmlns:p14="http://schemas.microsoft.com/office/powerpoint/2010/main" val="2011538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2"/>
          <a:stretch>
            <a:fillRect/>
          </a:stretch>
        </p:blipFill>
        <p:spPr>
          <a:xfrm>
            <a:off x="5287776" y="1327423"/>
            <a:ext cx="6363939" cy="1109852"/>
          </a:xfrm>
          <a:prstGeom prst="rect">
            <a:avLst/>
          </a:prstGeom>
        </p:spPr>
      </p:pic>
      <p:pic>
        <p:nvPicPr>
          <p:cNvPr id="2" name="Picture 1"/>
          <p:cNvPicPr>
            <a:picLocks noChangeAspect="1"/>
          </p:cNvPicPr>
          <p:nvPr/>
        </p:nvPicPr>
        <p:blipFill>
          <a:blip r:embed="rId3"/>
          <a:stretch>
            <a:fillRect/>
          </a:stretch>
        </p:blipFill>
        <p:spPr>
          <a:xfrm>
            <a:off x="195981" y="1357844"/>
            <a:ext cx="4770715" cy="1325198"/>
          </a:xfrm>
          <a:prstGeom prst="rect">
            <a:avLst/>
          </a:prstGeom>
        </p:spPr>
      </p:pic>
      <p:sp>
        <p:nvSpPr>
          <p:cNvPr id="9" name="Rectangle 8"/>
          <p:cNvSpPr/>
          <p:nvPr/>
        </p:nvSpPr>
        <p:spPr>
          <a:xfrm>
            <a:off x="-1326918" y="664376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20"/>
          <p:cNvGrpSpPr/>
          <p:nvPr/>
        </p:nvGrpSpPr>
        <p:grpSpPr>
          <a:xfrm>
            <a:off x="9224" y="406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4"/>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a:solidFill>
                    <a:prstClr val="white"/>
                  </a:solidFill>
                </a:rPr>
                <a:t>Supporting Cisco Routing &amp; Switching Network Devices</a:t>
              </a:r>
              <a:endParaRPr lang="en-US" b="1" dirty="0">
                <a:solidFill>
                  <a:prstClr val="white"/>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a:solidFill>
                    <a:prstClr val="white"/>
                  </a:solidFill>
                </a:rPr>
                <a:t>Cisco Certified Technician</a:t>
              </a:r>
              <a:r>
                <a:rPr lang="en-US" b="1" dirty="0">
                  <a:solidFill>
                    <a:prstClr val="white"/>
                  </a:solidFill>
                </a:rPr>
                <a:t>: </a:t>
              </a:r>
              <a:r>
                <a:rPr lang="en-US" b="1" i="1" dirty="0">
                  <a:solidFill>
                    <a:prstClr val="white"/>
                  </a:solidFill>
                </a:rPr>
                <a:t>CCT</a:t>
              </a:r>
              <a:endParaRPr lang="en-US" b="1" dirty="0">
                <a:solidFill>
                  <a:prstClr val="white"/>
                </a:solidFill>
              </a:endParaRPr>
            </a:p>
          </p:txBody>
        </p:sp>
      </p:grpSp>
      <p:sp>
        <p:nvSpPr>
          <p:cNvPr id="23" name="Title 6"/>
          <p:cNvSpPr txBox="1">
            <a:spLocks/>
          </p:cNvSpPr>
          <p:nvPr/>
        </p:nvSpPr>
        <p:spPr>
          <a:xfrm>
            <a:off x="319467" y="36918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prstClr val="black"/>
                </a:solidFill>
              </a:rPr>
              <a:t>Service-Related knowledge</a:t>
            </a:r>
            <a:br>
              <a:rPr lang="en-US" sz="2800" b="1" dirty="0">
                <a:solidFill>
                  <a:prstClr val="black"/>
                </a:solidFill>
              </a:rPr>
            </a:br>
            <a:r>
              <a:rPr lang="en-US" sz="1900" b="1" dirty="0">
                <a:solidFill>
                  <a:prstClr val="black"/>
                </a:solidFill>
              </a:rPr>
              <a:t>Use the hardware tools needed for repair</a:t>
            </a:r>
          </a:p>
        </p:txBody>
      </p:sp>
      <p:sp>
        <p:nvSpPr>
          <p:cNvPr id="5" name="Rectangle 4"/>
          <p:cNvSpPr/>
          <p:nvPr/>
        </p:nvSpPr>
        <p:spPr>
          <a:xfrm>
            <a:off x="1483102" y="1350182"/>
            <a:ext cx="510599" cy="1393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3181955" y="1354508"/>
            <a:ext cx="479472" cy="1328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1233197" y="2876150"/>
            <a:ext cx="3156954" cy="338554"/>
          </a:xfrm>
          <a:prstGeom prst="rect">
            <a:avLst/>
          </a:prstGeom>
          <a:solidFill>
            <a:srgbClr val="FF0000"/>
          </a:solidFill>
        </p:spPr>
        <p:txBody>
          <a:bodyPr wrap="none" rtlCol="0">
            <a:spAutoFit/>
          </a:bodyPr>
          <a:lstStyle/>
          <a:p>
            <a:r>
              <a:rPr lang="en-US" sz="1600" b="1" dirty="0">
                <a:solidFill>
                  <a:prstClr val="white"/>
                </a:solidFill>
              </a:rPr>
              <a:t>Loopback plugs for different media</a:t>
            </a:r>
          </a:p>
        </p:txBody>
      </p:sp>
      <p:sp>
        <p:nvSpPr>
          <p:cNvPr id="31" name="Rectangle 30"/>
          <p:cNvSpPr/>
          <p:nvPr/>
        </p:nvSpPr>
        <p:spPr>
          <a:xfrm>
            <a:off x="9333333" y="4016139"/>
            <a:ext cx="337140" cy="11657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p:nvSpPr>
        <p:spPr>
          <a:xfrm>
            <a:off x="6336526" y="1222601"/>
            <a:ext cx="434255" cy="1396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135944" y="1123418"/>
            <a:ext cx="11678987" cy="4813468"/>
            <a:chOff x="167668" y="1067431"/>
            <a:chExt cx="11678987" cy="4813468"/>
          </a:xfrm>
        </p:grpSpPr>
        <p:sp>
          <p:nvSpPr>
            <p:cNvPr id="25" name="TextBox 24"/>
            <p:cNvSpPr txBox="1"/>
            <p:nvPr/>
          </p:nvSpPr>
          <p:spPr>
            <a:xfrm>
              <a:off x="5208569" y="2856652"/>
              <a:ext cx="1313758" cy="338554"/>
            </a:xfrm>
            <a:prstGeom prst="rect">
              <a:avLst/>
            </a:prstGeom>
            <a:solidFill>
              <a:srgbClr val="FF0000"/>
            </a:solidFill>
          </p:spPr>
          <p:txBody>
            <a:bodyPr wrap="none" rtlCol="0">
              <a:spAutoFit/>
            </a:bodyPr>
            <a:lstStyle/>
            <a:p>
              <a:r>
                <a:rPr lang="en-US" sz="1600" b="1" dirty="0">
                  <a:solidFill>
                    <a:prstClr val="white"/>
                  </a:solidFill>
                </a:rPr>
                <a:t>Rj-45 coupler</a:t>
              </a:r>
            </a:p>
          </p:txBody>
        </p:sp>
        <p:sp>
          <p:nvSpPr>
            <p:cNvPr id="26" name="TextBox 25"/>
            <p:cNvSpPr txBox="1"/>
            <p:nvPr/>
          </p:nvSpPr>
          <p:spPr>
            <a:xfrm>
              <a:off x="7187193" y="2834176"/>
              <a:ext cx="2741898" cy="338554"/>
            </a:xfrm>
            <a:prstGeom prst="rect">
              <a:avLst/>
            </a:prstGeom>
            <a:solidFill>
              <a:srgbClr val="FF0000"/>
            </a:solidFill>
          </p:spPr>
          <p:txBody>
            <a:bodyPr wrap="square" rtlCol="0">
              <a:spAutoFit/>
            </a:bodyPr>
            <a:lstStyle/>
            <a:p>
              <a:r>
                <a:rPr lang="en-US" sz="1600" b="1" dirty="0">
                  <a:solidFill>
                    <a:prstClr val="white"/>
                  </a:solidFill>
                </a:rPr>
                <a:t>Rj-45 crossover patch cables</a:t>
              </a:r>
            </a:p>
          </p:txBody>
        </p:sp>
        <p:pic>
          <p:nvPicPr>
            <p:cNvPr id="3" name="Picture 2"/>
            <p:cNvPicPr>
              <a:picLocks noChangeAspect="1"/>
            </p:cNvPicPr>
            <p:nvPr/>
          </p:nvPicPr>
          <p:blipFill>
            <a:blip r:embed="rId2"/>
            <a:stretch>
              <a:fillRect/>
            </a:stretch>
          </p:blipFill>
          <p:spPr>
            <a:xfrm>
              <a:off x="5316089" y="1319312"/>
              <a:ext cx="6363939" cy="1109852"/>
            </a:xfrm>
            <a:prstGeom prst="rect">
              <a:avLst/>
            </a:prstGeom>
          </p:spPr>
        </p:pic>
        <p:sp>
          <p:nvSpPr>
            <p:cNvPr id="38" name="Rectangle 37"/>
            <p:cNvSpPr/>
            <p:nvPr/>
          </p:nvSpPr>
          <p:spPr>
            <a:xfrm>
              <a:off x="8459342" y="1230712"/>
              <a:ext cx="286328" cy="1396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p:nvSpPr>
          <p:spPr>
            <a:xfrm>
              <a:off x="10178473" y="1067431"/>
              <a:ext cx="381686" cy="1396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TextBox 39"/>
            <p:cNvSpPr txBox="1"/>
            <p:nvPr/>
          </p:nvSpPr>
          <p:spPr>
            <a:xfrm>
              <a:off x="10491412" y="2834176"/>
              <a:ext cx="1355243" cy="338554"/>
            </a:xfrm>
            <a:prstGeom prst="rect">
              <a:avLst/>
            </a:prstGeom>
            <a:solidFill>
              <a:srgbClr val="FF0000"/>
            </a:solidFill>
          </p:spPr>
          <p:txBody>
            <a:bodyPr wrap="none" rtlCol="0">
              <a:spAutoFit/>
            </a:bodyPr>
            <a:lstStyle/>
            <a:p>
              <a:r>
                <a:rPr lang="en-US" sz="1600" b="1" dirty="0">
                  <a:solidFill>
                    <a:prstClr val="white"/>
                  </a:solidFill>
                </a:rPr>
                <a:t>Console cable</a:t>
              </a:r>
            </a:p>
          </p:txBody>
        </p:sp>
        <p:pic>
          <p:nvPicPr>
            <p:cNvPr id="8" name="Picture 7"/>
            <p:cNvPicPr>
              <a:picLocks noChangeAspect="1"/>
            </p:cNvPicPr>
            <p:nvPr/>
          </p:nvPicPr>
          <p:blipFill>
            <a:blip r:embed="rId5"/>
            <a:stretch>
              <a:fillRect/>
            </a:stretch>
          </p:blipFill>
          <p:spPr>
            <a:xfrm>
              <a:off x="1738401" y="3805091"/>
              <a:ext cx="7551027" cy="1564718"/>
            </a:xfrm>
            <a:prstGeom prst="rect">
              <a:avLst/>
            </a:prstGeom>
          </p:spPr>
        </p:pic>
        <p:sp>
          <p:nvSpPr>
            <p:cNvPr id="41" name="TextBox 40"/>
            <p:cNvSpPr txBox="1"/>
            <p:nvPr/>
          </p:nvSpPr>
          <p:spPr>
            <a:xfrm>
              <a:off x="1432386" y="5542345"/>
              <a:ext cx="8069517" cy="338554"/>
            </a:xfrm>
            <a:prstGeom prst="rect">
              <a:avLst/>
            </a:prstGeom>
            <a:solidFill>
              <a:srgbClr val="FF0000"/>
            </a:solidFill>
          </p:spPr>
          <p:txBody>
            <a:bodyPr wrap="none" rtlCol="0">
              <a:spAutoFit/>
            </a:bodyPr>
            <a:lstStyle/>
            <a:p>
              <a:r>
                <a:rPr lang="en-US" sz="1600" b="1" dirty="0">
                  <a:solidFill>
                    <a:prstClr val="white"/>
                  </a:solidFill>
                </a:rPr>
                <a:t>Rack-mount kits are also needed for various devices to be mounted in standard 19-inch racks</a:t>
              </a:r>
            </a:p>
          </p:txBody>
        </p:sp>
        <p:pic>
          <p:nvPicPr>
            <p:cNvPr id="42" name="Picture 41"/>
            <p:cNvPicPr>
              <a:picLocks noChangeAspect="1"/>
            </p:cNvPicPr>
            <p:nvPr/>
          </p:nvPicPr>
          <p:blipFill>
            <a:blip r:embed="rId3"/>
            <a:stretch>
              <a:fillRect/>
            </a:stretch>
          </p:blipFill>
          <p:spPr>
            <a:xfrm>
              <a:off x="167668" y="1365955"/>
              <a:ext cx="4770715" cy="1325198"/>
            </a:xfrm>
            <a:prstGeom prst="rect">
              <a:avLst/>
            </a:prstGeom>
          </p:spPr>
        </p:pic>
        <p:sp>
          <p:nvSpPr>
            <p:cNvPr id="43" name="Rectangle 42"/>
            <p:cNvSpPr/>
            <p:nvPr/>
          </p:nvSpPr>
          <p:spPr>
            <a:xfrm>
              <a:off x="1454789" y="1358293"/>
              <a:ext cx="510599" cy="1393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p:nvSpPr>
          <p:spPr>
            <a:xfrm>
              <a:off x="3153642" y="1362619"/>
              <a:ext cx="479472" cy="1328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a:off x="6308213" y="1230712"/>
              <a:ext cx="434255" cy="1396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2401537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34A6B"/>
        </a:solidFill>
        <a:effectLst/>
      </p:bgPr>
    </p:bg>
    <p:spTree>
      <p:nvGrpSpPr>
        <p:cNvPr id="1" name=""/>
        <p:cNvGrpSpPr/>
        <p:nvPr/>
      </p:nvGrpSpPr>
      <p:grpSpPr>
        <a:xfrm>
          <a:off x="0" y="0"/>
          <a:ext cx="0" cy="0"/>
          <a:chOff x="0" y="0"/>
          <a:chExt cx="0" cy="0"/>
        </a:xfrm>
      </p:grpSpPr>
      <p:grpSp>
        <p:nvGrpSpPr>
          <p:cNvPr id="2" name="Group 1"/>
          <p:cNvGrpSpPr/>
          <p:nvPr/>
        </p:nvGrpSpPr>
        <p:grpSpPr>
          <a:xfrm>
            <a:off x="0" y="0"/>
            <a:ext cx="12192000" cy="454497"/>
            <a:chOff x="0" y="0"/>
            <a:chExt cx="12192000" cy="454497"/>
          </a:xfrm>
        </p:grpSpPr>
        <p:sp>
          <p:nvSpPr>
            <p:cNvPr id="3" name="Rectangle 2"/>
            <p:cNvSpPr/>
            <p:nvPr/>
          </p:nvSpPr>
          <p:spPr>
            <a:xfrm>
              <a:off x="0" y="0"/>
              <a:ext cx="12192000" cy="449036"/>
            </a:xfrm>
            <a:prstGeom prst="rect">
              <a:avLst/>
            </a:prstGeom>
            <a:solidFill>
              <a:srgbClr val="034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2"/>
            <a:stretch>
              <a:fillRect/>
            </a:stretch>
          </p:blipFill>
          <p:spPr>
            <a:xfrm>
              <a:off x="12353" y="0"/>
              <a:ext cx="339567" cy="454497"/>
            </a:xfrm>
            <a:prstGeom prst="rect">
              <a:avLst/>
            </a:prstGeom>
            <a:ln>
              <a:noFill/>
            </a:ln>
          </p:spPr>
        </p:pic>
        <p:sp>
          <p:nvSpPr>
            <p:cNvPr id="5" name="Rectangle 4"/>
            <p:cNvSpPr/>
            <p:nvPr/>
          </p:nvSpPr>
          <p:spPr>
            <a:xfrm>
              <a:off x="6719772" y="39852"/>
              <a:ext cx="5429820" cy="369332"/>
            </a:xfrm>
            <a:prstGeom prst="rect">
              <a:avLst/>
            </a:prstGeom>
            <a:ln>
              <a:noFill/>
            </a:ln>
          </p:spPr>
          <p:txBody>
            <a:bodyPr wrap="none">
              <a:spAutoFit/>
            </a:bodyPr>
            <a:lstStyle/>
            <a:p>
              <a:r>
                <a:rPr lang="en-US" b="1" i="1" dirty="0" smtClean="0">
                  <a:solidFill>
                    <a:prstClr val="white"/>
                  </a:solidFill>
                </a:rPr>
                <a:t>Supporting Cisco Routing &amp; Switching Network Devices</a:t>
              </a:r>
              <a:endParaRPr lang="en-US" b="1" dirty="0">
                <a:solidFill>
                  <a:prstClr val="white"/>
                </a:solidFill>
              </a:endParaRPr>
            </a:p>
          </p:txBody>
        </p:sp>
        <p:sp>
          <p:nvSpPr>
            <p:cNvPr id="6" name="Rectangle 5"/>
            <p:cNvSpPr/>
            <p:nvPr/>
          </p:nvSpPr>
          <p:spPr>
            <a:xfrm>
              <a:off x="441429" y="37133"/>
              <a:ext cx="3061351" cy="369332"/>
            </a:xfrm>
            <a:prstGeom prst="rect">
              <a:avLst/>
            </a:prstGeom>
            <a:ln>
              <a:noFill/>
            </a:ln>
          </p:spPr>
          <p:txBody>
            <a:bodyPr wrap="none">
              <a:spAutoFit/>
            </a:bodyPr>
            <a:lstStyle/>
            <a:p>
              <a:r>
                <a:rPr lang="en-US" b="1" i="1" dirty="0" smtClean="0">
                  <a:solidFill>
                    <a:prstClr val="white"/>
                  </a:solidFill>
                </a:rPr>
                <a:t>Cisco Certified Technician</a:t>
              </a:r>
              <a:r>
                <a:rPr lang="en-US" b="1" dirty="0" smtClean="0">
                  <a:solidFill>
                    <a:prstClr val="white"/>
                  </a:solidFill>
                </a:rPr>
                <a:t>: </a:t>
              </a:r>
              <a:r>
                <a:rPr lang="en-US" b="1" i="1" dirty="0" smtClean="0">
                  <a:solidFill>
                    <a:prstClr val="white"/>
                  </a:solidFill>
                </a:rPr>
                <a:t>CCT</a:t>
              </a:r>
              <a:endParaRPr lang="en-US" b="1" dirty="0">
                <a:solidFill>
                  <a:prstClr val="white"/>
                </a:solidFill>
              </a:endParaRPr>
            </a:p>
          </p:txBody>
        </p:sp>
      </p:grpSp>
      <p:sp>
        <p:nvSpPr>
          <p:cNvPr id="7" name="Title 6"/>
          <p:cNvSpPr>
            <a:spLocks noGrp="1"/>
          </p:cNvSpPr>
          <p:nvPr>
            <p:ph type="ctrTitle"/>
          </p:nvPr>
        </p:nvSpPr>
        <p:spPr>
          <a:xfrm>
            <a:off x="753035" y="1122363"/>
            <a:ext cx="10585525" cy="2387600"/>
          </a:xfrm>
        </p:spPr>
        <p:txBody>
          <a:bodyPr>
            <a:normAutofit fontScale="90000"/>
          </a:bodyPr>
          <a:lstStyle/>
          <a:p>
            <a:r>
              <a:rPr lang="en-US" dirty="0" smtClean="0">
                <a:solidFill>
                  <a:schemeClr val="bg1"/>
                </a:solidFill>
              </a:rPr>
              <a:t>CCT Exam Topic </a:t>
            </a:r>
            <a:r>
              <a:rPr lang="en-US" dirty="0" smtClean="0">
                <a:solidFill>
                  <a:schemeClr val="bg1"/>
                </a:solidFill>
              </a:rPr>
              <a:t>2: </a:t>
            </a:r>
            <a:r>
              <a:rPr lang="en-US" dirty="0" smtClean="0">
                <a:solidFill>
                  <a:schemeClr val="bg1"/>
                </a:solidFill>
              </a:rPr>
              <a:t/>
            </a:r>
            <a:br>
              <a:rPr lang="en-US" dirty="0" smtClean="0">
                <a:solidFill>
                  <a:schemeClr val="bg1"/>
                </a:solidFill>
              </a:rPr>
            </a:br>
            <a:r>
              <a:rPr lang="en-US" dirty="0" smtClean="0">
                <a:solidFill>
                  <a:schemeClr val="bg1"/>
                </a:solidFill>
              </a:rPr>
              <a:t>Cisco </a:t>
            </a:r>
            <a:r>
              <a:rPr lang="en-US" dirty="0">
                <a:solidFill>
                  <a:schemeClr val="bg1"/>
                </a:solidFill>
              </a:rPr>
              <a:t>Equipment </a:t>
            </a:r>
            <a:r>
              <a:rPr lang="en-US" dirty="0" smtClean="0">
                <a:solidFill>
                  <a:schemeClr val="bg1"/>
                </a:solidFill>
              </a:rPr>
              <a:t/>
            </a:r>
            <a:br>
              <a:rPr lang="en-US" dirty="0" smtClean="0">
                <a:solidFill>
                  <a:schemeClr val="bg1"/>
                </a:solidFill>
              </a:rPr>
            </a:br>
            <a:r>
              <a:rPr lang="en-US" dirty="0" smtClean="0">
                <a:solidFill>
                  <a:schemeClr val="bg1"/>
                </a:solidFill>
              </a:rPr>
              <a:t>and </a:t>
            </a:r>
            <a:r>
              <a:rPr lang="en-US" dirty="0" smtClean="0">
                <a:solidFill>
                  <a:schemeClr val="bg1"/>
                </a:solidFill>
              </a:rPr>
              <a:t>Hardware</a:t>
            </a:r>
            <a:endParaRPr lang="en-US" dirty="0">
              <a:solidFill>
                <a:schemeClr val="bg1"/>
              </a:solidFill>
            </a:endParaRPr>
          </a:p>
        </p:txBody>
      </p:sp>
      <p:sp>
        <p:nvSpPr>
          <p:cNvPr id="8" name="Subtitle 7"/>
          <p:cNvSpPr>
            <a:spLocks noGrp="1"/>
          </p:cNvSpPr>
          <p:nvPr>
            <p:ph type="subTitle" idx="1"/>
          </p:nvPr>
        </p:nvSpPr>
        <p:spPr>
          <a:xfrm>
            <a:off x="1523999" y="3602038"/>
            <a:ext cx="10046329" cy="2355142"/>
          </a:xfrm>
        </p:spPr>
        <p:txBody>
          <a:bodyPr>
            <a:normAutofit/>
          </a:bodyPr>
          <a:lstStyle/>
          <a:p>
            <a:pPr algn="l">
              <a:spcBef>
                <a:spcPts val="0"/>
              </a:spcBef>
            </a:pPr>
            <a:r>
              <a:rPr lang="en-US" sz="3600" dirty="0" smtClean="0">
                <a:solidFill>
                  <a:srgbClr val="FFC000"/>
                </a:solidFill>
              </a:rPr>
              <a:t>Section </a:t>
            </a:r>
            <a:r>
              <a:rPr lang="en-US" sz="3600" dirty="0" smtClean="0">
                <a:solidFill>
                  <a:srgbClr val="FFC000"/>
                </a:solidFill>
              </a:rPr>
              <a:t>2.8 </a:t>
            </a:r>
            <a:endParaRPr lang="en-US" sz="3600" dirty="0" smtClean="0">
              <a:solidFill>
                <a:srgbClr val="FFC000"/>
              </a:solidFill>
            </a:endParaRPr>
          </a:p>
          <a:p>
            <a:pPr algn="l">
              <a:spcBef>
                <a:spcPts val="0"/>
              </a:spcBef>
            </a:pPr>
            <a:r>
              <a:rPr lang="en-US" sz="3600" dirty="0" smtClean="0">
                <a:solidFill>
                  <a:srgbClr val="FFC000"/>
                </a:solidFill>
              </a:rPr>
              <a:t>Identify </a:t>
            </a:r>
            <a:r>
              <a:rPr lang="en-US" sz="3600" dirty="0" smtClean="0">
                <a:solidFill>
                  <a:srgbClr val="FFC000"/>
                </a:solidFill>
              </a:rPr>
              <a:t>the different loop-back plugs</a:t>
            </a:r>
            <a:br>
              <a:rPr lang="en-US" sz="3600" dirty="0" smtClean="0">
                <a:solidFill>
                  <a:srgbClr val="FFC000"/>
                </a:solidFill>
              </a:rPr>
            </a:br>
            <a:r>
              <a:rPr lang="en-US" sz="3600" dirty="0" smtClean="0">
                <a:solidFill>
                  <a:srgbClr val="FFC000"/>
                </a:solidFill>
              </a:rPr>
              <a:t>(RJ45 Ethernet, T1, and 56K)</a:t>
            </a:r>
            <a:endParaRPr lang="en-US" sz="3600" dirty="0">
              <a:solidFill>
                <a:srgbClr val="FFC000"/>
              </a:solidFill>
            </a:endParaRPr>
          </a:p>
        </p:txBody>
      </p:sp>
    </p:spTree>
    <p:extLst>
      <p:ext uri="{BB962C8B-B14F-4D97-AF65-F5344CB8AC3E}">
        <p14:creationId xmlns:p14="http://schemas.microsoft.com/office/powerpoint/2010/main" val="42682807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3" y="1262287"/>
            <a:ext cx="5194254" cy="5260977"/>
          </a:xfrm>
        </p:spPr>
        <p:txBody>
          <a:bodyPr>
            <a:normAutofit/>
          </a:bodyPr>
          <a:lstStyle/>
          <a:p>
            <a:pPr marL="0" lvl="0" indent="0">
              <a:buNone/>
            </a:pPr>
            <a:r>
              <a:rPr lang="en-US" sz="1600" dirty="0">
                <a:latin typeface="+mj-lt"/>
              </a:rPr>
              <a:t>A loop-back plug is used to test ports (serial, parallel, USB, and network) to find issues. </a:t>
            </a:r>
          </a:p>
          <a:p>
            <a:pPr marL="0" lvl="0" indent="0">
              <a:buNone/>
            </a:pPr>
            <a:r>
              <a:rPr lang="en-US" sz="1600" dirty="0">
                <a:latin typeface="+mj-lt"/>
              </a:rPr>
              <a:t>It allows for simple testing – can be male or female.</a:t>
            </a:r>
          </a:p>
          <a:p>
            <a:pPr marL="0" lvl="0" indent="0">
              <a:buNone/>
            </a:pPr>
            <a:r>
              <a:rPr lang="en-US" sz="1600" dirty="0">
                <a:latin typeface="+mj-lt"/>
              </a:rPr>
              <a:t>It is really just a signal to help diagnose problems.</a:t>
            </a:r>
          </a:p>
          <a:p>
            <a:pPr marL="0" lvl="0" indent="0">
              <a:buNone/>
            </a:pPr>
            <a:r>
              <a:rPr lang="en-US" sz="1600" dirty="0">
                <a:latin typeface="+mj-lt"/>
              </a:rPr>
              <a:t>Examples of loop-back plugs:</a:t>
            </a:r>
          </a:p>
          <a:p>
            <a:pPr marL="457200" lvl="1" indent="0">
              <a:buNone/>
            </a:pPr>
            <a:r>
              <a:rPr lang="en-US" sz="1600" dirty="0">
                <a:latin typeface="+mj-lt"/>
              </a:rPr>
              <a:t>Fiber - 2 connectors plugged into the output and input of the gear.</a:t>
            </a:r>
          </a:p>
          <a:p>
            <a:pPr marL="457200" lvl="1" indent="0">
              <a:buNone/>
            </a:pPr>
            <a:r>
              <a:rPr lang="en-US" sz="1600" dirty="0" smtClean="0">
                <a:latin typeface="+mj-lt"/>
              </a:rPr>
              <a:t>RJ-45 </a:t>
            </a:r>
            <a:r>
              <a:rPr lang="en-US" sz="1600" dirty="0">
                <a:latin typeface="+mj-lt"/>
              </a:rPr>
              <a:t>- plug into jack you want to test – if link LED on (ex. switch) is active, then all is good – if not – there is a problem.</a:t>
            </a:r>
          </a:p>
          <a:p>
            <a:pPr marL="457200" lvl="1" indent="0">
              <a:buNone/>
            </a:pPr>
            <a:endParaRPr lang="en-US" sz="1600" dirty="0">
              <a:latin typeface="+mj-lt"/>
            </a:endParaRPr>
          </a:p>
          <a:p>
            <a:pPr marL="0" indent="0">
              <a:buNone/>
            </a:pPr>
            <a:r>
              <a:rPr lang="en-US" sz="1600" dirty="0">
                <a:latin typeface="+mj-lt"/>
              </a:rPr>
              <a:t>Basically you are “tricking” a network card into believing it is plugged into a network for RJ-45.</a:t>
            </a:r>
          </a:p>
          <a:p>
            <a:pPr marL="0" indent="0">
              <a:buNone/>
            </a:pPr>
            <a:r>
              <a:rPr lang="en-US" sz="1600" dirty="0">
                <a:latin typeface="+mj-lt"/>
              </a:rPr>
              <a:t>Also called a “smart-jack.”</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a:solidFill>
                    <a:prstClr val="white"/>
                  </a:solidFill>
                </a:rPr>
                <a:t>Supporting Cisco Routing &amp; Switching Network Devices</a:t>
              </a:r>
              <a:endParaRPr lang="en-US" b="1" dirty="0">
                <a:solidFill>
                  <a:prstClr val="white"/>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a:solidFill>
                    <a:prstClr val="white"/>
                  </a:solidFill>
                </a:rPr>
                <a:t>Cisco Certified Technician</a:t>
              </a:r>
              <a:r>
                <a:rPr lang="en-US" b="1" dirty="0">
                  <a:solidFill>
                    <a:prstClr val="white"/>
                  </a:solidFill>
                </a:rPr>
                <a:t>: </a:t>
              </a:r>
              <a:r>
                <a:rPr lang="en-US" b="1" i="1" dirty="0">
                  <a:solidFill>
                    <a:prstClr val="white"/>
                  </a:solidFill>
                </a:rPr>
                <a:t>CCT</a:t>
              </a:r>
              <a:endParaRPr lang="en-US" b="1" dirty="0">
                <a:solidFill>
                  <a:prstClr val="white"/>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prstClr val="black"/>
                </a:solidFill>
              </a:rPr>
              <a:t>Service-Related knowledge</a:t>
            </a:r>
            <a:br>
              <a:rPr lang="en-US" sz="2800" b="1" dirty="0">
                <a:solidFill>
                  <a:prstClr val="black"/>
                </a:solidFill>
              </a:rPr>
            </a:br>
            <a:r>
              <a:rPr lang="en-US" sz="1900" b="1" dirty="0">
                <a:solidFill>
                  <a:prstClr val="black"/>
                </a:solidFill>
              </a:rPr>
              <a:t>Identify the different loop-back plugs</a:t>
            </a:r>
          </a:p>
        </p:txBody>
      </p:sp>
      <p:pic>
        <p:nvPicPr>
          <p:cNvPr id="19" name="Picture 18" descr="Fiber Loopback Cabl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1257" y="1018483"/>
            <a:ext cx="4355234" cy="2001808"/>
          </a:xfrm>
          <a:prstGeom prst="rect">
            <a:avLst/>
          </a:prstGeom>
          <a:noFill/>
          <a:ln>
            <a:noFill/>
          </a:ln>
        </p:spPr>
      </p:pic>
      <p:sp>
        <p:nvSpPr>
          <p:cNvPr id="22" name="TextBox 21"/>
          <p:cNvSpPr txBox="1"/>
          <p:nvPr/>
        </p:nvSpPr>
        <p:spPr>
          <a:xfrm>
            <a:off x="7951214" y="2881791"/>
            <a:ext cx="1175322" cy="276999"/>
          </a:xfrm>
          <a:prstGeom prst="rect">
            <a:avLst/>
          </a:prstGeom>
          <a:noFill/>
        </p:spPr>
        <p:txBody>
          <a:bodyPr wrap="none" rtlCol="0">
            <a:spAutoFit/>
          </a:bodyPr>
          <a:lstStyle/>
          <a:p>
            <a:pPr algn="ctr"/>
            <a:r>
              <a:rPr lang="en-US" sz="1200" b="1" dirty="0">
                <a:solidFill>
                  <a:prstClr val="black"/>
                </a:solidFill>
              </a:rPr>
              <a:t>Fiber loop-back</a:t>
            </a:r>
          </a:p>
        </p:txBody>
      </p:sp>
      <p:sp>
        <p:nvSpPr>
          <p:cNvPr id="24" name="TextBox 23"/>
          <p:cNvSpPr txBox="1"/>
          <p:nvPr/>
        </p:nvSpPr>
        <p:spPr>
          <a:xfrm>
            <a:off x="7812264" y="5953900"/>
            <a:ext cx="2792688" cy="276999"/>
          </a:xfrm>
          <a:prstGeom prst="rect">
            <a:avLst/>
          </a:prstGeom>
          <a:noFill/>
        </p:spPr>
        <p:txBody>
          <a:bodyPr wrap="none" rtlCol="0">
            <a:spAutoFit/>
          </a:bodyPr>
          <a:lstStyle/>
          <a:p>
            <a:pPr algn="ctr"/>
            <a:r>
              <a:rPr lang="en-US" sz="1200" b="1" dirty="0">
                <a:solidFill>
                  <a:prstClr val="black"/>
                </a:solidFill>
              </a:rPr>
              <a:t>RJ-45 loopback showing 1 to 3 and 2 to 6</a:t>
            </a:r>
          </a:p>
        </p:txBody>
      </p:sp>
      <p:pic>
        <p:nvPicPr>
          <p:cNvPr id="3" name="Picture 2"/>
          <p:cNvPicPr>
            <a:picLocks noChangeAspect="1"/>
          </p:cNvPicPr>
          <p:nvPr/>
        </p:nvPicPr>
        <p:blipFill>
          <a:blip r:embed="rId4"/>
          <a:stretch>
            <a:fillRect/>
          </a:stretch>
        </p:blipFill>
        <p:spPr>
          <a:xfrm>
            <a:off x="6900841" y="3663986"/>
            <a:ext cx="2307767" cy="2324310"/>
          </a:xfrm>
          <a:prstGeom prst="rect">
            <a:avLst/>
          </a:prstGeom>
        </p:spPr>
      </p:pic>
      <p:pic>
        <p:nvPicPr>
          <p:cNvPr id="5" name="Picture 4"/>
          <p:cNvPicPr>
            <a:picLocks noChangeAspect="1"/>
          </p:cNvPicPr>
          <p:nvPr/>
        </p:nvPicPr>
        <p:blipFill>
          <a:blip r:embed="rId5"/>
          <a:stretch>
            <a:fillRect/>
          </a:stretch>
        </p:blipFill>
        <p:spPr>
          <a:xfrm>
            <a:off x="9320147" y="3781132"/>
            <a:ext cx="1762125" cy="1866900"/>
          </a:xfrm>
          <a:prstGeom prst="rect">
            <a:avLst/>
          </a:prstGeom>
        </p:spPr>
      </p:pic>
      <p:sp>
        <p:nvSpPr>
          <p:cNvPr id="2" name="TextBox 1"/>
          <p:cNvSpPr txBox="1"/>
          <p:nvPr/>
        </p:nvSpPr>
        <p:spPr>
          <a:xfrm>
            <a:off x="1030941" y="5648032"/>
            <a:ext cx="5576047" cy="369332"/>
          </a:xfrm>
          <a:prstGeom prst="rect">
            <a:avLst/>
          </a:prstGeom>
          <a:noFill/>
        </p:spPr>
        <p:txBody>
          <a:bodyPr wrap="square" rtlCol="0">
            <a:spAutoFit/>
          </a:bodyPr>
          <a:lstStyle/>
          <a:p>
            <a:pPr algn="ctr"/>
            <a:r>
              <a:rPr lang="en-US" dirty="0" smtClean="0">
                <a:hlinkClick r:id="rId6"/>
              </a:rPr>
              <a:t>Video – How to make a loopback plug</a:t>
            </a:r>
            <a:endParaRPr lang="en-US" dirty="0"/>
          </a:p>
        </p:txBody>
      </p:sp>
      <p:pic>
        <p:nvPicPr>
          <p:cNvPr id="4" name="Picture 3"/>
          <p:cNvPicPr>
            <a:picLocks noChangeAspect="1"/>
          </p:cNvPicPr>
          <p:nvPr/>
        </p:nvPicPr>
        <p:blipFill rotWithShape="1">
          <a:blip r:embed="rId7"/>
          <a:srcRect l="20118" t="22313" r="14000" b="28274"/>
          <a:stretch/>
        </p:blipFill>
        <p:spPr>
          <a:xfrm>
            <a:off x="9950824" y="2613572"/>
            <a:ext cx="1829431" cy="1029055"/>
          </a:xfrm>
          <a:prstGeom prst="rect">
            <a:avLst/>
          </a:prstGeom>
        </p:spPr>
      </p:pic>
    </p:spTree>
    <p:extLst>
      <p:ext uri="{BB962C8B-B14F-4D97-AF65-F5344CB8AC3E}">
        <p14:creationId xmlns:p14="http://schemas.microsoft.com/office/powerpoint/2010/main" val="36683536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6887833"/>
            <a:chOff x="0" y="0"/>
            <a:chExt cx="12192000" cy="6887833"/>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87833"/>
            </a:xfrm>
            <a:prstGeom prst="rect">
              <a:avLst/>
            </a:prstGeom>
          </p:spPr>
        </p:pic>
        <p:pic>
          <p:nvPicPr>
            <p:cNvPr id="4" name="Picture 3"/>
            <p:cNvPicPr>
              <a:picLocks noChangeAspect="1"/>
            </p:cNvPicPr>
            <p:nvPr/>
          </p:nvPicPr>
          <p:blipFill>
            <a:blip r:embed="rId3"/>
            <a:stretch>
              <a:fillRect/>
            </a:stretch>
          </p:blipFill>
          <p:spPr>
            <a:xfrm>
              <a:off x="4872037" y="1809750"/>
              <a:ext cx="2447925" cy="3238500"/>
            </a:xfrm>
            <a:prstGeom prst="rect">
              <a:avLst/>
            </a:prstGeom>
          </p:spPr>
        </p:pic>
        <p:sp>
          <p:nvSpPr>
            <p:cNvPr id="5" name="Rectangle 4"/>
            <p:cNvSpPr/>
            <p:nvPr/>
          </p:nvSpPr>
          <p:spPr>
            <a:xfrm>
              <a:off x="3446823" y="1268577"/>
              <a:ext cx="4975849" cy="553998"/>
            </a:xfrm>
            <a:prstGeom prst="rect">
              <a:avLst/>
            </a:prstGeom>
          </p:spPr>
          <p:txBody>
            <a:bodyPr wrap="none">
              <a:spAutoFit/>
            </a:bodyPr>
            <a:lstStyle/>
            <a:p>
              <a:r>
                <a:rPr lang="en-US" sz="3000" b="1" i="1" dirty="0">
                  <a:solidFill>
                    <a:schemeClr val="bg1"/>
                  </a:solidFill>
                </a:rPr>
                <a:t>Cisco Certified Technician</a:t>
              </a:r>
              <a:r>
                <a:rPr lang="en-US" sz="3000" b="1" dirty="0">
                  <a:solidFill>
                    <a:schemeClr val="bg1"/>
                  </a:solidFill>
                </a:rPr>
                <a:t>: </a:t>
              </a:r>
              <a:r>
                <a:rPr lang="en-US" sz="3000" b="1" i="1" dirty="0">
                  <a:solidFill>
                    <a:schemeClr val="bg1"/>
                  </a:solidFill>
                </a:rPr>
                <a:t>CCT</a:t>
              </a:r>
              <a:endParaRPr lang="en-US" sz="3000" b="1" dirty="0">
                <a:solidFill>
                  <a:schemeClr val="bg1"/>
                </a:solidFill>
              </a:endParaRPr>
            </a:p>
          </p:txBody>
        </p:sp>
      </p:grpSp>
    </p:spTree>
    <p:extLst>
      <p:ext uri="{BB962C8B-B14F-4D97-AF65-F5344CB8AC3E}">
        <p14:creationId xmlns:p14="http://schemas.microsoft.com/office/powerpoint/2010/main" val="581645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Identifying Cisco Equipment</a:t>
            </a:r>
            <a:br>
              <a:rPr lang="en-US" sz="2800" b="1" dirty="0"/>
            </a:br>
            <a:r>
              <a:rPr lang="en-US" sz="1800" b="1" dirty="0"/>
              <a:t>Cisco </a:t>
            </a:r>
            <a:r>
              <a:rPr lang="en-US" sz="1800" b="1" dirty="0">
                <a:solidFill>
                  <a:prstClr val="black"/>
                </a:solidFill>
              </a:rPr>
              <a:t>Catalyst </a:t>
            </a:r>
            <a:r>
              <a:rPr lang="en-US" sz="1800" b="1" dirty="0" smtClean="0">
                <a:solidFill>
                  <a:prstClr val="black"/>
                </a:solidFill>
              </a:rPr>
              <a:t>9000 Series</a:t>
            </a:r>
            <a:endParaRPr lang="en-US" sz="1800" b="1" dirty="0"/>
          </a:p>
        </p:txBody>
      </p:sp>
      <p:pic>
        <p:nvPicPr>
          <p:cNvPr id="13" name="Picture 12"/>
          <p:cNvPicPr>
            <a:picLocks noChangeAspect="1"/>
          </p:cNvPicPr>
          <p:nvPr/>
        </p:nvPicPr>
        <p:blipFill>
          <a:blip r:embed="rId3"/>
          <a:stretch>
            <a:fillRect/>
          </a:stretch>
        </p:blipFill>
        <p:spPr>
          <a:xfrm>
            <a:off x="441429" y="1271445"/>
            <a:ext cx="11244018" cy="4290259"/>
          </a:xfrm>
          <a:prstGeom prst="rect">
            <a:avLst/>
          </a:prstGeom>
        </p:spPr>
      </p:pic>
      <p:sp>
        <p:nvSpPr>
          <p:cNvPr id="14" name="Rectangle 13"/>
          <p:cNvSpPr/>
          <p:nvPr/>
        </p:nvSpPr>
        <p:spPr>
          <a:xfrm>
            <a:off x="441429" y="5185186"/>
            <a:ext cx="8498176" cy="376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2914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Identifying Cisco Equipment</a:t>
            </a:r>
            <a:br>
              <a:rPr lang="en-US" sz="2800" b="1" dirty="0"/>
            </a:br>
            <a:r>
              <a:rPr lang="en-US" sz="1800" b="1" dirty="0"/>
              <a:t>Cisco </a:t>
            </a:r>
            <a:r>
              <a:rPr lang="en-US" sz="1800" b="1" dirty="0">
                <a:solidFill>
                  <a:prstClr val="black"/>
                </a:solidFill>
              </a:rPr>
              <a:t>Catalyst </a:t>
            </a:r>
            <a:r>
              <a:rPr lang="en-US" sz="1800" b="1" dirty="0" smtClean="0">
                <a:solidFill>
                  <a:prstClr val="black"/>
                </a:solidFill>
              </a:rPr>
              <a:t>9000 Series</a:t>
            </a:r>
            <a:endParaRPr lang="en-US" sz="1800" b="1" dirty="0"/>
          </a:p>
        </p:txBody>
      </p:sp>
      <p:sp>
        <p:nvSpPr>
          <p:cNvPr id="14" name="Rectangle 13"/>
          <p:cNvSpPr/>
          <p:nvPr/>
        </p:nvSpPr>
        <p:spPr>
          <a:xfrm>
            <a:off x="441429" y="5185186"/>
            <a:ext cx="8498176" cy="376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76349" y="1294848"/>
            <a:ext cx="8336251" cy="4265255"/>
          </a:xfrm>
          <a:prstGeom prst="rect">
            <a:avLst/>
          </a:prstGeom>
        </p:spPr>
      </p:pic>
    </p:spTree>
    <p:extLst>
      <p:ext uri="{BB962C8B-B14F-4D97-AF65-F5344CB8AC3E}">
        <p14:creationId xmlns:p14="http://schemas.microsoft.com/office/powerpoint/2010/main" val="2952219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10242" y="1262287"/>
            <a:ext cx="11447865" cy="5260977"/>
          </a:xfrm>
        </p:spPr>
        <p:txBody>
          <a:bodyPr>
            <a:normAutofit/>
          </a:bodyPr>
          <a:lstStyle/>
          <a:p>
            <a:r>
              <a:rPr lang="en-US" sz="1600" dirty="0">
                <a:latin typeface="+mj-lt"/>
              </a:rPr>
              <a:t>Catalyst 6800 Series switches are powerful campus backbone switches optimized for </a:t>
            </a:r>
            <a:r>
              <a:rPr lang="en-US" sz="1600" dirty="0" err="1">
                <a:latin typeface="+mj-lt"/>
              </a:rPr>
              <a:t>Multigigabit</a:t>
            </a:r>
            <a:r>
              <a:rPr lang="en-US" sz="1600" dirty="0">
                <a:latin typeface="+mj-lt"/>
              </a:rPr>
              <a:t> Ethernet services to help you protect your network investment. </a:t>
            </a:r>
          </a:p>
        </p:txBody>
      </p:sp>
      <p:sp>
        <p:nvSpPr>
          <p:cNvPr id="9" name="Rectangle 8"/>
          <p:cNvSpPr/>
          <p:nvPr/>
        </p:nvSpPr>
        <p:spPr>
          <a:xfrm>
            <a:off x="12354" y="6639700"/>
            <a:ext cx="12192000" cy="214240"/>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0"/>
            <a:ext cx="12192000" cy="454497"/>
            <a:chOff x="0" y="0"/>
            <a:chExt cx="12192000" cy="454497"/>
          </a:xfrm>
        </p:grpSpPr>
        <p:sp>
          <p:nvSpPr>
            <p:cNvPr id="10" name="Rectangle 9"/>
            <p:cNvSpPr/>
            <p:nvPr/>
          </p:nvSpPr>
          <p:spPr>
            <a:xfrm>
              <a:off x="0" y="0"/>
              <a:ext cx="12192000" cy="449036"/>
            </a:xfrm>
            <a:prstGeom prst="rect">
              <a:avLst/>
            </a:prstGeom>
            <a:solidFill>
              <a:srgbClr val="034A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12353" y="0"/>
              <a:ext cx="339567" cy="454497"/>
            </a:xfrm>
            <a:prstGeom prst="rect">
              <a:avLst/>
            </a:prstGeom>
          </p:spPr>
        </p:pic>
        <p:sp>
          <p:nvSpPr>
            <p:cNvPr id="11" name="Rectangle 10"/>
            <p:cNvSpPr/>
            <p:nvPr/>
          </p:nvSpPr>
          <p:spPr>
            <a:xfrm>
              <a:off x="6719772" y="39852"/>
              <a:ext cx="5429820" cy="369332"/>
            </a:xfrm>
            <a:prstGeom prst="rect">
              <a:avLst/>
            </a:prstGeom>
          </p:spPr>
          <p:txBody>
            <a:bodyPr wrap="none">
              <a:spAutoFit/>
            </a:bodyPr>
            <a:lstStyle/>
            <a:p>
              <a:r>
                <a:rPr lang="en-US" b="1" i="1" dirty="0" smtClean="0">
                  <a:solidFill>
                    <a:schemeClr val="bg1"/>
                  </a:solidFill>
                </a:rPr>
                <a:t>Supporting Cisco Routing &amp; Switching Network Devices</a:t>
              </a:r>
              <a:endParaRPr lang="en-US" b="1" dirty="0">
                <a:solidFill>
                  <a:schemeClr val="bg1"/>
                </a:solidFill>
              </a:endParaRPr>
            </a:p>
          </p:txBody>
        </p:sp>
        <p:sp>
          <p:nvSpPr>
            <p:cNvPr id="20" name="Rectangle 19"/>
            <p:cNvSpPr/>
            <p:nvPr/>
          </p:nvSpPr>
          <p:spPr>
            <a:xfrm>
              <a:off x="441429" y="37133"/>
              <a:ext cx="3061351" cy="369332"/>
            </a:xfrm>
            <a:prstGeom prst="rect">
              <a:avLst/>
            </a:prstGeom>
          </p:spPr>
          <p:txBody>
            <a:bodyPr wrap="none">
              <a:spAutoFit/>
            </a:bodyPr>
            <a:lstStyle/>
            <a:p>
              <a:r>
                <a:rPr lang="en-US" b="1" i="1" dirty="0" smtClean="0">
                  <a:solidFill>
                    <a:schemeClr val="bg1"/>
                  </a:solidFill>
                </a:rPr>
                <a:t>Cisco Certified Technician</a:t>
              </a:r>
              <a:r>
                <a:rPr lang="en-US" b="1" dirty="0" smtClean="0">
                  <a:solidFill>
                    <a:schemeClr val="bg1"/>
                  </a:solidFill>
                </a:rPr>
                <a:t>: </a:t>
              </a:r>
              <a:r>
                <a:rPr lang="en-US" b="1" i="1" dirty="0" smtClean="0">
                  <a:solidFill>
                    <a:schemeClr val="bg1"/>
                  </a:solidFill>
                </a:rPr>
                <a:t>CCT</a:t>
              </a:r>
              <a:endParaRPr lang="en-US" b="1" dirty="0">
                <a:solidFill>
                  <a:schemeClr val="bg1"/>
                </a:solidFill>
              </a:endParaRPr>
            </a:p>
          </p:txBody>
        </p:sp>
      </p:grpSp>
      <p:sp>
        <p:nvSpPr>
          <p:cNvPr id="23" name="Title 6"/>
          <p:cNvSpPr txBox="1">
            <a:spLocks/>
          </p:cNvSpPr>
          <p:nvPr/>
        </p:nvSpPr>
        <p:spPr>
          <a:xfrm>
            <a:off x="310243" y="365125"/>
            <a:ext cx="11604482" cy="769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Identifying Cisco Equipment</a:t>
            </a:r>
            <a:br>
              <a:rPr lang="en-US" sz="2800" b="1" dirty="0"/>
            </a:br>
            <a:r>
              <a:rPr lang="en-US" sz="1800" b="1" dirty="0"/>
              <a:t>Cisco </a:t>
            </a:r>
            <a:r>
              <a:rPr lang="en-US" sz="1800" b="1" dirty="0">
                <a:solidFill>
                  <a:prstClr val="black"/>
                </a:solidFill>
              </a:rPr>
              <a:t>Catalyst </a:t>
            </a:r>
            <a:r>
              <a:rPr lang="en-US" sz="1800" b="1" dirty="0" smtClean="0">
                <a:solidFill>
                  <a:prstClr val="black"/>
                </a:solidFill>
              </a:rPr>
              <a:t>6800 </a:t>
            </a:r>
            <a:r>
              <a:rPr lang="en-US" sz="1800" b="1" dirty="0">
                <a:solidFill>
                  <a:prstClr val="black"/>
                </a:solidFill>
              </a:rPr>
              <a:t>Series Switches</a:t>
            </a:r>
            <a:endParaRPr lang="en-US" sz="1800" b="1" dirty="0"/>
          </a:p>
        </p:txBody>
      </p:sp>
      <p:sp>
        <p:nvSpPr>
          <p:cNvPr id="2" name="TextBox 1"/>
          <p:cNvSpPr txBox="1"/>
          <p:nvPr/>
        </p:nvSpPr>
        <p:spPr>
          <a:xfrm>
            <a:off x="3258512" y="6226548"/>
            <a:ext cx="5622145" cy="369332"/>
          </a:xfrm>
          <a:prstGeom prst="rect">
            <a:avLst/>
          </a:prstGeom>
          <a:noFill/>
        </p:spPr>
        <p:txBody>
          <a:bodyPr wrap="square" rtlCol="0">
            <a:spAutoFit/>
          </a:bodyPr>
          <a:lstStyle/>
          <a:p>
            <a:pPr algn="ctr"/>
            <a:r>
              <a:rPr lang="en-US" dirty="0" smtClean="0">
                <a:hlinkClick r:id="rId3"/>
              </a:rPr>
              <a:t>Video – Catalyst 6800 Series Overview</a:t>
            </a:r>
            <a:endParaRPr lang="en-US" dirty="0"/>
          </a:p>
        </p:txBody>
      </p:sp>
      <p:pic>
        <p:nvPicPr>
          <p:cNvPr id="7" name="Picture 6"/>
          <p:cNvPicPr>
            <a:picLocks noChangeAspect="1"/>
          </p:cNvPicPr>
          <p:nvPr/>
        </p:nvPicPr>
        <p:blipFill>
          <a:blip r:embed="rId4"/>
          <a:stretch>
            <a:fillRect/>
          </a:stretch>
        </p:blipFill>
        <p:spPr>
          <a:xfrm>
            <a:off x="387268" y="1809844"/>
            <a:ext cx="11037347" cy="4271007"/>
          </a:xfrm>
          <a:prstGeom prst="rect">
            <a:avLst/>
          </a:prstGeom>
        </p:spPr>
      </p:pic>
    </p:spTree>
    <p:extLst>
      <p:ext uri="{BB962C8B-B14F-4D97-AF65-F5344CB8AC3E}">
        <p14:creationId xmlns:p14="http://schemas.microsoft.com/office/powerpoint/2010/main" val="1237062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4631</TotalTime>
  <Words>3670</Words>
  <Application>Microsoft Office PowerPoint</Application>
  <PresentationFormat>Widescreen</PresentationFormat>
  <Paragraphs>370</Paragraphs>
  <Slides>63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Arial</vt:lpstr>
      <vt:lpstr>Calibri</vt:lpstr>
      <vt:lpstr>Calibri Light</vt:lpstr>
      <vt:lpstr>Office Theme</vt:lpstr>
      <vt:lpstr>CCT Exam Topic 2:  Cisco Equipment  and Hardware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CCT Exam Topic 2:  Cisco Equipment  and Hardware</vt:lpstr>
      <vt:lpstr>PowerPoint Presentation</vt:lpstr>
      <vt:lpstr>PowerPoint Presentation</vt:lpstr>
      <vt:lpstr>PowerPoint Presentation</vt:lpstr>
      <vt:lpstr>PowerPoint Presentation</vt:lpstr>
      <vt:lpstr>PowerPoint Presentation</vt:lpstr>
      <vt:lpstr>CCT Exam Topic 2:  Cisco Equipment  and Hardware</vt:lpstr>
      <vt:lpstr>PowerPoint Presentation</vt:lpstr>
      <vt:lpstr>PowerPoint Presentation</vt:lpstr>
      <vt:lpstr>PowerPoint Presentation</vt:lpstr>
      <vt:lpstr>PowerPoint Presentation</vt:lpstr>
      <vt:lpstr>CCT Exam Topic 2:  Cisco Equipment  and Hardware</vt:lpstr>
      <vt:lpstr>PowerPoint Presentation</vt:lpstr>
      <vt:lpstr>CCT Exam Topic 2:  Cisco Equipment  and Hardware</vt:lpstr>
      <vt:lpstr>PowerPoint Presentation</vt:lpstr>
      <vt:lpstr>CCT Exam Topic 2:  Cisco Equipment  and Hardware</vt:lpstr>
      <vt:lpstr>CCT Exam Topic 2:  Cisco Equipment  and Hardware</vt:lpstr>
      <vt:lpstr>PowerPoint Presentation</vt:lpstr>
      <vt:lpstr>PowerPoint Presentation</vt:lpstr>
      <vt:lpstr>PowerPoint Presentation</vt:lpstr>
      <vt:lpstr>CCT Exam Topic 2:  Cisco Equipment  and Hardware</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Wright</dc:creator>
  <cp:lastModifiedBy>Glenn Wright</cp:lastModifiedBy>
  <cp:revision>112</cp:revision>
  <dcterms:created xsi:type="dcterms:W3CDTF">2019-12-10T15:31:16Z</dcterms:created>
  <dcterms:modified xsi:type="dcterms:W3CDTF">2020-06-03T23:48:36Z</dcterms:modified>
</cp:coreProperties>
</file>