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 id="2147483770" r:id="rId5"/>
  </p:sldMasterIdLst>
  <p:notesMasterIdLst>
    <p:notesMasterId r:id="rId47"/>
  </p:notesMasterIdLst>
  <p:sldIdLst>
    <p:sldId id="434" r:id="rId6"/>
    <p:sldId id="1337" r:id="rId7"/>
    <p:sldId id="1357" r:id="rId8"/>
    <p:sldId id="1363" r:id="rId9"/>
    <p:sldId id="1393" r:id="rId10"/>
    <p:sldId id="1362" r:id="rId11"/>
    <p:sldId id="1382" r:id="rId12"/>
    <p:sldId id="1342" r:id="rId13"/>
    <p:sldId id="1375" r:id="rId14"/>
    <p:sldId id="1376" r:id="rId15"/>
    <p:sldId id="1366" r:id="rId16"/>
    <p:sldId id="1374" r:id="rId17"/>
    <p:sldId id="1367" r:id="rId18"/>
    <p:sldId id="1377" r:id="rId19"/>
    <p:sldId id="1378" r:id="rId20"/>
    <p:sldId id="1368" r:id="rId21"/>
    <p:sldId id="1380" r:id="rId22"/>
    <p:sldId id="1379" r:id="rId23"/>
    <p:sldId id="1343" r:id="rId24"/>
    <p:sldId id="1369" r:id="rId25"/>
    <p:sldId id="1344" r:id="rId26"/>
    <p:sldId id="1388" r:id="rId27"/>
    <p:sldId id="1389" r:id="rId28"/>
    <p:sldId id="1390" r:id="rId29"/>
    <p:sldId id="1391" r:id="rId30"/>
    <p:sldId id="1392" r:id="rId31"/>
    <p:sldId id="1345" r:id="rId32"/>
    <p:sldId id="1372" r:id="rId33"/>
    <p:sldId id="1384" r:id="rId34"/>
    <p:sldId id="1383" r:id="rId35"/>
    <p:sldId id="1373" r:id="rId36"/>
    <p:sldId id="1371" r:id="rId37"/>
    <p:sldId id="1346" r:id="rId38"/>
    <p:sldId id="1394" r:id="rId39"/>
    <p:sldId id="1395" r:id="rId40"/>
    <p:sldId id="1396" r:id="rId41"/>
    <p:sldId id="1397" r:id="rId42"/>
    <p:sldId id="1347" r:id="rId43"/>
    <p:sldId id="1385" r:id="rId44"/>
    <p:sldId id="1348" r:id="rId45"/>
    <p:sldId id="256" r:id="rId4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4D4214-1674-A13C-E000-284B90853438}" name="Adaky, Kathy" initials="AK" userId="S::Kathy.Adaky@tea.texas.gov::8c2da59b-9e4a-4960-a749-115f3818b707" providerId="AD"/>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E635401E-886C-C16F-2E0C-540937986A36}" name="Briggs, Connor" initials="BC" userId="S::connor.briggs@tea.texas.gov::885b7513-d3fa-4947-add1-efc2b24f04bd" providerId="AD"/>
  <p188:author id="{11347E1E-8906-BEDD-8A47-FB9718A54F28}" name="Stehouwer, Mark" initials="SM" userId="S::mark.stehouwer@tea.texas.gov::588e2f27-43b6-467b-b318-f8c62bd440d0" providerId="AD"/>
  <p188:author id="{5903ED2F-BCD8-DFB5-A544-2CEC5F0EDA29}" name="Polo, Beth" initials="PB" userId="S::Beth.Polo@tea.texas.gov::217503ae-afe6-4379-9001-e6919c8c2fa0" providerId="AD"/>
  <p188:author id="{FF4C063B-4FC0-3A2E-9CD3-E5B57F255495}" name="DeSantis, Candice" initials="DC" userId="S::candice.desantis@tea.texas.gov::ebf7425b-4c1c-4725-9788-d1206430aedf" providerId="AD"/>
  <p188:author id="{BF740E41-6A12-D1BD-EA7B-D1155DFB6DDF}" name="Linden, Edward" initials="LE" userId="S::Edward.Linden@tea.texas.gov::433a1750-097b-48bf-9475-b5c5f6172203" providerId="AD"/>
  <p188:author id="{0BF03642-40D0-8925-3165-BB2A01A463DD}" name="Witcher, Melissa" initials="WM" userId="S::Melissa.Witcher@tea.texas.gov::83c372d9-3955-43b0-8907-d58184af896d" providerId="AD"/>
  <p188:author id="{E4F68843-7891-64D6-928D-F5FFFD252AE8}" name="Rendon, Jason" initials="RJ" userId="S::jason.rendon@tea.texas.gov::ebbbadcc-3f8c-4a97-85bf-d19134d8f206" providerId="AD"/>
  <p188:author id="{A582DA48-7D9E-31AD-F8C7-11F055059304}" name="DeSantis, Candice" initials="DC" userId="S::Candice.DeSantis@tea.texas.gov::ebf7425b-4c1c-4725-9788-d1206430aedf" providerId="AD"/>
  <p188:author id="{DC4D774C-9497-7F7F-EF7B-A7BB31449806}" name="Muffoletto, Jamie" initials="MJ" userId="S::Jamie.Muffoletto@tea.texas.gov::daf1e3c6-8137-448a-b141-d23049d419b5" providerId="AD"/>
  <p188:author id="{CE9B4954-21C3-B375-C3F7-3D361BE7A56A}" name="Shabana Momin" initials="SM" userId="S::Shabana.Momin@tea.texas.gov::3fcd5f48-006f-4521-992d-30a906b0c166" providerId="AD"/>
  <p188:author id="{AAD08154-2754-3DEA-C9FA-47276E2ED731}" name="Smith, Lynne" initials="SL" userId="S::lynne.smith@tea.texas.gov::d11b1ec5-3ae3-436f-b974-deaa92253d03" providerId="AD"/>
  <p188:author id="{94E8E657-BE84-5DCD-0B20-67E8B1793911}" name="Johnson, Scott" initials="JS" userId="S::Scott.Johnson@tea.texas.gov::bec97677-f0c6-4bfb-b610-83dc74061801" providerId="AD"/>
  <p188:author id="{0AE53363-E97A-532C-149B-05595264354D}" name="Linden, Edward" initials="LE" userId="S::edward.linden@tea.texas.gov::433a1750-097b-48bf-9475-b5c5f6172203"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75C39684-A2E0-4441-55C6-B434B8001700}" name="Witcher, Melissa" initials="WM" userId="S::melissa.witcher@tea.texas.gov::83c372d9-3955-43b0-8907-d58184af896d" providerId="AD"/>
  <p188:author id="{0EDAE688-48AF-04B4-4C1B-0C171595B470}" name="Butler, David" initials="BD" userId="S::david.butler@tea.texas.gov::e5831356-7759-43f3-884a-24eb754c7293" providerId="AD"/>
  <p188:author id="{3E7C4C9A-8D90-19F6-F134-8DE5D0AE6B49}" name="Momin, Shabana" initials="MS" userId="S::shabana.momin@tea.texas.gov::3fcd5f48-006f-4521-992d-30a906b0c166" providerId="AD"/>
  <p188:author id="{3FF5F99C-0A32-E3F2-EA78-874C8D4A5835}" name="Adaky, Kathy" initials="AK" userId="S::kathy.adaky@tea.texas.gov::8c2da59b-9e4a-4960-a749-115f3818b707" providerId="AD"/>
  <p188:author id="{4EBD65BB-B861-01DA-6CDF-1ED07EF23F16}" name="Connor Briggs" initials="CB" userId="Connor Briggs" providerId="None"/>
  <p188:author id="{00FD78C6-F5B4-48DA-D242-CDA18768A854}" name="Johnson, Scott" initials="JS" userId="S::scott.johnson@tea.texas.gov::bec97677-f0c6-4bfb-b610-83dc74061801" providerId="AD"/>
  <p188:author id="{68A7FDDB-D42C-D11B-8278-CD082A84D84D}" name="Ollervidez, Leticia" initials="OL" userId="S::leticia.ollervidez@tea.texas.gov::12ccd2a1-d554-4cac-b492-4e314c2b5f8f" providerId="AD"/>
  <p188:author id="{654D06DD-B27E-90EE-3F72-3622EB25908E}" name="Ollervidez, Leticia" initials="OL" userId="S::Leticia.Ollervidez@tea.texas.gov::12ccd2a1-d554-4cac-b492-4e314c2b5f8f" providerId="AD"/>
  <p188:author id="{95DE49F7-0FE9-FF73-D7BF-B61BF59E98AA}" name="Williams, Rhonda" initials="WR" userId="S::Rhonda.Williams@tea.texas.gov::f63d2dd0-120b-4ce1-9995-e805259aca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nden, Edward" initials="LE" lastIdx="19" clrIdx="0">
    <p:extLst>
      <p:ext uri="{19B8F6BF-5375-455C-9EA6-DF929625EA0E}">
        <p15:presenceInfo xmlns:p15="http://schemas.microsoft.com/office/powerpoint/2012/main" userId="S::Edward.Linden@tea.texas.gov::433a1750-097b-48bf-9475-b5c5f6172203" providerId="AD"/>
      </p:ext>
    </p:extLst>
  </p:cmAuthor>
  <p:cmAuthor id="2" name="Briggs, Connor" initials="BC" lastIdx="13" clrIdx="1">
    <p:extLst>
      <p:ext uri="{19B8F6BF-5375-455C-9EA6-DF929625EA0E}">
        <p15:presenceInfo xmlns:p15="http://schemas.microsoft.com/office/powerpoint/2012/main" userId="S::connor.briggs@tea.texas.gov::885b7513-d3fa-4947-add1-efc2b24f04bd" providerId="AD"/>
      </p:ext>
    </p:extLst>
  </p:cmAuthor>
  <p:cmAuthor id="3" name="Stehouwer, Mark" initials="SM" lastIdx="45" clrIdx="2">
    <p:extLst>
      <p:ext uri="{19B8F6BF-5375-455C-9EA6-DF929625EA0E}">
        <p15:presenceInfo xmlns:p15="http://schemas.microsoft.com/office/powerpoint/2012/main" userId="S::mark.stehouwer@tea.texas.gov::588e2f27-43b6-467b-b318-f8c62bd440d0" providerId="AD"/>
      </p:ext>
    </p:extLst>
  </p:cmAuthor>
  <p:cmAuthor id="4" name="Momin, Shabana" initials="MS" lastIdx="7" clrIdx="3">
    <p:extLst>
      <p:ext uri="{19B8F6BF-5375-455C-9EA6-DF929625EA0E}">
        <p15:presenceInfo xmlns:p15="http://schemas.microsoft.com/office/powerpoint/2012/main" userId="S::Shabana.Momin@tea.texas.gov::3fcd5f48-006f-4521-992d-30a906b0c166" providerId="AD"/>
      </p:ext>
    </p:extLst>
  </p:cmAuthor>
  <p:cmAuthor id="5" name="Johnson, Scott" initials="JS" lastIdx="122" clrIdx="4">
    <p:extLst>
      <p:ext uri="{19B8F6BF-5375-455C-9EA6-DF929625EA0E}">
        <p15:presenceInfo xmlns:p15="http://schemas.microsoft.com/office/powerpoint/2012/main" userId="S::scott.johnson@tea.texas.gov::bec97677-f0c6-4bfb-b610-83dc74061801" providerId="AD"/>
      </p:ext>
    </p:extLst>
  </p:cmAuthor>
  <p:cmAuthor id="6" name="Hanson, Terri" initials="HT" lastIdx="50" clrIdx="5">
    <p:extLst>
      <p:ext uri="{19B8F6BF-5375-455C-9EA6-DF929625EA0E}">
        <p15:presenceInfo xmlns:p15="http://schemas.microsoft.com/office/powerpoint/2012/main" userId="S::Terri.Hanson@tea.texas.gov::a02fd813-d4f3-43fd-83dd-7393041517de" providerId="AD"/>
      </p:ext>
    </p:extLst>
  </p:cmAuthor>
  <p:cmAuthor id="7" name="Muffoletto, Jamie" initials="MJ" lastIdx="36" clrIdx="6">
    <p:extLst>
      <p:ext uri="{19B8F6BF-5375-455C-9EA6-DF929625EA0E}">
        <p15:presenceInfo xmlns:p15="http://schemas.microsoft.com/office/powerpoint/2012/main" userId="S::jamie.muffoletto@tea.texas.gov::daf1e3c6-8137-448a-b141-d23049d419b5" providerId="AD"/>
      </p:ext>
    </p:extLst>
  </p:cmAuthor>
  <p:cmAuthor id="8" name="Connor Briggs" initials="CB" lastIdx="13" clrIdx="7">
    <p:extLst>
      <p:ext uri="{19B8F6BF-5375-455C-9EA6-DF929625EA0E}">
        <p15:presenceInfo xmlns:p15="http://schemas.microsoft.com/office/powerpoint/2012/main" userId="Connor Briggs" providerId="None"/>
      </p:ext>
    </p:extLst>
  </p:cmAuthor>
  <p:cmAuthor id="9" name="Adaky, Kathy" initials="AK" lastIdx="5" clrIdx="8">
    <p:extLst>
      <p:ext uri="{19B8F6BF-5375-455C-9EA6-DF929625EA0E}">
        <p15:presenceInfo xmlns:p15="http://schemas.microsoft.com/office/powerpoint/2012/main" userId="S::kathy.adaky@tea.texas.gov::8c2da59b-9e4a-4960-a749-115f3818b707" providerId="AD"/>
      </p:ext>
    </p:extLst>
  </p:cmAuthor>
  <p:cmAuthor id="10" name="DeSantis, Candice" initials="DC" lastIdx="7" clrIdx="9">
    <p:extLst>
      <p:ext uri="{19B8F6BF-5375-455C-9EA6-DF929625EA0E}">
        <p15:presenceInfo xmlns:p15="http://schemas.microsoft.com/office/powerpoint/2012/main" userId="S::candice.desantis@tea.texas.gov::ebf7425b-4c1c-4725-9788-d1206430aedf" providerId="AD"/>
      </p:ext>
    </p:extLst>
  </p:cmAuthor>
  <p:cmAuthor id="11" name="Simons, Leanne" initials="SL" lastIdx="42" clrIdx="10">
    <p:extLst>
      <p:ext uri="{19B8F6BF-5375-455C-9EA6-DF929625EA0E}">
        <p15:presenceInfo xmlns:p15="http://schemas.microsoft.com/office/powerpoint/2012/main" userId="S::leanne.simons@tea.texas.gov::f0b41770-584b-4844-b5c5-b29dec998724" providerId="AD"/>
      </p:ext>
    </p:extLst>
  </p:cmAuthor>
  <p:cmAuthor id="12" name="Rendon, Jason" initials="RJ" lastIdx="2" clrIdx="11">
    <p:extLst>
      <p:ext uri="{19B8F6BF-5375-455C-9EA6-DF929625EA0E}">
        <p15:presenceInfo xmlns:p15="http://schemas.microsoft.com/office/powerpoint/2012/main" userId="S::jason.rendon@tea.texas.gov::ebbbadcc-3f8c-4a97-85bf-d19134d8f206" providerId="AD"/>
      </p:ext>
    </p:extLst>
  </p:cmAuthor>
  <p:cmAuthor id="13" name="Helms, Jeanine" initials="HJ" lastIdx="4" clrIdx="12">
    <p:extLst>
      <p:ext uri="{19B8F6BF-5375-455C-9EA6-DF929625EA0E}">
        <p15:presenceInfo xmlns:p15="http://schemas.microsoft.com/office/powerpoint/2012/main" userId="S::jeanine.helms@tea.texas.gov::89688bc7-19a8-4659-8277-c7b73639ff2c" providerId="AD"/>
      </p:ext>
    </p:extLst>
  </p:cmAuthor>
  <p:cmAuthor id="14" name="Butler, David" initials="BD" lastIdx="6" clrIdx="13">
    <p:extLst>
      <p:ext uri="{19B8F6BF-5375-455C-9EA6-DF929625EA0E}">
        <p15:presenceInfo xmlns:p15="http://schemas.microsoft.com/office/powerpoint/2012/main" userId="S::david.butler@tea.texas.gov::e5831356-7759-43f3-884a-24eb754c7293" providerId="AD"/>
      </p:ext>
    </p:extLst>
  </p:cmAuthor>
  <p:cmAuthor id="15" name="Reese, John" initials="RJ" lastIdx="4" clrIdx="14">
    <p:extLst>
      <p:ext uri="{19B8F6BF-5375-455C-9EA6-DF929625EA0E}">
        <p15:presenceInfo xmlns:p15="http://schemas.microsoft.com/office/powerpoint/2012/main" userId="S::John.Reese@tea.texas.gov::8427cab8-ecc8-4a74-a2ec-269c5160d082" providerId="AD"/>
      </p:ext>
    </p:extLst>
  </p:cmAuthor>
  <p:cmAuthor id="16" name="Rissas, Laura" initials="RL" lastIdx="3" clrIdx="15">
    <p:extLst>
      <p:ext uri="{19B8F6BF-5375-455C-9EA6-DF929625EA0E}">
        <p15:presenceInfo xmlns:p15="http://schemas.microsoft.com/office/powerpoint/2012/main" userId="S::laura.rissas@tea.texas.gov::db74c695-cd5b-4a3d-ae8c-cbe6f3153e6d" providerId="AD"/>
      </p:ext>
    </p:extLst>
  </p:cmAuthor>
  <p:cmAuthor id="17" name="Polo, Beth" initials="PB" lastIdx="8" clrIdx="16">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0D6CB9"/>
    <a:srgbClr val="0A518B"/>
    <a:srgbClr val="F16038"/>
    <a:srgbClr val="E7EBF3"/>
    <a:srgbClr val="D93C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51D44D-CA78-490A-BCB8-49092335CF68}" v="20" dt="2023-09-26T21:47:48.2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229" autoAdjust="0"/>
  </p:normalViewPr>
  <p:slideViewPr>
    <p:cSldViewPr snapToGrid="0">
      <p:cViewPr varScale="1">
        <p:scale>
          <a:sx n="78" d="100"/>
          <a:sy n="78" d="100"/>
        </p:scale>
        <p:origin x="1215" y="7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4" tIns="46586" rIns="93174" bIns="46586"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4" tIns="46586" rIns="93174" bIns="46586" rtlCol="0"/>
          <a:lstStyle>
            <a:lvl1pPr algn="r">
              <a:defRPr sz="1200"/>
            </a:lvl1pPr>
          </a:lstStyle>
          <a:p>
            <a:fld id="{3F0D5E38-04D7-4CC0-AF82-3E5D8CB519DD}" type="datetimeFigureOut">
              <a:rPr lang="en-US" smtClean="0"/>
              <a:t>9/26/2023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4" tIns="46586" rIns="93174" bIns="46586" rtlCol="0" anchor="ctr"/>
          <a:lstStyle/>
          <a:p>
            <a:endParaRPr lang="en-US"/>
          </a:p>
        </p:txBody>
      </p:sp>
      <p:sp>
        <p:nvSpPr>
          <p:cNvPr id="5" name="Notes Placeholder 4"/>
          <p:cNvSpPr>
            <a:spLocks noGrp="1"/>
          </p:cNvSpPr>
          <p:nvPr>
            <p:ph type="body" sz="quarter" idx="3"/>
          </p:nvPr>
        </p:nvSpPr>
        <p:spPr>
          <a:xfrm>
            <a:off x="701040" y="4473893"/>
            <a:ext cx="5608320" cy="3660457"/>
          </a:xfrm>
          <a:prstGeom prst="rect">
            <a:avLst/>
          </a:prstGeom>
        </p:spPr>
        <p:txBody>
          <a:bodyPr vert="horz" lIns="93174" tIns="46586" rIns="93174"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4" tIns="46586" rIns="93174" bIns="4658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4" tIns="46586" rIns="93174" bIns="46586"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3</a:t>
            </a:fld>
            <a:endParaRPr lang="en-US"/>
          </a:p>
        </p:txBody>
      </p:sp>
    </p:spTree>
    <p:extLst>
      <p:ext uri="{BB962C8B-B14F-4D97-AF65-F5344CB8AC3E}">
        <p14:creationId xmlns:p14="http://schemas.microsoft.com/office/powerpoint/2010/main" val="3338152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5</a:t>
            </a:fld>
            <a:endParaRPr lang="en-US"/>
          </a:p>
        </p:txBody>
      </p:sp>
    </p:spTree>
    <p:extLst>
      <p:ext uri="{BB962C8B-B14F-4D97-AF65-F5344CB8AC3E}">
        <p14:creationId xmlns:p14="http://schemas.microsoft.com/office/powerpoint/2010/main" val="310344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28</a:t>
            </a:fld>
            <a:endParaRPr lang="en-US"/>
          </a:p>
        </p:txBody>
      </p:sp>
    </p:spTree>
    <p:extLst>
      <p:ext uri="{BB962C8B-B14F-4D97-AF65-F5344CB8AC3E}">
        <p14:creationId xmlns:p14="http://schemas.microsoft.com/office/powerpoint/2010/main" val="2834589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29</a:t>
            </a:fld>
            <a:endParaRPr lang="en-US"/>
          </a:p>
        </p:txBody>
      </p:sp>
    </p:spTree>
    <p:extLst>
      <p:ext uri="{BB962C8B-B14F-4D97-AF65-F5344CB8AC3E}">
        <p14:creationId xmlns:p14="http://schemas.microsoft.com/office/powerpoint/2010/main" val="4140287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30</a:t>
            </a:fld>
            <a:endParaRPr lang="en-US"/>
          </a:p>
        </p:txBody>
      </p:sp>
    </p:spTree>
    <p:extLst>
      <p:ext uri="{BB962C8B-B14F-4D97-AF65-F5344CB8AC3E}">
        <p14:creationId xmlns:p14="http://schemas.microsoft.com/office/powerpoint/2010/main" val="2512297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9/26/2023</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9/26/2023</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9/26/2023</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9/26/2023</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9/26/2023</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9/26/2023</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9/26/2023</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9/26/2023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9/26/2023</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9/26/2023</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23000"/>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9/26/2023</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9/26/2023</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9/26/2023</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9/26/2023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9/26/2023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9/26/2023</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9/26/2023</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9/26/2023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9/26/2023</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9/26/2023</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9/26/2023</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9/26/2023</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D5DE5-D6B1-DF6D-50B7-3D3309C146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01A16B-243B-EF1B-20F5-7417B6DEF9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90A496-30D5-F1A3-242B-1CF9E30A6186}"/>
              </a:ext>
            </a:extLst>
          </p:cNvPr>
          <p:cNvSpPr>
            <a:spLocks noGrp="1"/>
          </p:cNvSpPr>
          <p:nvPr>
            <p:ph type="dt" sz="half" idx="10"/>
          </p:nvPr>
        </p:nvSpPr>
        <p:spPr/>
        <p:txBody>
          <a:bodyPr/>
          <a:lstStyle/>
          <a:p>
            <a:fld id="{EEB79FEE-13D2-4C73-9B54-6E9C2B6C001A}" type="datetimeFigureOut">
              <a:rPr lang="en-US" smtClean="0"/>
              <a:t>9/26/2023</a:t>
            </a:fld>
            <a:endParaRPr lang="en-US"/>
          </a:p>
        </p:txBody>
      </p:sp>
      <p:sp>
        <p:nvSpPr>
          <p:cNvPr id="5" name="Footer Placeholder 4">
            <a:extLst>
              <a:ext uri="{FF2B5EF4-FFF2-40B4-BE49-F238E27FC236}">
                <a16:creationId xmlns:a16="http://schemas.microsoft.com/office/drawing/2014/main" id="{8AE900A8-5319-DE26-FE51-7C04201392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44CF3-9A43-08D0-C74A-A2C35AD7869C}"/>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841444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E6D6E-34B5-EDC0-AA03-E4C4AE206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1EAD7-41D7-6242-0BBF-7C75E3FFF0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A65BED-AEE7-D4C9-9674-3CA0C4B8A454}"/>
              </a:ext>
            </a:extLst>
          </p:cNvPr>
          <p:cNvSpPr>
            <a:spLocks noGrp="1"/>
          </p:cNvSpPr>
          <p:nvPr>
            <p:ph type="dt" sz="half" idx="10"/>
          </p:nvPr>
        </p:nvSpPr>
        <p:spPr/>
        <p:txBody>
          <a:bodyPr/>
          <a:lstStyle/>
          <a:p>
            <a:fld id="{EEB79FEE-13D2-4C73-9B54-6E9C2B6C001A}" type="datetimeFigureOut">
              <a:rPr lang="en-US" smtClean="0"/>
              <a:t>9/26/2023</a:t>
            </a:fld>
            <a:endParaRPr lang="en-US"/>
          </a:p>
        </p:txBody>
      </p:sp>
      <p:sp>
        <p:nvSpPr>
          <p:cNvPr id="5" name="Footer Placeholder 4">
            <a:extLst>
              <a:ext uri="{FF2B5EF4-FFF2-40B4-BE49-F238E27FC236}">
                <a16:creationId xmlns:a16="http://schemas.microsoft.com/office/drawing/2014/main" id="{CB0B7623-0A48-0F50-713C-35052503C4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630506-DB06-D4C7-56AC-856B9E8F6666}"/>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1381803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EE96B-4F82-971F-807A-9D2C2CD40A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371A51-3715-E6BF-2BCC-5F8740FE54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1A8467-18B3-3B78-E061-EE2297D193AF}"/>
              </a:ext>
            </a:extLst>
          </p:cNvPr>
          <p:cNvSpPr>
            <a:spLocks noGrp="1"/>
          </p:cNvSpPr>
          <p:nvPr>
            <p:ph type="dt" sz="half" idx="10"/>
          </p:nvPr>
        </p:nvSpPr>
        <p:spPr/>
        <p:txBody>
          <a:bodyPr/>
          <a:lstStyle/>
          <a:p>
            <a:fld id="{EEB79FEE-13D2-4C73-9B54-6E9C2B6C001A}" type="datetimeFigureOut">
              <a:rPr lang="en-US" smtClean="0"/>
              <a:t>9/26/2023</a:t>
            </a:fld>
            <a:endParaRPr lang="en-US"/>
          </a:p>
        </p:txBody>
      </p:sp>
      <p:sp>
        <p:nvSpPr>
          <p:cNvPr id="5" name="Footer Placeholder 4">
            <a:extLst>
              <a:ext uri="{FF2B5EF4-FFF2-40B4-BE49-F238E27FC236}">
                <a16:creationId xmlns:a16="http://schemas.microsoft.com/office/drawing/2014/main" id="{86E1392C-D8EF-2389-8C17-94D614CE73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019FD9-E0F1-F897-32C9-39B60FBC2984}"/>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1772440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89251-EF40-A65D-5347-73186774D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73744D-5ACA-DD10-B0DC-DDCB40EAD1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AFD745-3C10-5B7E-49DC-3100E55871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8B3195-0B1E-31B6-40BA-78DC469974D8}"/>
              </a:ext>
            </a:extLst>
          </p:cNvPr>
          <p:cNvSpPr>
            <a:spLocks noGrp="1"/>
          </p:cNvSpPr>
          <p:nvPr>
            <p:ph type="dt" sz="half" idx="10"/>
          </p:nvPr>
        </p:nvSpPr>
        <p:spPr/>
        <p:txBody>
          <a:bodyPr/>
          <a:lstStyle/>
          <a:p>
            <a:fld id="{EEB79FEE-13D2-4C73-9B54-6E9C2B6C001A}" type="datetimeFigureOut">
              <a:rPr lang="en-US" smtClean="0"/>
              <a:t>9/26/2023</a:t>
            </a:fld>
            <a:endParaRPr lang="en-US"/>
          </a:p>
        </p:txBody>
      </p:sp>
      <p:sp>
        <p:nvSpPr>
          <p:cNvPr id="6" name="Footer Placeholder 5">
            <a:extLst>
              <a:ext uri="{FF2B5EF4-FFF2-40B4-BE49-F238E27FC236}">
                <a16:creationId xmlns:a16="http://schemas.microsoft.com/office/drawing/2014/main" id="{EA82557E-3F49-AA7C-D85A-D2175D3F62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A50ABA-1FFA-BDB6-FC74-9AA3B0A85901}"/>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9456246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5EC8A-2620-8E8C-15ED-5706A55A8C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D0D06D-D701-917E-6649-746D5371A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6EB267-6341-5CA8-D64D-229FF984DB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7CD005-CE0D-3486-515A-FBA174F7F9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4D8C20-D84C-C1E5-81DE-06F676EB11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8A71AB-64DE-193B-10D1-0F86857C1301}"/>
              </a:ext>
            </a:extLst>
          </p:cNvPr>
          <p:cNvSpPr>
            <a:spLocks noGrp="1"/>
          </p:cNvSpPr>
          <p:nvPr>
            <p:ph type="dt" sz="half" idx="10"/>
          </p:nvPr>
        </p:nvSpPr>
        <p:spPr/>
        <p:txBody>
          <a:bodyPr/>
          <a:lstStyle/>
          <a:p>
            <a:fld id="{EEB79FEE-13D2-4C73-9B54-6E9C2B6C001A}" type="datetimeFigureOut">
              <a:rPr lang="en-US" smtClean="0"/>
              <a:t>9/26/2023</a:t>
            </a:fld>
            <a:endParaRPr lang="en-US"/>
          </a:p>
        </p:txBody>
      </p:sp>
      <p:sp>
        <p:nvSpPr>
          <p:cNvPr id="8" name="Footer Placeholder 7">
            <a:extLst>
              <a:ext uri="{FF2B5EF4-FFF2-40B4-BE49-F238E27FC236}">
                <a16:creationId xmlns:a16="http://schemas.microsoft.com/office/drawing/2014/main" id="{E5DB0E67-9BC7-4AFF-B1E6-36EC47CD69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895E16-3746-AB2E-2A07-17CB3A1BC5D3}"/>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27079861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94820-3D83-B816-D429-B3EB0D6CCE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07C0D5-B935-18DE-71CB-6004888FB78E}"/>
              </a:ext>
            </a:extLst>
          </p:cNvPr>
          <p:cNvSpPr>
            <a:spLocks noGrp="1"/>
          </p:cNvSpPr>
          <p:nvPr>
            <p:ph type="dt" sz="half" idx="10"/>
          </p:nvPr>
        </p:nvSpPr>
        <p:spPr/>
        <p:txBody>
          <a:bodyPr/>
          <a:lstStyle/>
          <a:p>
            <a:fld id="{EEB79FEE-13D2-4C73-9B54-6E9C2B6C001A}" type="datetimeFigureOut">
              <a:rPr lang="en-US" smtClean="0"/>
              <a:t>9/26/2023</a:t>
            </a:fld>
            <a:endParaRPr lang="en-US"/>
          </a:p>
        </p:txBody>
      </p:sp>
      <p:sp>
        <p:nvSpPr>
          <p:cNvPr id="4" name="Footer Placeholder 3">
            <a:extLst>
              <a:ext uri="{FF2B5EF4-FFF2-40B4-BE49-F238E27FC236}">
                <a16:creationId xmlns:a16="http://schemas.microsoft.com/office/drawing/2014/main" id="{FF07CC96-0813-88C5-4CF9-77A6B1EE79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EA9D5C-9F95-F339-C183-2EA15B769F9C}"/>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39702876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3D0048-DA15-9C5F-3328-DE3837872F9A}"/>
              </a:ext>
            </a:extLst>
          </p:cNvPr>
          <p:cNvSpPr>
            <a:spLocks noGrp="1"/>
          </p:cNvSpPr>
          <p:nvPr>
            <p:ph type="dt" sz="half" idx="10"/>
          </p:nvPr>
        </p:nvSpPr>
        <p:spPr/>
        <p:txBody>
          <a:bodyPr/>
          <a:lstStyle/>
          <a:p>
            <a:fld id="{EEB79FEE-13D2-4C73-9B54-6E9C2B6C001A}" type="datetimeFigureOut">
              <a:rPr lang="en-US" smtClean="0"/>
              <a:t>9/26/2023</a:t>
            </a:fld>
            <a:endParaRPr lang="en-US"/>
          </a:p>
        </p:txBody>
      </p:sp>
      <p:sp>
        <p:nvSpPr>
          <p:cNvPr id="3" name="Footer Placeholder 2">
            <a:extLst>
              <a:ext uri="{FF2B5EF4-FFF2-40B4-BE49-F238E27FC236}">
                <a16:creationId xmlns:a16="http://schemas.microsoft.com/office/drawing/2014/main" id="{C5A8A53F-5192-A852-94E6-8AD4C2D227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B92C17-7064-1B7E-C9E6-9609D73841A2}"/>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38683969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D0DB3-D103-06E1-35A9-0E511CDBB5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83C24-E4B3-CDBD-9106-9FFDBB93C8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354FEC-85EB-3BD2-2088-E3C10C1C1E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41828B-D772-42EB-B53B-AEC26638E660}"/>
              </a:ext>
            </a:extLst>
          </p:cNvPr>
          <p:cNvSpPr>
            <a:spLocks noGrp="1"/>
          </p:cNvSpPr>
          <p:nvPr>
            <p:ph type="dt" sz="half" idx="10"/>
          </p:nvPr>
        </p:nvSpPr>
        <p:spPr/>
        <p:txBody>
          <a:bodyPr/>
          <a:lstStyle/>
          <a:p>
            <a:fld id="{EEB79FEE-13D2-4C73-9B54-6E9C2B6C001A}" type="datetimeFigureOut">
              <a:rPr lang="en-US" smtClean="0"/>
              <a:t>9/26/2023</a:t>
            </a:fld>
            <a:endParaRPr lang="en-US"/>
          </a:p>
        </p:txBody>
      </p:sp>
      <p:sp>
        <p:nvSpPr>
          <p:cNvPr id="6" name="Footer Placeholder 5">
            <a:extLst>
              <a:ext uri="{FF2B5EF4-FFF2-40B4-BE49-F238E27FC236}">
                <a16:creationId xmlns:a16="http://schemas.microsoft.com/office/drawing/2014/main" id="{1E297651-63E3-2867-8FB1-31D7646DF1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34A08C-9CAA-A505-9F5A-3082E85942DD}"/>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4240796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6631C-7BDF-AE9A-52E5-D6688814F9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F435EB-A6CF-0BD5-EA02-980E05859E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C6084C-6F3A-DEB3-3FAC-EEDD7E970C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DEDB74-5934-8696-5AB2-DF3C5F8DE11A}"/>
              </a:ext>
            </a:extLst>
          </p:cNvPr>
          <p:cNvSpPr>
            <a:spLocks noGrp="1"/>
          </p:cNvSpPr>
          <p:nvPr>
            <p:ph type="dt" sz="half" idx="10"/>
          </p:nvPr>
        </p:nvSpPr>
        <p:spPr/>
        <p:txBody>
          <a:bodyPr/>
          <a:lstStyle/>
          <a:p>
            <a:fld id="{EEB79FEE-13D2-4C73-9B54-6E9C2B6C001A}" type="datetimeFigureOut">
              <a:rPr lang="en-US" smtClean="0"/>
              <a:t>9/26/2023</a:t>
            </a:fld>
            <a:endParaRPr lang="en-US"/>
          </a:p>
        </p:txBody>
      </p:sp>
      <p:sp>
        <p:nvSpPr>
          <p:cNvPr id="6" name="Footer Placeholder 5">
            <a:extLst>
              <a:ext uri="{FF2B5EF4-FFF2-40B4-BE49-F238E27FC236}">
                <a16:creationId xmlns:a16="http://schemas.microsoft.com/office/drawing/2014/main" id="{A85D25B3-D7DD-1C38-3BC6-131E5D1515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A9E6FE-A931-C0BF-8476-FBE45FD1D408}"/>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734291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6FF99-7301-639A-60E1-938B519BAF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3462A0-E858-1DCB-2650-98D6DA55EF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2A62F-A595-458A-4B85-438BB75B33BF}"/>
              </a:ext>
            </a:extLst>
          </p:cNvPr>
          <p:cNvSpPr>
            <a:spLocks noGrp="1"/>
          </p:cNvSpPr>
          <p:nvPr>
            <p:ph type="dt" sz="half" idx="10"/>
          </p:nvPr>
        </p:nvSpPr>
        <p:spPr/>
        <p:txBody>
          <a:bodyPr/>
          <a:lstStyle/>
          <a:p>
            <a:fld id="{EEB79FEE-13D2-4C73-9B54-6E9C2B6C001A}" type="datetimeFigureOut">
              <a:rPr lang="en-US" smtClean="0"/>
              <a:t>9/26/2023</a:t>
            </a:fld>
            <a:endParaRPr lang="en-US"/>
          </a:p>
        </p:txBody>
      </p:sp>
      <p:sp>
        <p:nvSpPr>
          <p:cNvPr id="5" name="Footer Placeholder 4">
            <a:extLst>
              <a:ext uri="{FF2B5EF4-FFF2-40B4-BE49-F238E27FC236}">
                <a16:creationId xmlns:a16="http://schemas.microsoft.com/office/drawing/2014/main" id="{AF00D2DE-4D56-7DF5-264D-BA7B05449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619012-D530-DE2D-F606-FF2DA5FC7BA9}"/>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1410352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AB6953-0679-8077-DD3D-B9908867D3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33E8A5-80BF-FDBB-39E1-BF892E3C2E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C8332E-6421-2306-4CF0-4BFAAB559342}"/>
              </a:ext>
            </a:extLst>
          </p:cNvPr>
          <p:cNvSpPr>
            <a:spLocks noGrp="1"/>
          </p:cNvSpPr>
          <p:nvPr>
            <p:ph type="dt" sz="half" idx="10"/>
          </p:nvPr>
        </p:nvSpPr>
        <p:spPr/>
        <p:txBody>
          <a:bodyPr/>
          <a:lstStyle/>
          <a:p>
            <a:fld id="{EEB79FEE-13D2-4C73-9B54-6E9C2B6C001A}" type="datetimeFigureOut">
              <a:rPr lang="en-US" smtClean="0"/>
              <a:t>9/26/2023</a:t>
            </a:fld>
            <a:endParaRPr lang="en-US"/>
          </a:p>
        </p:txBody>
      </p:sp>
      <p:sp>
        <p:nvSpPr>
          <p:cNvPr id="5" name="Footer Placeholder 4">
            <a:extLst>
              <a:ext uri="{FF2B5EF4-FFF2-40B4-BE49-F238E27FC236}">
                <a16:creationId xmlns:a16="http://schemas.microsoft.com/office/drawing/2014/main" id="{54DF2008-7A51-C555-6E84-01A679D361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9267C5-961D-2FF9-8116-85962E818329}"/>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40940937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9_Title Slide">
    <p:bg>
      <p:bgPr>
        <a:blipFill dpi="0" rotWithShape="1">
          <a:blip r:embed="rId2">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7751706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9/26/2023</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608065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9/26/2023</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9/26/2023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EE3EB-98BC-6E79-5D58-FCC61FBCA6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65B746-BB3C-1E3A-E954-C1BE16DD20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76CCD1-484B-272F-D5A3-2F443E0CDB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B79FEE-13D2-4C73-9B54-6E9C2B6C001A}" type="datetimeFigureOut">
              <a:rPr lang="en-US" smtClean="0"/>
              <a:t>9/26/2023</a:t>
            </a:fld>
            <a:endParaRPr lang="en-US"/>
          </a:p>
        </p:txBody>
      </p:sp>
      <p:sp>
        <p:nvSpPr>
          <p:cNvPr id="5" name="Footer Placeholder 4">
            <a:extLst>
              <a:ext uri="{FF2B5EF4-FFF2-40B4-BE49-F238E27FC236}">
                <a16:creationId xmlns:a16="http://schemas.microsoft.com/office/drawing/2014/main" id="{EC3A9B18-997D-DC1D-B4A8-923555FF6E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815505-13A4-CC55-84AE-D1439870AD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1FD43B-F005-492D-8FCF-9E3FDE7B040B}" type="slidenum">
              <a:rPr lang="en-US" smtClean="0"/>
              <a:t>‹#›</a:t>
            </a:fld>
            <a:endParaRPr lang="en-US"/>
          </a:p>
        </p:txBody>
      </p:sp>
    </p:spTree>
    <p:extLst>
      <p:ext uri="{BB962C8B-B14F-4D97-AF65-F5344CB8AC3E}">
        <p14:creationId xmlns:p14="http://schemas.microsoft.com/office/powerpoint/2010/main" val="175549849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hyperlink" Target="https://tealprod.tea.state.tx.us/TWEDS/98/0/0/0/Introduction/List/786" TargetMode="External"/><Relationship Id="rId7" Type="http://schemas.openxmlformats.org/officeDocument/2006/relationships/hyperlink" Target="https://tealprod.tea.state.tx.us/tims/browse/TSDSKB-249" TargetMode="External"/><Relationship Id="rId2" Type="http://schemas.openxmlformats.org/officeDocument/2006/relationships/hyperlink" Target="https://tealprod.tea.state.tx.us/tims/browse/TSDSKB-508?filter=11815&amp;jql=project%20%3D%20TSDSKB%20AND%20issuetype%20%3D%20%22KB%20Article%22%20AND%20status%20%3D%20Posted%20AND%20text%20~%20ECDS%20ORDER%20BY%20createdDate%20DESC" TargetMode="External"/><Relationship Id="rId1" Type="http://schemas.openxmlformats.org/officeDocument/2006/relationships/slideLayout" Target="../slideLayouts/slideLayout15.xml"/><Relationship Id="rId6" Type="http://schemas.openxmlformats.org/officeDocument/2006/relationships/hyperlink" Target="https://app.smartsheet.com/b/form/4d5f51a7bf624ae884e5f21c31fa5853" TargetMode="External"/><Relationship Id="rId5" Type="http://schemas.openxmlformats.org/officeDocument/2006/relationships/hyperlink" Target="https://tea.texas.gov/academics/early-childhood-education" TargetMode="External"/><Relationship Id="rId4" Type="http://schemas.openxmlformats.org/officeDocument/2006/relationships/hyperlink" Target="mailto:TSDSCustomerSupport@tea.texas.gov"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62ACD8D-A3DB-C822-D54D-3A23CB51854C}"/>
              </a:ext>
            </a:extLst>
          </p:cNvPr>
          <p:cNvSpPr txBox="1">
            <a:spLocks noGrp="1"/>
          </p:cNvSpPr>
          <p:nvPr>
            <p:ph type="ctrTitle"/>
          </p:nvPr>
        </p:nvSpPr>
        <p:spPr>
          <a:xfrm>
            <a:off x="2081489" y="2793888"/>
            <a:ext cx="10000919" cy="9648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effectLst/>
                <a:uLnTx/>
                <a:uFillTx/>
                <a:latin typeface="+mn-lt"/>
                <a:ea typeface="+mj-ea"/>
                <a:cs typeface="+mj-cs"/>
              </a:rPr>
              <a:t>EARLY CHILDHOOD DATA SYSTEM (ECDS)</a:t>
            </a:r>
            <a:br>
              <a:rPr kumimoji="0" lang="en-US" sz="5400" b="1" i="0" u="none" strike="noStrike" kern="1200" cap="none" spc="0" normalizeH="0" baseline="0" noProof="0" dirty="0">
                <a:ln>
                  <a:noFill/>
                </a:ln>
                <a:effectLst/>
                <a:uLnTx/>
                <a:uFillTx/>
                <a:latin typeface="+mn-lt"/>
                <a:ea typeface="+mj-ea"/>
                <a:cs typeface="+mj-cs"/>
              </a:rPr>
            </a:br>
            <a:br>
              <a:rPr kumimoji="0" lang="en-US" sz="5400" b="1" i="0" u="none" strike="noStrike" kern="1200" cap="none" spc="0" normalizeH="0" baseline="0" noProof="0" dirty="0">
                <a:ln>
                  <a:noFill/>
                </a:ln>
                <a:effectLst/>
                <a:uLnTx/>
                <a:uFillTx/>
                <a:latin typeface="+mn-lt"/>
                <a:ea typeface="+mj-ea"/>
                <a:cs typeface="+mj-cs"/>
              </a:rPr>
            </a:br>
            <a:br>
              <a:rPr kumimoji="0" lang="en-US" sz="5400" b="1" i="0" u="none" strike="noStrike" kern="1200" cap="none" spc="0" normalizeH="0" baseline="0" noProof="0" dirty="0">
                <a:ln>
                  <a:noFill/>
                </a:ln>
                <a:effectLst/>
                <a:uLnTx/>
                <a:uFillTx/>
                <a:latin typeface="+mn-lt"/>
                <a:ea typeface="+mj-ea"/>
                <a:cs typeface="+mj-cs"/>
              </a:rPr>
            </a:br>
            <a:r>
              <a:rPr kumimoji="0" lang="en-US" sz="2800" b="1" i="0" u="none" strike="noStrike" kern="1200" cap="none" spc="0" normalizeH="0" baseline="0" noProof="0" dirty="0">
                <a:ln>
                  <a:noFill/>
                </a:ln>
                <a:effectLst/>
                <a:uLnTx/>
                <a:uFillTx/>
                <a:latin typeface="+mn-lt"/>
                <a:ea typeface="+mj-ea"/>
                <a:cs typeface="+mj-cs"/>
              </a:rPr>
              <a:t>Presented by:  Stephanie Smelley</a:t>
            </a:r>
            <a:endParaRPr kumimoji="0" lang="en-US" sz="2800" b="1" i="0" u="none" strike="noStrike" kern="1200" cap="none" spc="0" normalizeH="0" baseline="0" noProof="0" dirty="0">
              <a:ln>
                <a:noFill/>
              </a:ln>
              <a:solidFill>
                <a:schemeClr val="accent1"/>
              </a:solidFill>
              <a:effectLst/>
              <a:uLnTx/>
              <a:uFillTx/>
              <a:latin typeface="+mn-lt"/>
            </a:endParaRPr>
          </a:p>
        </p:txBody>
      </p:sp>
    </p:spTree>
    <p:extLst>
      <p:ext uri="{BB962C8B-B14F-4D97-AF65-F5344CB8AC3E}">
        <p14:creationId xmlns:p14="http://schemas.microsoft.com/office/powerpoint/2010/main" val="2183889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- 2</a:t>
            </a:r>
            <a:endParaRPr lang="en-US" sz="40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1059714"/>
            <a:ext cx="10658500"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Added the existing </a:t>
            </a:r>
            <a:r>
              <a:rPr lang="en-US" b="1" dirty="0">
                <a:solidFill>
                  <a:srgbClr val="595959"/>
                </a:solidFill>
              </a:rPr>
              <a:t>PROGRAM-EVALUATION-TYPE</a:t>
            </a:r>
            <a:r>
              <a:rPr lang="en-US" dirty="0">
                <a:solidFill>
                  <a:srgbClr val="595959"/>
                </a:solidFill>
              </a:rPr>
              <a:t> (E1626) to the </a:t>
            </a:r>
            <a:r>
              <a:rPr lang="en-US" b="1" dirty="0" err="1">
                <a:solidFill>
                  <a:srgbClr val="595959"/>
                </a:solidFill>
              </a:rPr>
              <a:t>LocalEducationAgencyExtension</a:t>
            </a:r>
            <a:r>
              <a:rPr lang="en-US" dirty="0">
                <a:solidFill>
                  <a:srgbClr val="595959"/>
                </a:solidFill>
              </a:rPr>
              <a:t> complex type.</a:t>
            </a:r>
          </a:p>
        </p:txBody>
      </p:sp>
      <p:pic>
        <p:nvPicPr>
          <p:cNvPr id="8" name="Picture 7" descr="LocalEducationAgencyExtension">
            <a:extLst>
              <a:ext uri="{FF2B5EF4-FFF2-40B4-BE49-F238E27FC236}">
                <a16:creationId xmlns:a16="http://schemas.microsoft.com/office/drawing/2014/main" id="{99ED8B13-2F71-CE41-60B7-4FC38F67373E}"/>
              </a:ext>
            </a:extLst>
          </p:cNvPr>
          <p:cNvPicPr>
            <a:picLocks noChangeAspect="1"/>
          </p:cNvPicPr>
          <p:nvPr/>
        </p:nvPicPr>
        <p:blipFill rotWithShape="1">
          <a:blip r:embed="rId2"/>
          <a:srcRect l="303" t="-161" r="25" b="328"/>
          <a:stretch/>
        </p:blipFill>
        <p:spPr>
          <a:xfrm>
            <a:off x="630751" y="2048205"/>
            <a:ext cx="7293446" cy="3610632"/>
          </a:xfrm>
          <a:prstGeom prst="rect">
            <a:avLst/>
          </a:prstGeom>
        </p:spPr>
      </p:pic>
      <p:pic>
        <p:nvPicPr>
          <p:cNvPr id="5" name="Picture 4">
            <a:extLst>
              <a:ext uri="{FF2B5EF4-FFF2-40B4-BE49-F238E27FC236}">
                <a16:creationId xmlns:a16="http://schemas.microsoft.com/office/drawing/2014/main" id="{5B4790EB-9C49-38B4-B093-3F43C9B2963C}"/>
              </a:ext>
            </a:extLst>
          </p:cNvPr>
          <p:cNvPicPr>
            <a:picLocks noChangeAspect="1"/>
          </p:cNvPicPr>
          <p:nvPr/>
        </p:nvPicPr>
        <p:blipFill>
          <a:blip r:embed="rId3"/>
          <a:stretch>
            <a:fillRect/>
          </a:stretch>
        </p:blipFill>
        <p:spPr>
          <a:xfrm>
            <a:off x="5226453" y="2316366"/>
            <a:ext cx="6728326" cy="3481920"/>
          </a:xfrm>
          <a:prstGeom prst="rect">
            <a:avLst/>
          </a:prstGeom>
        </p:spPr>
      </p:pic>
    </p:spTree>
    <p:extLst>
      <p:ext uri="{BB962C8B-B14F-4D97-AF65-F5344CB8AC3E}">
        <p14:creationId xmlns:p14="http://schemas.microsoft.com/office/powerpoint/2010/main" val="171344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- 3</a:t>
            </a:r>
            <a:endParaRPr lang="en-US" sz="40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1014503"/>
            <a:ext cx="10815001"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Updated the definition for </a:t>
            </a:r>
            <a:r>
              <a:rPr lang="en-US" b="1" dirty="0">
                <a:solidFill>
                  <a:srgbClr val="595959"/>
                </a:solidFill>
              </a:rPr>
              <a:t>FAMILY-ENGAGEMENT-PLAN-LINK </a:t>
            </a:r>
            <a:r>
              <a:rPr lang="en-US" dirty="0">
                <a:solidFill>
                  <a:srgbClr val="595959"/>
                </a:solidFill>
              </a:rPr>
              <a:t>(E1583).</a:t>
            </a:r>
          </a:p>
        </p:txBody>
      </p:sp>
      <p:pic>
        <p:nvPicPr>
          <p:cNvPr id="6" name="Picture 5">
            <a:extLst>
              <a:ext uri="{FF2B5EF4-FFF2-40B4-BE49-F238E27FC236}">
                <a16:creationId xmlns:a16="http://schemas.microsoft.com/office/drawing/2014/main" id="{2E8B2BDB-E836-9CD7-25F7-6DF13C84604A}"/>
              </a:ext>
            </a:extLst>
          </p:cNvPr>
          <p:cNvPicPr>
            <a:picLocks noChangeAspect="1"/>
          </p:cNvPicPr>
          <p:nvPr/>
        </p:nvPicPr>
        <p:blipFill>
          <a:blip r:embed="rId2"/>
          <a:stretch>
            <a:fillRect/>
          </a:stretch>
        </p:blipFill>
        <p:spPr>
          <a:xfrm>
            <a:off x="2944612" y="1637653"/>
            <a:ext cx="6302776" cy="4205844"/>
          </a:xfrm>
          <a:prstGeom prst="rect">
            <a:avLst/>
          </a:prstGeom>
        </p:spPr>
      </p:pic>
    </p:spTree>
    <p:extLst>
      <p:ext uri="{BB962C8B-B14F-4D97-AF65-F5344CB8AC3E}">
        <p14:creationId xmlns:p14="http://schemas.microsoft.com/office/powerpoint/2010/main" val="3009825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- 4</a:t>
            </a:r>
            <a:endParaRPr lang="en-US" sz="40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1142839"/>
            <a:ext cx="11403401" cy="479562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Updated the data element reporting requirements in the </a:t>
            </a:r>
            <a:r>
              <a:rPr lang="en-US" b="1" dirty="0" err="1">
                <a:solidFill>
                  <a:srgbClr val="595959"/>
                </a:solidFill>
              </a:rPr>
              <a:t>LocalEducationAgencyExtension</a:t>
            </a:r>
            <a:r>
              <a:rPr lang="en-US" b="1" dirty="0">
                <a:solidFill>
                  <a:srgbClr val="595959"/>
                </a:solidFill>
              </a:rPr>
              <a:t> </a:t>
            </a:r>
            <a:r>
              <a:rPr lang="en-US" dirty="0">
                <a:solidFill>
                  <a:srgbClr val="595959"/>
                </a:solidFill>
              </a:rPr>
              <a:t>for the </a:t>
            </a:r>
            <a:r>
              <a:rPr lang="en-US" b="1" dirty="0">
                <a:solidFill>
                  <a:srgbClr val="595959"/>
                </a:solidFill>
              </a:rPr>
              <a:t>FAMILY-ENGAGEMENT-PLAN-LINK </a:t>
            </a:r>
            <a:r>
              <a:rPr lang="en-US" dirty="0">
                <a:solidFill>
                  <a:srgbClr val="595959"/>
                </a:solidFill>
              </a:rPr>
              <a:t>(E1583).</a:t>
            </a:r>
          </a:p>
        </p:txBody>
      </p:sp>
      <p:pic>
        <p:nvPicPr>
          <p:cNvPr id="2" name="Picture 4" descr="Data element reporting requirements">
            <a:extLst>
              <a:ext uri="{FF2B5EF4-FFF2-40B4-BE49-F238E27FC236}">
                <a16:creationId xmlns:a16="http://schemas.microsoft.com/office/drawing/2014/main" id="{612BC292-57CD-D3B5-A5D6-D4217830C5BF}"/>
              </a:ext>
            </a:extLst>
          </p:cNvPr>
          <p:cNvPicPr>
            <a:picLocks noChangeAspect="1"/>
          </p:cNvPicPr>
          <p:nvPr/>
        </p:nvPicPr>
        <p:blipFill>
          <a:blip r:embed="rId2"/>
          <a:stretch>
            <a:fillRect/>
          </a:stretch>
        </p:blipFill>
        <p:spPr>
          <a:xfrm>
            <a:off x="2353491" y="2684382"/>
            <a:ext cx="7766758" cy="2738687"/>
          </a:xfrm>
          <a:prstGeom prst="rect">
            <a:avLst/>
          </a:prstGeom>
        </p:spPr>
      </p:pic>
    </p:spTree>
    <p:extLst>
      <p:ext uri="{BB962C8B-B14F-4D97-AF65-F5344CB8AC3E}">
        <p14:creationId xmlns:p14="http://schemas.microsoft.com/office/powerpoint/2010/main" val="3076086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- 5</a:t>
            </a:r>
            <a:endParaRPr lang="en-US" sz="40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1014503"/>
            <a:ext cx="1090208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Updated the definition for </a:t>
            </a:r>
            <a:r>
              <a:rPr lang="en-US" b="1" dirty="0">
                <a:solidFill>
                  <a:srgbClr val="595959"/>
                </a:solidFill>
              </a:rPr>
              <a:t>CHILD-CARE-OPERATION-NUMBER</a:t>
            </a:r>
            <a:r>
              <a:rPr lang="en-US" dirty="0">
                <a:solidFill>
                  <a:srgbClr val="595959"/>
                </a:solidFill>
              </a:rPr>
              <a:t> (E1726).</a:t>
            </a:r>
          </a:p>
          <a:p>
            <a:pPr marL="0" indent="0">
              <a:buFont typeface="Wingdings" panose="05000000000000000000" pitchFamily="2" charset="2"/>
              <a:buNone/>
            </a:pPr>
            <a:endParaRPr lang="en-US" dirty="0">
              <a:solidFill>
                <a:srgbClr val="0D6CB9"/>
              </a:solidFill>
            </a:endParaRPr>
          </a:p>
        </p:txBody>
      </p:sp>
      <p:pic>
        <p:nvPicPr>
          <p:cNvPr id="6" name="Picture 5">
            <a:extLst>
              <a:ext uri="{FF2B5EF4-FFF2-40B4-BE49-F238E27FC236}">
                <a16:creationId xmlns:a16="http://schemas.microsoft.com/office/drawing/2014/main" id="{6E7BD672-2727-EA6F-4A43-A47BC41FE4F7}"/>
              </a:ext>
            </a:extLst>
          </p:cNvPr>
          <p:cNvPicPr>
            <a:picLocks noChangeAspect="1"/>
          </p:cNvPicPr>
          <p:nvPr/>
        </p:nvPicPr>
        <p:blipFill>
          <a:blip r:embed="rId2"/>
          <a:stretch>
            <a:fillRect/>
          </a:stretch>
        </p:blipFill>
        <p:spPr>
          <a:xfrm>
            <a:off x="3284800" y="1606645"/>
            <a:ext cx="5622400" cy="4294095"/>
          </a:xfrm>
          <a:prstGeom prst="rect">
            <a:avLst/>
          </a:prstGeom>
        </p:spPr>
      </p:pic>
    </p:spTree>
    <p:extLst>
      <p:ext uri="{BB962C8B-B14F-4D97-AF65-F5344CB8AC3E}">
        <p14:creationId xmlns:p14="http://schemas.microsoft.com/office/powerpoint/2010/main" val="2663551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- 6</a:t>
            </a:r>
            <a:endParaRPr lang="en-US" sz="40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1142839"/>
            <a:ext cx="1136230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Deleted the sub-complex, </a:t>
            </a:r>
            <a:r>
              <a:rPr lang="en-US" b="1" dirty="0">
                <a:solidFill>
                  <a:srgbClr val="595959"/>
                </a:solidFill>
              </a:rPr>
              <a:t>TX-</a:t>
            </a:r>
            <a:r>
              <a:rPr lang="en-US" b="1" dirty="0" err="1">
                <a:solidFill>
                  <a:srgbClr val="595959"/>
                </a:solidFill>
              </a:rPr>
              <a:t>ChildCarePartnership</a:t>
            </a:r>
            <a:r>
              <a:rPr lang="en-US" dirty="0">
                <a:solidFill>
                  <a:srgbClr val="595959"/>
                </a:solidFill>
              </a:rPr>
              <a:t>, and the included </a:t>
            </a:r>
            <a:r>
              <a:rPr lang="en-US" b="1" dirty="0">
                <a:solidFill>
                  <a:srgbClr val="595959"/>
                </a:solidFill>
              </a:rPr>
              <a:t>CHILD-CARE-OPERATION-NUMBER</a:t>
            </a:r>
            <a:r>
              <a:rPr lang="en-US" dirty="0">
                <a:solidFill>
                  <a:srgbClr val="595959"/>
                </a:solidFill>
              </a:rPr>
              <a:t> (E1726) from the </a:t>
            </a:r>
            <a:r>
              <a:rPr lang="en-US" b="1" dirty="0" err="1">
                <a:solidFill>
                  <a:srgbClr val="595959"/>
                </a:solidFill>
              </a:rPr>
              <a:t>LocalEducationAgencyExtension</a:t>
            </a:r>
            <a:r>
              <a:rPr lang="en-US" dirty="0">
                <a:solidFill>
                  <a:srgbClr val="595959"/>
                </a:solidFill>
              </a:rPr>
              <a:t> complex type.</a:t>
            </a:r>
          </a:p>
          <a:p>
            <a:pPr marL="0" indent="0">
              <a:buFont typeface="Wingdings" panose="05000000000000000000" pitchFamily="2" charset="2"/>
              <a:buNone/>
            </a:pPr>
            <a:endParaRPr lang="en-US" dirty="0">
              <a:solidFill>
                <a:srgbClr val="0D6CB9"/>
              </a:solidFill>
            </a:endParaRPr>
          </a:p>
        </p:txBody>
      </p:sp>
      <p:pic>
        <p:nvPicPr>
          <p:cNvPr id="6" name="Picture 5">
            <a:extLst>
              <a:ext uri="{FF2B5EF4-FFF2-40B4-BE49-F238E27FC236}">
                <a16:creationId xmlns:a16="http://schemas.microsoft.com/office/drawing/2014/main" id="{E462F7DF-2D94-721E-2D12-597E2332C40D}"/>
              </a:ext>
            </a:extLst>
          </p:cNvPr>
          <p:cNvPicPr>
            <a:picLocks noChangeAspect="1"/>
          </p:cNvPicPr>
          <p:nvPr/>
        </p:nvPicPr>
        <p:blipFill>
          <a:blip r:embed="rId2"/>
          <a:stretch>
            <a:fillRect/>
          </a:stretch>
        </p:blipFill>
        <p:spPr>
          <a:xfrm>
            <a:off x="1216322" y="2772304"/>
            <a:ext cx="10000000" cy="2942857"/>
          </a:xfrm>
          <a:prstGeom prst="rect">
            <a:avLst/>
          </a:prstGeom>
        </p:spPr>
      </p:pic>
    </p:spTree>
    <p:extLst>
      <p:ext uri="{BB962C8B-B14F-4D97-AF65-F5344CB8AC3E}">
        <p14:creationId xmlns:p14="http://schemas.microsoft.com/office/powerpoint/2010/main" val="1117513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- 7</a:t>
            </a:r>
            <a:endParaRPr lang="en-US" sz="40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893291"/>
            <a:ext cx="11423949" cy="46008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Added the </a:t>
            </a:r>
            <a:r>
              <a:rPr lang="en-US" b="1" dirty="0">
                <a:solidFill>
                  <a:srgbClr val="595959"/>
                </a:solidFill>
              </a:rPr>
              <a:t>CHILD-CARE-OPERATION-NUMBER</a:t>
            </a:r>
            <a:r>
              <a:rPr lang="en-US" dirty="0">
                <a:solidFill>
                  <a:srgbClr val="595959"/>
                </a:solidFill>
              </a:rPr>
              <a:t> (E1726) to the </a:t>
            </a:r>
            <a:r>
              <a:rPr lang="en-US" dirty="0" err="1">
                <a:solidFill>
                  <a:srgbClr val="595959"/>
                </a:solidFill>
              </a:rPr>
              <a:t>SectionExtension</a:t>
            </a:r>
            <a:r>
              <a:rPr lang="en-US" dirty="0">
                <a:solidFill>
                  <a:srgbClr val="595959"/>
                </a:solidFill>
              </a:rPr>
              <a:t> complex type to be reported as optional.</a:t>
            </a:r>
            <a:endParaRPr lang="en-US" dirty="0">
              <a:solidFill>
                <a:srgbClr val="0D6CB9"/>
              </a:solidFill>
            </a:endParaRPr>
          </a:p>
        </p:txBody>
      </p:sp>
      <p:pic>
        <p:nvPicPr>
          <p:cNvPr id="6" name="Picture 5">
            <a:extLst>
              <a:ext uri="{FF2B5EF4-FFF2-40B4-BE49-F238E27FC236}">
                <a16:creationId xmlns:a16="http://schemas.microsoft.com/office/drawing/2014/main" id="{85DFA05B-C1D8-5DC7-6B59-CAE93593D853}"/>
              </a:ext>
            </a:extLst>
          </p:cNvPr>
          <p:cNvPicPr>
            <a:picLocks noChangeAspect="1"/>
          </p:cNvPicPr>
          <p:nvPr/>
        </p:nvPicPr>
        <p:blipFill>
          <a:blip r:embed="rId2"/>
          <a:stretch>
            <a:fillRect/>
          </a:stretch>
        </p:blipFill>
        <p:spPr>
          <a:xfrm>
            <a:off x="2186875" y="1898448"/>
            <a:ext cx="8303498" cy="4066261"/>
          </a:xfrm>
          <a:prstGeom prst="rect">
            <a:avLst/>
          </a:prstGeom>
        </p:spPr>
      </p:pic>
    </p:spTree>
    <p:extLst>
      <p:ext uri="{BB962C8B-B14F-4D97-AF65-F5344CB8AC3E}">
        <p14:creationId xmlns:p14="http://schemas.microsoft.com/office/powerpoint/2010/main" val="2989325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- 8</a:t>
            </a:r>
            <a:endParaRPr lang="en-US" sz="40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1142839"/>
            <a:ext cx="1040670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the definition for the PK-SCHOOL-TYPE (E1555).</a:t>
            </a:r>
          </a:p>
        </p:txBody>
      </p:sp>
      <p:pic>
        <p:nvPicPr>
          <p:cNvPr id="6" name="Picture 5">
            <a:extLst>
              <a:ext uri="{FF2B5EF4-FFF2-40B4-BE49-F238E27FC236}">
                <a16:creationId xmlns:a16="http://schemas.microsoft.com/office/drawing/2014/main" id="{5D8B2EA3-03EC-5688-E528-0CA051922C29}"/>
              </a:ext>
            </a:extLst>
          </p:cNvPr>
          <p:cNvPicPr>
            <a:picLocks noChangeAspect="1"/>
          </p:cNvPicPr>
          <p:nvPr/>
        </p:nvPicPr>
        <p:blipFill>
          <a:blip r:embed="rId2"/>
          <a:stretch>
            <a:fillRect/>
          </a:stretch>
        </p:blipFill>
        <p:spPr>
          <a:xfrm>
            <a:off x="3201893" y="2003461"/>
            <a:ext cx="5788212" cy="3740264"/>
          </a:xfrm>
          <a:prstGeom prst="rect">
            <a:avLst/>
          </a:prstGeom>
        </p:spPr>
      </p:pic>
    </p:spTree>
    <p:extLst>
      <p:ext uri="{BB962C8B-B14F-4D97-AF65-F5344CB8AC3E}">
        <p14:creationId xmlns:p14="http://schemas.microsoft.com/office/powerpoint/2010/main" val="806959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- 9</a:t>
            </a:r>
            <a:endParaRPr lang="en-US" sz="40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870793"/>
            <a:ext cx="10406707" cy="452838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Updated the data element reporting requirements for the PK-SCHOOL-TYPE (E1555) in the </a:t>
            </a:r>
            <a:r>
              <a:rPr lang="en-US" dirty="0" err="1">
                <a:solidFill>
                  <a:srgbClr val="595959"/>
                </a:solidFill>
              </a:rPr>
              <a:t>SectionExtension</a:t>
            </a:r>
            <a:r>
              <a:rPr lang="en-US" dirty="0">
                <a:solidFill>
                  <a:srgbClr val="595959"/>
                </a:solidFill>
              </a:rPr>
              <a:t> complex type.</a:t>
            </a:r>
          </a:p>
        </p:txBody>
      </p:sp>
      <p:pic>
        <p:nvPicPr>
          <p:cNvPr id="2" name="Picture 4" descr="A picture containing table&#10;data element reporting requirements">
            <a:extLst>
              <a:ext uri="{FF2B5EF4-FFF2-40B4-BE49-F238E27FC236}">
                <a16:creationId xmlns:a16="http://schemas.microsoft.com/office/drawing/2014/main" id="{F699DD75-DF9A-EEE8-4AED-A9FD0E373BED}"/>
              </a:ext>
            </a:extLst>
          </p:cNvPr>
          <p:cNvPicPr>
            <a:picLocks noChangeAspect="1"/>
          </p:cNvPicPr>
          <p:nvPr/>
        </p:nvPicPr>
        <p:blipFill>
          <a:blip r:embed="rId2"/>
          <a:stretch>
            <a:fillRect/>
          </a:stretch>
        </p:blipFill>
        <p:spPr>
          <a:xfrm>
            <a:off x="3526971" y="1773776"/>
            <a:ext cx="5138056" cy="4100415"/>
          </a:xfrm>
          <a:prstGeom prst="rect">
            <a:avLst/>
          </a:prstGeom>
        </p:spPr>
      </p:pic>
    </p:spTree>
    <p:extLst>
      <p:ext uri="{BB962C8B-B14F-4D97-AF65-F5344CB8AC3E}">
        <p14:creationId xmlns:p14="http://schemas.microsoft.com/office/powerpoint/2010/main" val="141578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- 10</a:t>
            </a:r>
            <a:endParaRPr lang="en-US" sz="40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897026"/>
            <a:ext cx="1040670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sz="2400" dirty="0">
                <a:solidFill>
                  <a:srgbClr val="595959"/>
                </a:solidFill>
              </a:rPr>
              <a:t>Updated the data element reporting requirements for the PK-SCHOOL-TYPE (E1555) in the </a:t>
            </a:r>
            <a:r>
              <a:rPr lang="en-US" sz="2400" dirty="0" err="1">
                <a:solidFill>
                  <a:srgbClr val="595959"/>
                </a:solidFill>
              </a:rPr>
              <a:t>StudentSchoolAssociationExtension</a:t>
            </a:r>
            <a:r>
              <a:rPr lang="en-US" sz="2400" dirty="0">
                <a:solidFill>
                  <a:srgbClr val="595959"/>
                </a:solidFill>
              </a:rPr>
              <a:t> complex type.</a:t>
            </a:r>
          </a:p>
        </p:txBody>
      </p:sp>
      <p:pic>
        <p:nvPicPr>
          <p:cNvPr id="2" name="Picture 5" descr="data element reporting requirements">
            <a:extLst>
              <a:ext uri="{FF2B5EF4-FFF2-40B4-BE49-F238E27FC236}">
                <a16:creationId xmlns:a16="http://schemas.microsoft.com/office/drawing/2014/main" id="{CDB9BF9F-5CF1-0791-D948-39143F8964D5}"/>
              </a:ext>
            </a:extLst>
          </p:cNvPr>
          <p:cNvPicPr>
            <a:picLocks noChangeAspect="1"/>
          </p:cNvPicPr>
          <p:nvPr/>
        </p:nvPicPr>
        <p:blipFill>
          <a:blip r:embed="rId2"/>
          <a:stretch>
            <a:fillRect/>
          </a:stretch>
        </p:blipFill>
        <p:spPr>
          <a:xfrm>
            <a:off x="3308584" y="1825810"/>
            <a:ext cx="5574829" cy="4034719"/>
          </a:xfrm>
          <a:prstGeom prst="rect">
            <a:avLst/>
          </a:prstGeom>
        </p:spPr>
      </p:pic>
    </p:spTree>
    <p:extLst>
      <p:ext uri="{BB962C8B-B14F-4D97-AF65-F5344CB8AC3E}">
        <p14:creationId xmlns:p14="http://schemas.microsoft.com/office/powerpoint/2010/main" val="1494733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Code Table Updates</a:t>
            </a:r>
            <a:endParaRPr lang="en-US" sz="4000"/>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1" y="893291"/>
            <a:ext cx="9773494" cy="4488592"/>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Added additional guidance to the PK-CURRICULA-CODE (C206) code table when an LEA reports "99-Other."</a:t>
            </a:r>
            <a:endParaRPr lang="en-US" dirty="0">
              <a:solidFill>
                <a:srgbClr val="0D6CB9"/>
              </a:solidFill>
            </a:endParaRPr>
          </a:p>
        </p:txBody>
      </p:sp>
      <p:pic>
        <p:nvPicPr>
          <p:cNvPr id="6" name="Picture 5">
            <a:extLst>
              <a:ext uri="{FF2B5EF4-FFF2-40B4-BE49-F238E27FC236}">
                <a16:creationId xmlns:a16="http://schemas.microsoft.com/office/drawing/2014/main" id="{8F4FD727-C019-162A-6576-3D78D7B7F6A0}"/>
              </a:ext>
            </a:extLst>
          </p:cNvPr>
          <p:cNvPicPr>
            <a:picLocks noChangeAspect="1"/>
          </p:cNvPicPr>
          <p:nvPr/>
        </p:nvPicPr>
        <p:blipFill>
          <a:blip r:embed="rId2"/>
          <a:stretch>
            <a:fillRect/>
          </a:stretch>
        </p:blipFill>
        <p:spPr>
          <a:xfrm>
            <a:off x="3381776" y="1818527"/>
            <a:ext cx="5428447" cy="4055494"/>
          </a:xfrm>
          <a:prstGeom prst="rect">
            <a:avLst/>
          </a:prstGeom>
        </p:spPr>
      </p:pic>
    </p:spTree>
    <p:extLst>
      <p:ext uri="{BB962C8B-B14F-4D97-AF65-F5344CB8AC3E}">
        <p14:creationId xmlns:p14="http://schemas.microsoft.com/office/powerpoint/2010/main" val="3728244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FE927-5840-CF88-4ABF-C0BDCB4F764E}"/>
              </a:ext>
            </a:extLst>
          </p:cNvPr>
          <p:cNvSpPr>
            <a:spLocks noGrp="1"/>
          </p:cNvSpPr>
          <p:nvPr>
            <p:ph type="title"/>
          </p:nvPr>
        </p:nvSpPr>
        <p:spPr>
          <a:xfrm>
            <a:off x="543045" y="119363"/>
            <a:ext cx="11121657" cy="751350"/>
          </a:xfrm>
        </p:spPr>
        <p:txBody>
          <a:bodyPr>
            <a:normAutofit/>
          </a:bodyPr>
          <a:lstStyle/>
          <a:p>
            <a:r>
              <a:rPr lang="en-US" sz="4000">
                <a:cs typeface="Calibri"/>
              </a:rPr>
              <a:t>Note</a:t>
            </a:r>
            <a:endParaRPr lang="en-US" sz="4000"/>
          </a:p>
        </p:txBody>
      </p:sp>
      <p:sp>
        <p:nvSpPr>
          <p:cNvPr id="3" name="Content Placeholder 2">
            <a:extLst>
              <a:ext uri="{FF2B5EF4-FFF2-40B4-BE49-F238E27FC236}">
                <a16:creationId xmlns:a16="http://schemas.microsoft.com/office/drawing/2014/main" id="{49DDC607-42F5-5F72-31A9-A1B083FE9B7D}"/>
              </a:ext>
            </a:extLst>
          </p:cNvPr>
          <p:cNvSpPr>
            <a:spLocks noGrp="1"/>
          </p:cNvSpPr>
          <p:nvPr>
            <p:ph idx="1"/>
          </p:nvPr>
        </p:nvSpPr>
        <p:spPr>
          <a:xfrm>
            <a:off x="712380" y="1140174"/>
            <a:ext cx="10937314" cy="3766204"/>
          </a:xfrm>
        </p:spPr>
        <p:txBody>
          <a:bodyPr lIns="91440" tIns="45720" rIns="91440" bIns="45720" anchor="t"/>
          <a:lstStyle/>
          <a:p>
            <a:pPr marL="0" indent="0">
              <a:spcBef>
                <a:spcPts val="2000"/>
              </a:spcBef>
              <a:spcAft>
                <a:spcPts val="1000"/>
              </a:spcAft>
              <a:buNone/>
            </a:pPr>
            <a:r>
              <a:rPr lang="en-US" sz="3600">
                <a:cs typeface="Calibri"/>
              </a:rPr>
              <a:t>The focus of this presentation is on the changes for the official XML data submissions during the 2023-2024 school year.</a:t>
            </a:r>
          </a:p>
        </p:txBody>
      </p:sp>
    </p:spTree>
    <p:extLst>
      <p:ext uri="{BB962C8B-B14F-4D97-AF65-F5344CB8AC3E}">
        <p14:creationId xmlns:p14="http://schemas.microsoft.com/office/powerpoint/2010/main" val="4243151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Code Table Updates </a:t>
            </a:r>
            <a:r>
              <a:rPr lang="en-US" sz="4000">
                <a:solidFill>
                  <a:schemeClr val="bg1"/>
                </a:solidFill>
                <a:cs typeface="Calibri"/>
              </a:rPr>
              <a:t>- 1</a:t>
            </a:r>
            <a:endParaRPr lang="en-US" sz="4000">
              <a:solidFill>
                <a:schemeClr val="bg1"/>
              </a:solidFill>
            </a:endParaRPr>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71457" y="888839"/>
            <a:ext cx="977349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sz="2000" dirty="0">
                <a:solidFill>
                  <a:srgbClr val="595959"/>
                </a:solidFill>
              </a:rPr>
              <a:t>Updated the code translation for “07 - Public Pre-K Head Start” to “Public Pre-K Head Start (LEA Grantee)” in the PK-SCHOOL-TYPE (DC152) code table. </a:t>
            </a:r>
          </a:p>
          <a:p>
            <a:pPr>
              <a:lnSpc>
                <a:spcPct val="100000"/>
              </a:lnSpc>
              <a:spcBef>
                <a:spcPts val="600"/>
              </a:spcBef>
              <a:spcAft>
                <a:spcPts val="600"/>
              </a:spcAft>
              <a:buClr>
                <a:srgbClr val="F16038"/>
              </a:buClr>
            </a:pPr>
            <a:r>
              <a:rPr lang="en-US" sz="2000" dirty="0">
                <a:solidFill>
                  <a:srgbClr val="595959"/>
                </a:solidFill>
              </a:rPr>
              <a:t>Added new code and translation “12 - Public Pre-K Head Start (Non-LEA Grantee)” to PK-SCHOOL-TYPE (DC152) code table.</a:t>
            </a:r>
            <a:endParaRPr lang="en-US" sz="2000" dirty="0">
              <a:solidFill>
                <a:srgbClr val="595959"/>
              </a:solidFill>
              <a:cs typeface="Calibri"/>
            </a:endParaRPr>
          </a:p>
          <a:p>
            <a:pPr marL="0" indent="0">
              <a:lnSpc>
                <a:spcPct val="100000"/>
              </a:lnSpc>
              <a:spcBef>
                <a:spcPts val="600"/>
              </a:spcBef>
              <a:spcAft>
                <a:spcPts val="600"/>
              </a:spcAft>
              <a:buClr>
                <a:srgbClr val="F16038"/>
              </a:buClr>
              <a:buNone/>
            </a:pPr>
            <a:r>
              <a:rPr lang="en-US" sz="2000" dirty="0">
                <a:solidFill>
                  <a:srgbClr val="595959"/>
                </a:solidFill>
              </a:rPr>
              <a:t>	</a:t>
            </a:r>
            <a:endParaRPr lang="en-US" sz="2000" dirty="0">
              <a:solidFill>
                <a:srgbClr val="0D6CB9"/>
              </a:solidFill>
            </a:endParaRPr>
          </a:p>
          <a:p>
            <a:pPr marL="0" indent="0">
              <a:buFont typeface="Wingdings" panose="05000000000000000000" pitchFamily="2" charset="2"/>
              <a:buNone/>
            </a:pPr>
            <a:endParaRPr lang="en-US" dirty="0">
              <a:solidFill>
                <a:srgbClr val="0D6CB9"/>
              </a:solidFill>
            </a:endParaRPr>
          </a:p>
        </p:txBody>
      </p:sp>
      <p:pic>
        <p:nvPicPr>
          <p:cNvPr id="6" name="Picture 5">
            <a:extLst>
              <a:ext uri="{FF2B5EF4-FFF2-40B4-BE49-F238E27FC236}">
                <a16:creationId xmlns:a16="http://schemas.microsoft.com/office/drawing/2014/main" id="{E2B76C13-79F3-A687-60DF-1A697C6D9B5C}"/>
              </a:ext>
            </a:extLst>
          </p:cNvPr>
          <p:cNvPicPr>
            <a:picLocks noChangeAspect="1"/>
          </p:cNvPicPr>
          <p:nvPr/>
        </p:nvPicPr>
        <p:blipFill>
          <a:blip r:embed="rId2"/>
          <a:stretch>
            <a:fillRect/>
          </a:stretch>
        </p:blipFill>
        <p:spPr>
          <a:xfrm>
            <a:off x="1847049" y="2607545"/>
            <a:ext cx="8761905" cy="3104762"/>
          </a:xfrm>
          <a:prstGeom prst="rect">
            <a:avLst/>
          </a:prstGeom>
        </p:spPr>
      </p:pic>
    </p:spTree>
    <p:extLst>
      <p:ext uri="{BB962C8B-B14F-4D97-AF65-F5344CB8AC3E}">
        <p14:creationId xmlns:p14="http://schemas.microsoft.com/office/powerpoint/2010/main" val="1673725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Report Updates</a:t>
            </a:r>
            <a:endParaRPr lang="en-US" sz="4000"/>
          </a:p>
        </p:txBody>
      </p:sp>
      <p:sp>
        <p:nvSpPr>
          <p:cNvPr id="4" name="Content Placeholder 3">
            <a:extLst>
              <a:ext uri="{FF2B5EF4-FFF2-40B4-BE49-F238E27FC236}">
                <a16:creationId xmlns:a16="http://schemas.microsoft.com/office/drawing/2014/main" id="{49A3AF66-FD80-8227-8A6F-FE66AD46F4A1}"/>
              </a:ext>
            </a:extLst>
          </p:cNvPr>
          <p:cNvSpPr txBox="1">
            <a:spLocks/>
          </p:cNvSpPr>
          <p:nvPr/>
        </p:nvSpPr>
        <p:spPr>
          <a:xfrm>
            <a:off x="535171" y="1344313"/>
            <a:ext cx="10260933"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The following reports will be updated to add/remove rows/columns for the previously mentioned data element updates:</a:t>
            </a:r>
          </a:p>
          <a:p>
            <a:pPr lvl="1">
              <a:lnSpc>
                <a:spcPct val="100000"/>
              </a:lnSpc>
              <a:spcBef>
                <a:spcPts val="600"/>
              </a:spcBef>
              <a:spcAft>
                <a:spcPts val="600"/>
              </a:spcAft>
              <a:buClr>
                <a:srgbClr val="F16038"/>
              </a:buClr>
            </a:pPr>
            <a:r>
              <a:rPr lang="en-US" dirty="0">
                <a:solidFill>
                  <a:srgbClr val="595959"/>
                </a:solidFill>
              </a:rPr>
              <a:t>ECD0-000-006 TSDS Early Childhood PK Data Submission</a:t>
            </a:r>
            <a:endParaRPr lang="en-US" dirty="0">
              <a:solidFill>
                <a:srgbClr val="595959"/>
              </a:solidFill>
              <a:cs typeface="Calibri"/>
            </a:endParaRPr>
          </a:p>
          <a:p>
            <a:pPr lvl="1">
              <a:lnSpc>
                <a:spcPct val="100000"/>
              </a:lnSpc>
              <a:spcBef>
                <a:spcPts val="600"/>
              </a:spcBef>
              <a:spcAft>
                <a:spcPts val="600"/>
              </a:spcAft>
              <a:buClr>
                <a:srgbClr val="F16038"/>
              </a:buClr>
            </a:pPr>
            <a:r>
              <a:rPr lang="en-US" dirty="0">
                <a:solidFill>
                  <a:srgbClr val="595959"/>
                </a:solidFill>
              </a:rPr>
              <a:t>ECD0-000-007 TSDS Early Childhood PK Completion</a:t>
            </a:r>
            <a:endParaRPr lang="en-US" dirty="0">
              <a:solidFill>
                <a:srgbClr val="595959"/>
              </a:solidFill>
              <a:cs typeface="Calibri"/>
            </a:endParaRPr>
          </a:p>
          <a:p>
            <a:pPr lvl="1">
              <a:lnSpc>
                <a:spcPct val="100000"/>
              </a:lnSpc>
              <a:spcBef>
                <a:spcPts val="600"/>
              </a:spcBef>
              <a:spcAft>
                <a:spcPts val="600"/>
              </a:spcAft>
              <a:buClr>
                <a:srgbClr val="F16038"/>
              </a:buClr>
            </a:pPr>
            <a:r>
              <a:rPr lang="en-US" dirty="0">
                <a:solidFill>
                  <a:srgbClr val="595959"/>
                </a:solidFill>
              </a:rPr>
              <a:t>ECD0-000-010 TSDS Early Childhood High Quality PK Component Completion </a:t>
            </a:r>
            <a:br>
              <a:rPr lang="en-US" dirty="0">
                <a:solidFill>
                  <a:srgbClr val="595959"/>
                </a:solidFill>
              </a:rPr>
            </a:br>
            <a:endParaRPr lang="en-US" dirty="0">
              <a:solidFill>
                <a:srgbClr val="595959"/>
              </a:solidFill>
            </a:endParaRPr>
          </a:p>
          <a:p>
            <a:pPr marL="0" indent="0">
              <a:buFont typeface="Wingdings" panose="05000000000000000000" pitchFamily="2" charset="2"/>
              <a:buNone/>
            </a:pPr>
            <a:endParaRPr lang="en-US" dirty="0">
              <a:solidFill>
                <a:srgbClr val="0D6CB9"/>
              </a:solidFill>
            </a:endParaRPr>
          </a:p>
        </p:txBody>
      </p:sp>
      <p:sp>
        <p:nvSpPr>
          <p:cNvPr id="5" name="TextBox 4">
            <a:extLst>
              <a:ext uri="{FF2B5EF4-FFF2-40B4-BE49-F238E27FC236}">
                <a16:creationId xmlns:a16="http://schemas.microsoft.com/office/drawing/2014/main" id="{6D2E8C62-9A61-C349-34BA-26657475D687}"/>
              </a:ext>
            </a:extLst>
          </p:cNvPr>
          <p:cNvSpPr txBox="1"/>
          <p:nvPr/>
        </p:nvSpPr>
        <p:spPr>
          <a:xfrm>
            <a:off x="8568913" y="6146673"/>
            <a:ext cx="3454853" cy="307777"/>
          </a:xfrm>
          <a:prstGeom prst="rect">
            <a:avLst/>
          </a:prstGeom>
          <a:noFill/>
        </p:spPr>
        <p:txBody>
          <a:bodyPr wrap="square" lIns="91440" tIns="45720" rIns="91440" bIns="45720" rtlCol="0" anchor="t">
            <a:spAutoFit/>
          </a:bodyPr>
          <a:lstStyle/>
          <a:p>
            <a:pPr>
              <a:defRPr/>
            </a:pPr>
            <a:r>
              <a:rPr kumimoji="0" lang="en-US" sz="1400" b="0" i="0" u="none" strike="noStrike" kern="1200" cap="none" spc="0" normalizeH="0" baseline="0" noProof="0" dirty="0">
                <a:ln>
                  <a:noFill/>
                </a:ln>
                <a:solidFill>
                  <a:schemeClr val="bg1"/>
                </a:solidFill>
                <a:effectLst/>
                <a:uLnTx/>
                <a:uFillTx/>
                <a:latin typeface="Calibri" panose="020F0502020204030204"/>
                <a:ea typeface="+mn-ea"/>
                <a:cs typeface="+mn-cs"/>
              </a:rPr>
              <a:t>* </a:t>
            </a:r>
            <a:r>
              <a:rPr lang="en-US" sz="1400" dirty="0">
                <a:solidFill>
                  <a:schemeClr val="bg1"/>
                </a:solidFill>
                <a:latin typeface="Calibri" panose="020F0502020204030204"/>
              </a:rPr>
              <a:t>Updated slide</a:t>
            </a:r>
            <a:r>
              <a:rPr kumimoji="0" lang="en-US" sz="1400" b="0" i="0" u="none" strike="noStrike" kern="1200" cap="none" spc="0" normalizeH="0" baseline="0" noProof="0" dirty="0">
                <a:ln>
                  <a:noFill/>
                </a:ln>
                <a:solidFill>
                  <a:schemeClr val="bg1"/>
                </a:solidFill>
                <a:effectLst/>
                <a:uLnTx/>
                <a:uFillTx/>
                <a:latin typeface="Calibri" panose="020F0502020204030204"/>
                <a:ea typeface="+mn-ea"/>
                <a:cs typeface="+mn-cs"/>
              </a:rPr>
              <a:t> since Spring 2023 training</a:t>
            </a:r>
            <a:endParaRPr lang="en-US" sz="1400" b="0" i="0" u="none" strike="noStrike" kern="1200" cap="none" spc="0" normalizeH="0" baseline="0" noProof="0" dirty="0">
              <a:ln>
                <a:noFill/>
              </a:ln>
              <a:solidFill>
                <a:schemeClr val="bg1"/>
              </a:solidFill>
              <a:effectLst/>
              <a:uLnTx/>
              <a:uFillTx/>
              <a:latin typeface="Calibri" panose="020F0502020204030204"/>
              <a:cs typeface="Calibri"/>
            </a:endParaRPr>
          </a:p>
        </p:txBody>
      </p:sp>
    </p:spTree>
    <p:extLst>
      <p:ext uri="{BB962C8B-B14F-4D97-AF65-F5344CB8AC3E}">
        <p14:creationId xmlns:p14="http://schemas.microsoft.com/office/powerpoint/2010/main" val="2972643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Report Updates</a:t>
            </a:r>
            <a:endParaRPr lang="en-US" sz="4000"/>
          </a:p>
        </p:txBody>
      </p:sp>
      <p:sp>
        <p:nvSpPr>
          <p:cNvPr id="4" name="Content Placeholder 3">
            <a:extLst>
              <a:ext uri="{FF2B5EF4-FFF2-40B4-BE49-F238E27FC236}">
                <a16:creationId xmlns:a16="http://schemas.microsoft.com/office/drawing/2014/main" id="{49A3AF66-FD80-8227-8A6F-FE66AD46F4A1}"/>
              </a:ext>
            </a:extLst>
          </p:cNvPr>
          <p:cNvSpPr txBox="1">
            <a:spLocks/>
          </p:cNvSpPr>
          <p:nvPr/>
        </p:nvSpPr>
        <p:spPr>
          <a:xfrm>
            <a:off x="535170" y="893291"/>
            <a:ext cx="10260933" cy="517727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ECD0-000-006 TSDS Early Childhood PK Data Submission report updates:</a:t>
            </a:r>
          </a:p>
          <a:p>
            <a:pPr lvl="1">
              <a:lnSpc>
                <a:spcPct val="100000"/>
              </a:lnSpc>
              <a:spcBef>
                <a:spcPts val="600"/>
              </a:spcBef>
              <a:spcAft>
                <a:spcPts val="600"/>
              </a:spcAft>
              <a:buClr>
                <a:srgbClr val="F16038"/>
              </a:buClr>
            </a:pPr>
            <a:r>
              <a:rPr lang="en-US" dirty="0">
                <a:solidFill>
                  <a:srgbClr val="595959"/>
                </a:solidFill>
                <a:cs typeface="Calibri"/>
              </a:rPr>
              <a:t>E1726 CHILD-CARE-OPERATION-NUMBER</a:t>
            </a:r>
          </a:p>
          <a:p>
            <a:pPr marL="0" indent="0">
              <a:buFont typeface="Wingdings" panose="05000000000000000000" pitchFamily="2" charset="2"/>
              <a:buNone/>
            </a:pPr>
            <a:endParaRPr lang="en-US" dirty="0">
              <a:solidFill>
                <a:srgbClr val="0D6CB9"/>
              </a:solidFill>
            </a:endParaRPr>
          </a:p>
        </p:txBody>
      </p:sp>
      <p:sp>
        <p:nvSpPr>
          <p:cNvPr id="2" name="TextBox 1">
            <a:extLst>
              <a:ext uri="{FF2B5EF4-FFF2-40B4-BE49-F238E27FC236}">
                <a16:creationId xmlns:a16="http://schemas.microsoft.com/office/drawing/2014/main" id="{C751F03B-A053-A6F6-74D1-3EF692700FCD}"/>
              </a:ext>
            </a:extLst>
          </p:cNvPr>
          <p:cNvSpPr txBox="1"/>
          <p:nvPr/>
        </p:nvSpPr>
        <p:spPr>
          <a:xfrm>
            <a:off x="9229725" y="6139934"/>
            <a:ext cx="29622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New slide since Spring 2023 training</a:t>
            </a:r>
          </a:p>
        </p:txBody>
      </p:sp>
      <p:pic>
        <p:nvPicPr>
          <p:cNvPr id="7" name="Picture 6">
            <a:extLst>
              <a:ext uri="{FF2B5EF4-FFF2-40B4-BE49-F238E27FC236}">
                <a16:creationId xmlns:a16="http://schemas.microsoft.com/office/drawing/2014/main" id="{48CAE26E-4F27-F7F8-DF13-0B2D3013A4BD}"/>
              </a:ext>
            </a:extLst>
          </p:cNvPr>
          <p:cNvPicPr>
            <a:picLocks noChangeAspect="1"/>
          </p:cNvPicPr>
          <p:nvPr/>
        </p:nvPicPr>
        <p:blipFill>
          <a:blip r:embed="rId2"/>
          <a:stretch>
            <a:fillRect/>
          </a:stretch>
        </p:blipFill>
        <p:spPr>
          <a:xfrm>
            <a:off x="2453142" y="2503083"/>
            <a:ext cx="7285714" cy="3228571"/>
          </a:xfrm>
          <a:prstGeom prst="rect">
            <a:avLst/>
          </a:prstGeom>
        </p:spPr>
      </p:pic>
    </p:spTree>
    <p:extLst>
      <p:ext uri="{BB962C8B-B14F-4D97-AF65-F5344CB8AC3E}">
        <p14:creationId xmlns:p14="http://schemas.microsoft.com/office/powerpoint/2010/main" val="1927987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Report Updates</a:t>
            </a:r>
            <a:endParaRPr lang="en-US" sz="4000"/>
          </a:p>
        </p:txBody>
      </p:sp>
      <p:sp>
        <p:nvSpPr>
          <p:cNvPr id="4" name="Content Placeholder 3">
            <a:extLst>
              <a:ext uri="{FF2B5EF4-FFF2-40B4-BE49-F238E27FC236}">
                <a16:creationId xmlns:a16="http://schemas.microsoft.com/office/drawing/2014/main" id="{49A3AF66-FD80-8227-8A6F-FE66AD46F4A1}"/>
              </a:ext>
            </a:extLst>
          </p:cNvPr>
          <p:cNvSpPr txBox="1">
            <a:spLocks/>
          </p:cNvSpPr>
          <p:nvPr/>
        </p:nvSpPr>
        <p:spPr>
          <a:xfrm>
            <a:off x="535170" y="1142839"/>
            <a:ext cx="1094563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ECD0-000-006 TSDS Early Childhood PK Data Submission report updates:</a:t>
            </a:r>
          </a:p>
          <a:p>
            <a:pPr lvl="1">
              <a:lnSpc>
                <a:spcPct val="100000"/>
              </a:lnSpc>
              <a:spcBef>
                <a:spcPts val="600"/>
              </a:spcBef>
              <a:spcAft>
                <a:spcPts val="600"/>
              </a:spcAft>
              <a:buClr>
                <a:srgbClr val="F16038"/>
              </a:buClr>
            </a:pPr>
            <a:r>
              <a:rPr lang="en-US" dirty="0">
                <a:solidFill>
                  <a:srgbClr val="595959"/>
                </a:solidFill>
                <a:cs typeface="Calibri"/>
              </a:rPr>
              <a:t>C206 PK-CURRICULA-CODE</a:t>
            </a:r>
          </a:p>
          <a:p>
            <a:pPr marL="0" indent="0">
              <a:buFont typeface="Wingdings" panose="05000000000000000000" pitchFamily="2" charset="2"/>
              <a:buNone/>
            </a:pPr>
            <a:endParaRPr lang="en-US" dirty="0">
              <a:solidFill>
                <a:srgbClr val="0D6CB9"/>
              </a:solidFill>
            </a:endParaRPr>
          </a:p>
        </p:txBody>
      </p:sp>
      <p:pic>
        <p:nvPicPr>
          <p:cNvPr id="11" name="Picture 10">
            <a:extLst>
              <a:ext uri="{FF2B5EF4-FFF2-40B4-BE49-F238E27FC236}">
                <a16:creationId xmlns:a16="http://schemas.microsoft.com/office/drawing/2014/main" id="{F08BDA8A-99B7-50D2-6366-63382EC5C020}"/>
              </a:ext>
            </a:extLst>
          </p:cNvPr>
          <p:cNvPicPr>
            <a:picLocks noChangeAspect="1"/>
          </p:cNvPicPr>
          <p:nvPr/>
        </p:nvPicPr>
        <p:blipFill>
          <a:blip r:embed="rId2"/>
          <a:stretch>
            <a:fillRect/>
          </a:stretch>
        </p:blipFill>
        <p:spPr>
          <a:xfrm>
            <a:off x="4181745" y="2256232"/>
            <a:ext cx="3828509" cy="3469024"/>
          </a:xfrm>
          <a:prstGeom prst="rect">
            <a:avLst/>
          </a:prstGeom>
        </p:spPr>
      </p:pic>
      <p:sp>
        <p:nvSpPr>
          <p:cNvPr id="2" name="TextBox 1">
            <a:extLst>
              <a:ext uri="{FF2B5EF4-FFF2-40B4-BE49-F238E27FC236}">
                <a16:creationId xmlns:a16="http://schemas.microsoft.com/office/drawing/2014/main" id="{9A9D9DE2-EDCB-32BE-9BED-4615841991D2}"/>
              </a:ext>
            </a:extLst>
          </p:cNvPr>
          <p:cNvSpPr txBox="1"/>
          <p:nvPr/>
        </p:nvSpPr>
        <p:spPr>
          <a:xfrm>
            <a:off x="9248290" y="6124575"/>
            <a:ext cx="30956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New slide since Spring 2023 training</a:t>
            </a:r>
          </a:p>
        </p:txBody>
      </p:sp>
    </p:spTree>
    <p:extLst>
      <p:ext uri="{BB962C8B-B14F-4D97-AF65-F5344CB8AC3E}">
        <p14:creationId xmlns:p14="http://schemas.microsoft.com/office/powerpoint/2010/main" val="1252664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Report Updates</a:t>
            </a:r>
            <a:endParaRPr lang="en-US" sz="4000"/>
          </a:p>
        </p:txBody>
      </p:sp>
      <p:sp>
        <p:nvSpPr>
          <p:cNvPr id="4" name="Content Placeholder 3">
            <a:extLst>
              <a:ext uri="{FF2B5EF4-FFF2-40B4-BE49-F238E27FC236}">
                <a16:creationId xmlns:a16="http://schemas.microsoft.com/office/drawing/2014/main" id="{49A3AF66-FD80-8227-8A6F-FE66AD46F4A1}"/>
              </a:ext>
            </a:extLst>
          </p:cNvPr>
          <p:cNvSpPr txBox="1">
            <a:spLocks/>
          </p:cNvSpPr>
          <p:nvPr/>
        </p:nvSpPr>
        <p:spPr>
          <a:xfrm>
            <a:off x="535169" y="893291"/>
            <a:ext cx="10260933"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ECD0-000-007 TSDS Early Childhood PK Completion updates:</a:t>
            </a:r>
          </a:p>
          <a:p>
            <a:pPr lvl="1">
              <a:lnSpc>
                <a:spcPct val="100000"/>
              </a:lnSpc>
              <a:spcBef>
                <a:spcPts val="600"/>
              </a:spcBef>
              <a:spcAft>
                <a:spcPts val="600"/>
              </a:spcAft>
              <a:buClr>
                <a:srgbClr val="F16038"/>
              </a:buClr>
            </a:pPr>
            <a:r>
              <a:rPr lang="en-US" dirty="0">
                <a:solidFill>
                  <a:srgbClr val="595959"/>
                </a:solidFill>
                <a:cs typeface="Calibri"/>
              </a:rPr>
              <a:t>C216 PROGRAM-EVALUATION-TYPE-CODE</a:t>
            </a:r>
          </a:p>
          <a:p>
            <a:pPr marL="0" indent="0">
              <a:buFont typeface="Wingdings" panose="05000000000000000000" pitchFamily="2" charset="2"/>
              <a:buNone/>
            </a:pPr>
            <a:endParaRPr lang="en-US" dirty="0">
              <a:solidFill>
                <a:srgbClr val="0D6CB9"/>
              </a:solidFill>
            </a:endParaRPr>
          </a:p>
        </p:txBody>
      </p:sp>
      <p:sp>
        <p:nvSpPr>
          <p:cNvPr id="2" name="TextBox 1">
            <a:extLst>
              <a:ext uri="{FF2B5EF4-FFF2-40B4-BE49-F238E27FC236}">
                <a16:creationId xmlns:a16="http://schemas.microsoft.com/office/drawing/2014/main" id="{B8E995A0-703B-A28F-4583-05DA59DCD6C4}"/>
              </a:ext>
            </a:extLst>
          </p:cNvPr>
          <p:cNvSpPr txBox="1"/>
          <p:nvPr/>
        </p:nvSpPr>
        <p:spPr>
          <a:xfrm>
            <a:off x="9229240" y="6123249"/>
            <a:ext cx="31337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New slide since Spring 2023 training</a:t>
            </a:r>
          </a:p>
        </p:txBody>
      </p:sp>
      <p:pic>
        <p:nvPicPr>
          <p:cNvPr id="6" name="Picture 5">
            <a:extLst>
              <a:ext uri="{FF2B5EF4-FFF2-40B4-BE49-F238E27FC236}">
                <a16:creationId xmlns:a16="http://schemas.microsoft.com/office/drawing/2014/main" id="{CD86AA16-C043-959A-82A4-511A5B8E8B2F}"/>
              </a:ext>
            </a:extLst>
          </p:cNvPr>
          <p:cNvPicPr>
            <a:picLocks noChangeAspect="1"/>
          </p:cNvPicPr>
          <p:nvPr/>
        </p:nvPicPr>
        <p:blipFill>
          <a:blip r:embed="rId2"/>
          <a:stretch>
            <a:fillRect/>
          </a:stretch>
        </p:blipFill>
        <p:spPr>
          <a:xfrm>
            <a:off x="2823135" y="1993186"/>
            <a:ext cx="6545728" cy="3892609"/>
          </a:xfrm>
          <a:prstGeom prst="rect">
            <a:avLst/>
          </a:prstGeom>
        </p:spPr>
      </p:pic>
    </p:spTree>
    <p:extLst>
      <p:ext uri="{BB962C8B-B14F-4D97-AF65-F5344CB8AC3E}">
        <p14:creationId xmlns:p14="http://schemas.microsoft.com/office/powerpoint/2010/main" val="1178518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Report Updates</a:t>
            </a:r>
            <a:endParaRPr lang="en-US" sz="4000"/>
          </a:p>
        </p:txBody>
      </p:sp>
      <p:sp>
        <p:nvSpPr>
          <p:cNvPr id="4" name="Content Placeholder 3">
            <a:extLst>
              <a:ext uri="{FF2B5EF4-FFF2-40B4-BE49-F238E27FC236}">
                <a16:creationId xmlns:a16="http://schemas.microsoft.com/office/drawing/2014/main" id="{49A3AF66-FD80-8227-8A6F-FE66AD46F4A1}"/>
              </a:ext>
            </a:extLst>
          </p:cNvPr>
          <p:cNvSpPr txBox="1">
            <a:spLocks/>
          </p:cNvSpPr>
          <p:nvPr/>
        </p:nvSpPr>
        <p:spPr>
          <a:xfrm>
            <a:off x="535170" y="1006867"/>
            <a:ext cx="10260933" cy="448731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ECD0-000-010 TSDS Early Childhood High Quality PK Component Completion updates:</a:t>
            </a:r>
          </a:p>
          <a:p>
            <a:pPr lvl="1">
              <a:lnSpc>
                <a:spcPct val="100000"/>
              </a:lnSpc>
              <a:spcBef>
                <a:spcPts val="600"/>
              </a:spcBef>
              <a:spcAft>
                <a:spcPts val="600"/>
              </a:spcAft>
              <a:buClr>
                <a:srgbClr val="F16038"/>
              </a:buClr>
            </a:pPr>
            <a:r>
              <a:rPr lang="en-US" dirty="0">
                <a:solidFill>
                  <a:srgbClr val="595959"/>
                </a:solidFill>
                <a:cs typeface="Calibri"/>
              </a:rPr>
              <a:t>C216 PROGRAM-EVALUATION-TYPE-CODE</a:t>
            </a:r>
          </a:p>
          <a:p>
            <a:pPr marL="0" indent="0">
              <a:buFont typeface="Wingdings" panose="05000000000000000000" pitchFamily="2" charset="2"/>
              <a:buNone/>
            </a:pPr>
            <a:endParaRPr lang="en-US" dirty="0">
              <a:solidFill>
                <a:srgbClr val="0D6CB9"/>
              </a:solidFill>
            </a:endParaRPr>
          </a:p>
        </p:txBody>
      </p:sp>
      <p:sp>
        <p:nvSpPr>
          <p:cNvPr id="2" name="TextBox 1">
            <a:extLst>
              <a:ext uri="{FF2B5EF4-FFF2-40B4-BE49-F238E27FC236}">
                <a16:creationId xmlns:a16="http://schemas.microsoft.com/office/drawing/2014/main" id="{1417B6C9-3CE7-F311-95F5-5482B43864C1}"/>
              </a:ext>
            </a:extLst>
          </p:cNvPr>
          <p:cNvSpPr txBox="1"/>
          <p:nvPr/>
        </p:nvSpPr>
        <p:spPr>
          <a:xfrm>
            <a:off x="9191625" y="6115050"/>
            <a:ext cx="30003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New slide since Spring 2023 training</a:t>
            </a:r>
          </a:p>
        </p:txBody>
      </p:sp>
      <p:pic>
        <p:nvPicPr>
          <p:cNvPr id="6" name="Picture 5">
            <a:extLst>
              <a:ext uri="{FF2B5EF4-FFF2-40B4-BE49-F238E27FC236}">
                <a16:creationId xmlns:a16="http://schemas.microsoft.com/office/drawing/2014/main" id="{F58837F9-36A6-6861-C2FB-AA26A34839B9}"/>
              </a:ext>
            </a:extLst>
          </p:cNvPr>
          <p:cNvPicPr>
            <a:picLocks noChangeAspect="1"/>
          </p:cNvPicPr>
          <p:nvPr/>
        </p:nvPicPr>
        <p:blipFill>
          <a:blip r:embed="rId2"/>
          <a:stretch>
            <a:fillRect/>
          </a:stretch>
        </p:blipFill>
        <p:spPr>
          <a:xfrm>
            <a:off x="757904" y="2698292"/>
            <a:ext cx="10676190" cy="3228571"/>
          </a:xfrm>
          <a:prstGeom prst="rect">
            <a:avLst/>
          </a:prstGeom>
        </p:spPr>
      </p:pic>
    </p:spTree>
    <p:extLst>
      <p:ext uri="{BB962C8B-B14F-4D97-AF65-F5344CB8AC3E}">
        <p14:creationId xmlns:p14="http://schemas.microsoft.com/office/powerpoint/2010/main" val="4145110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Report Updates</a:t>
            </a:r>
            <a:endParaRPr lang="en-US" sz="4000"/>
          </a:p>
        </p:txBody>
      </p:sp>
      <p:sp>
        <p:nvSpPr>
          <p:cNvPr id="4" name="Content Placeholder 3">
            <a:extLst>
              <a:ext uri="{FF2B5EF4-FFF2-40B4-BE49-F238E27FC236}">
                <a16:creationId xmlns:a16="http://schemas.microsoft.com/office/drawing/2014/main" id="{49A3AF66-FD80-8227-8A6F-FE66AD46F4A1}"/>
              </a:ext>
            </a:extLst>
          </p:cNvPr>
          <p:cNvSpPr txBox="1">
            <a:spLocks/>
          </p:cNvSpPr>
          <p:nvPr/>
        </p:nvSpPr>
        <p:spPr>
          <a:xfrm>
            <a:off x="535170" y="893291"/>
            <a:ext cx="10260933" cy="460088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ECD0-000-010 TSDS Early Childhood High Quality PK Component Completion updates:</a:t>
            </a:r>
          </a:p>
          <a:p>
            <a:pPr lvl="1">
              <a:lnSpc>
                <a:spcPct val="100000"/>
              </a:lnSpc>
              <a:spcBef>
                <a:spcPts val="600"/>
              </a:spcBef>
              <a:spcAft>
                <a:spcPts val="600"/>
              </a:spcAft>
              <a:buClr>
                <a:srgbClr val="F16038"/>
              </a:buClr>
            </a:pPr>
            <a:r>
              <a:rPr lang="en-US" dirty="0">
                <a:solidFill>
                  <a:srgbClr val="595959"/>
                </a:solidFill>
                <a:cs typeface="Calibri"/>
              </a:rPr>
              <a:t>E1583 FAMILY-ENGAGEMENT-PLAN-LINK</a:t>
            </a:r>
            <a:endParaRPr lang="en-US" dirty="0">
              <a:solidFill>
                <a:srgbClr val="0D6CB9"/>
              </a:solidFill>
            </a:endParaRPr>
          </a:p>
        </p:txBody>
      </p:sp>
      <p:sp>
        <p:nvSpPr>
          <p:cNvPr id="2" name="TextBox 1">
            <a:extLst>
              <a:ext uri="{FF2B5EF4-FFF2-40B4-BE49-F238E27FC236}">
                <a16:creationId xmlns:a16="http://schemas.microsoft.com/office/drawing/2014/main" id="{13D0D8C4-6DD7-606A-76BC-1786621BAD53}"/>
              </a:ext>
            </a:extLst>
          </p:cNvPr>
          <p:cNvSpPr txBox="1"/>
          <p:nvPr/>
        </p:nvSpPr>
        <p:spPr>
          <a:xfrm>
            <a:off x="9186378" y="6105525"/>
            <a:ext cx="32194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New slide since Spring 2023 training</a:t>
            </a:r>
          </a:p>
        </p:txBody>
      </p:sp>
      <p:pic>
        <p:nvPicPr>
          <p:cNvPr id="6" name="Picture 5">
            <a:extLst>
              <a:ext uri="{FF2B5EF4-FFF2-40B4-BE49-F238E27FC236}">
                <a16:creationId xmlns:a16="http://schemas.microsoft.com/office/drawing/2014/main" id="{5B614145-4B0A-07EC-F7FE-2486312C6092}"/>
              </a:ext>
            </a:extLst>
          </p:cNvPr>
          <p:cNvPicPr>
            <a:picLocks noChangeAspect="1"/>
          </p:cNvPicPr>
          <p:nvPr/>
        </p:nvPicPr>
        <p:blipFill>
          <a:blip r:embed="rId2"/>
          <a:stretch>
            <a:fillRect/>
          </a:stretch>
        </p:blipFill>
        <p:spPr>
          <a:xfrm>
            <a:off x="1953142" y="2505594"/>
            <a:ext cx="8285714" cy="3161905"/>
          </a:xfrm>
          <a:prstGeom prst="rect">
            <a:avLst/>
          </a:prstGeom>
        </p:spPr>
      </p:pic>
    </p:spTree>
    <p:extLst>
      <p:ext uri="{BB962C8B-B14F-4D97-AF65-F5344CB8AC3E}">
        <p14:creationId xmlns:p14="http://schemas.microsoft.com/office/powerpoint/2010/main" val="8603372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a:t>
            </a:r>
            <a:endParaRPr lang="en-US" sz="4000"/>
          </a:p>
        </p:txBody>
      </p:sp>
      <p:sp>
        <p:nvSpPr>
          <p:cNvPr id="4" name="Content Placeholder 3">
            <a:extLst>
              <a:ext uri="{FF2B5EF4-FFF2-40B4-BE49-F238E27FC236}">
                <a16:creationId xmlns:a16="http://schemas.microsoft.com/office/drawing/2014/main" id="{CB57F62A-3C71-22B5-1889-BF7E76F16F73}"/>
              </a:ext>
            </a:extLst>
          </p:cNvPr>
          <p:cNvSpPr txBox="1">
            <a:spLocks/>
          </p:cNvSpPr>
          <p:nvPr/>
        </p:nvSpPr>
        <p:spPr>
          <a:xfrm>
            <a:off x="535171" y="1142839"/>
            <a:ext cx="977349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New business rule for E1626 PROGRAM-EVALUATION-TYPE</a:t>
            </a:r>
            <a:endParaRPr lang="en-US">
              <a:solidFill>
                <a:srgbClr val="595959"/>
              </a:solidFill>
              <a:cs typeface="Calibri"/>
            </a:endParaRPr>
          </a:p>
          <a:p>
            <a:pPr>
              <a:lnSpc>
                <a:spcPct val="100000"/>
              </a:lnSpc>
              <a:spcBef>
                <a:spcPts val="600"/>
              </a:spcBef>
              <a:spcAft>
                <a:spcPts val="600"/>
              </a:spcAft>
              <a:buClr>
                <a:srgbClr val="F16038"/>
              </a:buClr>
            </a:pPr>
            <a:r>
              <a:rPr lang="en-US">
                <a:solidFill>
                  <a:srgbClr val="595959"/>
                </a:solidFill>
              </a:rPr>
              <a:t>Updated business rule 10050-0002 to remove reference to PROGRAM-EVALUATION-TYPE. </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5" descr="Rule ">
            <a:extLst>
              <a:ext uri="{FF2B5EF4-FFF2-40B4-BE49-F238E27FC236}">
                <a16:creationId xmlns:a16="http://schemas.microsoft.com/office/drawing/2014/main" id="{66E94CE2-CEBC-ED77-4917-28FA66722BEC}"/>
              </a:ext>
            </a:extLst>
          </p:cNvPr>
          <p:cNvPicPr>
            <a:picLocks noChangeAspect="1"/>
          </p:cNvPicPr>
          <p:nvPr/>
        </p:nvPicPr>
        <p:blipFill>
          <a:blip r:embed="rId2"/>
          <a:stretch>
            <a:fillRect/>
          </a:stretch>
        </p:blipFill>
        <p:spPr>
          <a:xfrm>
            <a:off x="1535572" y="2612730"/>
            <a:ext cx="8887580" cy="2881447"/>
          </a:xfrm>
          <a:prstGeom prst="rect">
            <a:avLst/>
          </a:prstGeom>
        </p:spPr>
      </p:pic>
    </p:spTree>
    <p:extLst>
      <p:ext uri="{BB962C8B-B14F-4D97-AF65-F5344CB8AC3E}">
        <p14:creationId xmlns:p14="http://schemas.microsoft.com/office/powerpoint/2010/main" val="3372854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- 1</a:t>
            </a:r>
            <a:endParaRPr lang="en-US" sz="4000">
              <a:solidFill>
                <a:schemeClr val="bg1"/>
              </a:solidFill>
            </a:endParaRPr>
          </a:p>
        </p:txBody>
      </p:sp>
      <p:sp>
        <p:nvSpPr>
          <p:cNvPr id="4" name="Content Placeholder 3">
            <a:extLst>
              <a:ext uri="{FF2B5EF4-FFF2-40B4-BE49-F238E27FC236}">
                <a16:creationId xmlns:a16="http://schemas.microsoft.com/office/drawing/2014/main" id="{CB57F62A-3C71-22B5-1889-BF7E76F16F73}"/>
              </a:ext>
            </a:extLst>
          </p:cNvPr>
          <p:cNvSpPr txBox="1">
            <a:spLocks/>
          </p:cNvSpPr>
          <p:nvPr/>
        </p:nvSpPr>
        <p:spPr>
          <a:xfrm>
            <a:off x="535171" y="1142839"/>
            <a:ext cx="992181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Deleted business rule 10010-0021. </a:t>
            </a:r>
            <a:endParaRPr lang="en-US"/>
          </a:p>
          <a:p>
            <a:pPr marL="0" indent="0">
              <a:buFont typeface="Wingdings" panose="05000000000000000000" pitchFamily="2" charset="2"/>
              <a:buNone/>
            </a:pPr>
            <a:endParaRPr lang="en-US">
              <a:solidFill>
                <a:srgbClr val="0D6CB9"/>
              </a:solidFill>
            </a:endParaRPr>
          </a:p>
        </p:txBody>
      </p:sp>
      <p:pic>
        <p:nvPicPr>
          <p:cNvPr id="6" name="Picture 6" descr="rule">
            <a:extLst>
              <a:ext uri="{FF2B5EF4-FFF2-40B4-BE49-F238E27FC236}">
                <a16:creationId xmlns:a16="http://schemas.microsoft.com/office/drawing/2014/main" id="{F93A92B1-093F-4422-D768-272D91D6FB74}"/>
              </a:ext>
            </a:extLst>
          </p:cNvPr>
          <p:cNvPicPr>
            <a:picLocks noChangeAspect="1"/>
          </p:cNvPicPr>
          <p:nvPr/>
        </p:nvPicPr>
        <p:blipFill>
          <a:blip r:embed="rId3"/>
          <a:stretch>
            <a:fillRect/>
          </a:stretch>
        </p:blipFill>
        <p:spPr>
          <a:xfrm>
            <a:off x="1474010" y="2238393"/>
            <a:ext cx="8757640" cy="2160229"/>
          </a:xfrm>
          <a:prstGeom prst="rect">
            <a:avLst/>
          </a:prstGeom>
        </p:spPr>
      </p:pic>
    </p:spTree>
    <p:extLst>
      <p:ext uri="{BB962C8B-B14F-4D97-AF65-F5344CB8AC3E}">
        <p14:creationId xmlns:p14="http://schemas.microsoft.com/office/powerpoint/2010/main" val="26264230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- 2</a:t>
            </a:r>
            <a:endParaRPr lang="en-US" sz="4000">
              <a:solidFill>
                <a:schemeClr val="bg1"/>
              </a:solidFill>
            </a:endParaRPr>
          </a:p>
        </p:txBody>
      </p:sp>
      <p:sp>
        <p:nvSpPr>
          <p:cNvPr id="4" name="Content Placeholder 3">
            <a:extLst>
              <a:ext uri="{FF2B5EF4-FFF2-40B4-BE49-F238E27FC236}">
                <a16:creationId xmlns:a16="http://schemas.microsoft.com/office/drawing/2014/main" id="{CB57F62A-3C71-22B5-1889-BF7E76F16F73}"/>
              </a:ext>
            </a:extLst>
          </p:cNvPr>
          <p:cNvSpPr txBox="1">
            <a:spLocks/>
          </p:cNvSpPr>
          <p:nvPr/>
        </p:nvSpPr>
        <p:spPr>
          <a:xfrm>
            <a:off x="535170" y="1142839"/>
            <a:ext cx="11382851"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New business rule 10050-0005 for reference to </a:t>
            </a:r>
            <a:r>
              <a:rPr lang="en-US" b="1" dirty="0">
                <a:solidFill>
                  <a:srgbClr val="595959"/>
                </a:solidFill>
              </a:rPr>
              <a:t>PK-SCHOOL-TYPE</a:t>
            </a:r>
            <a:r>
              <a:rPr lang="en-US" dirty="0">
                <a:solidFill>
                  <a:srgbClr val="595959"/>
                </a:solidFill>
              </a:rPr>
              <a:t> (DC152) and </a:t>
            </a:r>
            <a:r>
              <a:rPr lang="en-US" b="1" dirty="0">
                <a:solidFill>
                  <a:srgbClr val="595959"/>
                </a:solidFill>
              </a:rPr>
              <a:t>CHILD-CARE-OPERATION-NUMBER</a:t>
            </a:r>
            <a:r>
              <a:rPr lang="en-US" dirty="0">
                <a:solidFill>
                  <a:srgbClr val="595959"/>
                </a:solidFill>
              </a:rPr>
              <a:t> (E1726)</a:t>
            </a:r>
            <a:endParaRPr lang="en-US" dirty="0"/>
          </a:p>
        </p:txBody>
      </p:sp>
      <p:pic>
        <p:nvPicPr>
          <p:cNvPr id="2" name="Picture 4" descr="rule">
            <a:extLst>
              <a:ext uri="{FF2B5EF4-FFF2-40B4-BE49-F238E27FC236}">
                <a16:creationId xmlns:a16="http://schemas.microsoft.com/office/drawing/2014/main" id="{96D02029-1A58-1C80-6F40-868AFDEA5654}"/>
              </a:ext>
            </a:extLst>
          </p:cNvPr>
          <p:cNvPicPr>
            <a:picLocks noChangeAspect="1"/>
          </p:cNvPicPr>
          <p:nvPr/>
        </p:nvPicPr>
        <p:blipFill>
          <a:blip r:embed="rId3"/>
          <a:stretch>
            <a:fillRect/>
          </a:stretch>
        </p:blipFill>
        <p:spPr>
          <a:xfrm>
            <a:off x="1242659" y="2450962"/>
            <a:ext cx="9320617" cy="2085890"/>
          </a:xfrm>
          <a:prstGeom prst="rect">
            <a:avLst/>
          </a:prstGeom>
        </p:spPr>
      </p:pic>
    </p:spTree>
    <p:extLst>
      <p:ext uri="{BB962C8B-B14F-4D97-AF65-F5344CB8AC3E}">
        <p14:creationId xmlns:p14="http://schemas.microsoft.com/office/powerpoint/2010/main" val="1641095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726A92-BC31-4481-93A2-EECFCB56AD22}"/>
              </a:ext>
            </a:extLst>
          </p:cNvPr>
          <p:cNvSpPr>
            <a:spLocks noGrp="1"/>
          </p:cNvSpPr>
          <p:nvPr>
            <p:ph type="title"/>
          </p:nvPr>
        </p:nvSpPr>
        <p:spPr>
          <a:xfrm>
            <a:off x="607178" y="158044"/>
            <a:ext cx="11121657" cy="688489"/>
          </a:xfrm>
        </p:spPr>
        <p:txBody>
          <a:bodyPr>
            <a:normAutofit fontScale="90000"/>
          </a:bodyPr>
          <a:lstStyle/>
          <a:p>
            <a:r>
              <a:rPr lang="en-US" sz="4400">
                <a:cs typeface="Calibri"/>
              </a:rPr>
              <a:t>Agenda</a:t>
            </a:r>
            <a:endParaRPr lang="en-US" sz="4400"/>
          </a:p>
        </p:txBody>
      </p:sp>
      <p:sp>
        <p:nvSpPr>
          <p:cNvPr id="5" name="Content Placeholder 4">
            <a:extLst>
              <a:ext uri="{FF2B5EF4-FFF2-40B4-BE49-F238E27FC236}">
                <a16:creationId xmlns:a16="http://schemas.microsoft.com/office/drawing/2014/main" id="{A50BE870-18BE-B0D2-0D66-823FC4C417D7}"/>
              </a:ext>
            </a:extLst>
          </p:cNvPr>
          <p:cNvSpPr>
            <a:spLocks noGrp="1"/>
          </p:cNvSpPr>
          <p:nvPr>
            <p:ph idx="1"/>
          </p:nvPr>
        </p:nvSpPr>
        <p:spPr>
          <a:xfrm>
            <a:off x="1105073" y="1253331"/>
            <a:ext cx="10623762" cy="4351338"/>
          </a:xfrm>
        </p:spPr>
        <p:txBody>
          <a:bodyPr lIns="91440" tIns="45720" rIns="91440" bIns="45720" anchor="t"/>
          <a:lstStyle/>
          <a:p>
            <a:pPr>
              <a:spcBef>
                <a:spcPts val="400"/>
              </a:spcBef>
            </a:pPr>
            <a:r>
              <a:rPr lang="en-US" sz="2000" b="1" dirty="0"/>
              <a:t>ECDS</a:t>
            </a:r>
          </a:p>
          <a:p>
            <a:pPr lvl="1">
              <a:spcBef>
                <a:spcPts val="400"/>
              </a:spcBef>
            </a:pPr>
            <a:r>
              <a:rPr lang="en-US" sz="1800" dirty="0"/>
              <a:t>Program Area Updates and Guidance</a:t>
            </a:r>
            <a:endParaRPr lang="en-US" dirty="0"/>
          </a:p>
          <a:p>
            <a:pPr lvl="1">
              <a:spcBef>
                <a:spcPts val="400"/>
              </a:spcBef>
            </a:pPr>
            <a:r>
              <a:rPr lang="en-US" sz="1800" b="1" dirty="0"/>
              <a:t>2023-2024</a:t>
            </a:r>
            <a:endParaRPr lang="en-US" sz="1800" dirty="0"/>
          </a:p>
          <a:p>
            <a:pPr lvl="2">
              <a:spcBef>
                <a:spcPts val="400"/>
              </a:spcBef>
            </a:pPr>
            <a:r>
              <a:rPr lang="en-US" sz="1600" dirty="0">
                <a:ea typeface="+mn-lt"/>
                <a:cs typeface="+mn-lt"/>
              </a:rPr>
              <a:t>Application Updates</a:t>
            </a:r>
            <a:endParaRPr lang="en-US" sz="1600" dirty="0">
              <a:cs typeface="Calibri"/>
            </a:endParaRPr>
          </a:p>
          <a:p>
            <a:pPr lvl="2">
              <a:spcBef>
                <a:spcPts val="400"/>
              </a:spcBef>
            </a:pPr>
            <a:r>
              <a:rPr lang="en-US" sz="1600" dirty="0"/>
              <a:t>Data Element Updates</a:t>
            </a:r>
          </a:p>
          <a:p>
            <a:pPr lvl="2">
              <a:spcBef>
                <a:spcPts val="400"/>
              </a:spcBef>
            </a:pPr>
            <a:r>
              <a:rPr lang="en-US" sz="1600" dirty="0"/>
              <a:t>Code Table Updates</a:t>
            </a:r>
          </a:p>
          <a:p>
            <a:pPr lvl="2">
              <a:spcBef>
                <a:spcPts val="400"/>
              </a:spcBef>
            </a:pPr>
            <a:r>
              <a:rPr lang="en-US" sz="1600" dirty="0"/>
              <a:t>Report Updates</a:t>
            </a:r>
          </a:p>
          <a:p>
            <a:pPr lvl="2">
              <a:spcBef>
                <a:spcPts val="400"/>
              </a:spcBef>
            </a:pPr>
            <a:r>
              <a:rPr lang="en-US" sz="1600" dirty="0"/>
              <a:t>Business Rule Updates</a:t>
            </a:r>
          </a:p>
          <a:p>
            <a:pPr lvl="2">
              <a:spcBef>
                <a:spcPts val="400"/>
              </a:spcBef>
            </a:pPr>
            <a:r>
              <a:rPr lang="en-US" sz="1600" dirty="0"/>
              <a:t>Timeline</a:t>
            </a:r>
          </a:p>
          <a:p>
            <a:pPr lvl="2">
              <a:spcBef>
                <a:spcPts val="400"/>
              </a:spcBef>
            </a:pPr>
            <a:r>
              <a:rPr lang="en-US" sz="1600" dirty="0"/>
              <a:t>Frequently Asked Questions</a:t>
            </a:r>
          </a:p>
          <a:p>
            <a:pPr lvl="1">
              <a:spcBef>
                <a:spcPts val="400"/>
              </a:spcBef>
            </a:pPr>
            <a:r>
              <a:rPr lang="en-US" sz="1800" dirty="0"/>
              <a:t>Technical Resources</a:t>
            </a:r>
          </a:p>
          <a:p>
            <a:pPr lvl="1">
              <a:spcBef>
                <a:spcPts val="400"/>
              </a:spcBef>
            </a:pPr>
            <a:r>
              <a:rPr lang="en-US" sz="1800" dirty="0"/>
              <a:t>Questions</a:t>
            </a:r>
          </a:p>
          <a:p>
            <a:pPr lvl="2"/>
            <a:endParaRPr lang="en-US" sz="1600" b="1" dirty="0"/>
          </a:p>
        </p:txBody>
      </p:sp>
    </p:spTree>
    <p:extLst>
      <p:ext uri="{BB962C8B-B14F-4D97-AF65-F5344CB8AC3E}">
        <p14:creationId xmlns:p14="http://schemas.microsoft.com/office/powerpoint/2010/main" val="36896182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- 3</a:t>
            </a:r>
            <a:endParaRPr lang="en-US" sz="4000">
              <a:solidFill>
                <a:schemeClr val="bg1"/>
              </a:solidFill>
            </a:endParaRPr>
          </a:p>
        </p:txBody>
      </p:sp>
      <p:sp>
        <p:nvSpPr>
          <p:cNvPr id="4" name="Content Placeholder 3">
            <a:extLst>
              <a:ext uri="{FF2B5EF4-FFF2-40B4-BE49-F238E27FC236}">
                <a16:creationId xmlns:a16="http://schemas.microsoft.com/office/drawing/2014/main" id="{CB57F62A-3C71-22B5-1889-BF7E76F16F73}"/>
              </a:ext>
            </a:extLst>
          </p:cNvPr>
          <p:cNvSpPr txBox="1">
            <a:spLocks/>
          </p:cNvSpPr>
          <p:nvPr/>
        </p:nvSpPr>
        <p:spPr>
          <a:xfrm>
            <a:off x="535170" y="1142839"/>
            <a:ext cx="11341755"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Updated business rule 10050-0004 for reference to </a:t>
            </a:r>
            <a:r>
              <a:rPr lang="en-US" b="1" dirty="0">
                <a:solidFill>
                  <a:srgbClr val="595959"/>
                </a:solidFill>
              </a:rPr>
              <a:t>PK-SCHOOL-TYPE</a:t>
            </a:r>
            <a:r>
              <a:rPr lang="en-US" dirty="0">
                <a:solidFill>
                  <a:srgbClr val="595959"/>
                </a:solidFill>
              </a:rPr>
              <a:t> (DC152) and </a:t>
            </a:r>
            <a:r>
              <a:rPr lang="en-US" b="1" dirty="0">
                <a:solidFill>
                  <a:srgbClr val="595959"/>
                </a:solidFill>
              </a:rPr>
              <a:t>CHILD-CARE-OPERATION-NUMBER </a:t>
            </a:r>
            <a:r>
              <a:rPr lang="en-US" dirty="0">
                <a:solidFill>
                  <a:srgbClr val="595959"/>
                </a:solidFill>
              </a:rPr>
              <a:t>(E1726).</a:t>
            </a: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pic>
        <p:nvPicPr>
          <p:cNvPr id="6" name="Picture 6" descr="rule">
            <a:extLst>
              <a:ext uri="{FF2B5EF4-FFF2-40B4-BE49-F238E27FC236}">
                <a16:creationId xmlns:a16="http://schemas.microsoft.com/office/drawing/2014/main" id="{08E8567C-7773-A579-2979-6987EB9F6E54}"/>
              </a:ext>
            </a:extLst>
          </p:cNvPr>
          <p:cNvPicPr>
            <a:picLocks noChangeAspect="1"/>
          </p:cNvPicPr>
          <p:nvPr/>
        </p:nvPicPr>
        <p:blipFill>
          <a:blip r:embed="rId3"/>
          <a:stretch>
            <a:fillRect/>
          </a:stretch>
        </p:blipFill>
        <p:spPr>
          <a:xfrm>
            <a:off x="1516474" y="2346183"/>
            <a:ext cx="9271941" cy="2560745"/>
          </a:xfrm>
          <a:prstGeom prst="rect">
            <a:avLst/>
          </a:prstGeom>
        </p:spPr>
      </p:pic>
    </p:spTree>
    <p:extLst>
      <p:ext uri="{BB962C8B-B14F-4D97-AF65-F5344CB8AC3E}">
        <p14:creationId xmlns:p14="http://schemas.microsoft.com/office/powerpoint/2010/main" val="3789897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- 4</a:t>
            </a:r>
            <a:endParaRPr lang="en-US" sz="4000">
              <a:solidFill>
                <a:schemeClr val="bg1"/>
              </a:solidFill>
            </a:endParaRPr>
          </a:p>
        </p:txBody>
      </p:sp>
      <p:sp>
        <p:nvSpPr>
          <p:cNvPr id="4" name="Content Placeholder 3">
            <a:extLst>
              <a:ext uri="{FF2B5EF4-FFF2-40B4-BE49-F238E27FC236}">
                <a16:creationId xmlns:a16="http://schemas.microsoft.com/office/drawing/2014/main" id="{CB57F62A-3C71-22B5-1889-BF7E76F16F73}"/>
              </a:ext>
            </a:extLst>
          </p:cNvPr>
          <p:cNvSpPr txBox="1">
            <a:spLocks/>
          </p:cNvSpPr>
          <p:nvPr/>
        </p:nvSpPr>
        <p:spPr>
          <a:xfrm>
            <a:off x="489322" y="1142839"/>
            <a:ext cx="11428700"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Updated business rule 10050-0001 for reference to </a:t>
            </a:r>
            <a:r>
              <a:rPr lang="en-US" b="1" dirty="0">
                <a:solidFill>
                  <a:srgbClr val="595959"/>
                </a:solidFill>
              </a:rPr>
              <a:t>FAMILY-ENGAGEMENT-PLAN-LINK</a:t>
            </a:r>
            <a:r>
              <a:rPr lang="en-US" dirty="0">
                <a:solidFill>
                  <a:srgbClr val="595959"/>
                </a:solidFill>
              </a:rPr>
              <a:t> (E1583).</a:t>
            </a:r>
          </a:p>
          <a:p>
            <a:pPr lvl="1">
              <a:lnSpc>
                <a:spcPct val="100000"/>
              </a:lnSpc>
              <a:spcBef>
                <a:spcPts val="600"/>
              </a:spcBef>
              <a:spcAft>
                <a:spcPts val="600"/>
              </a:spcAft>
              <a:buClr>
                <a:srgbClr val="F16038"/>
              </a:buClr>
            </a:pPr>
            <a:endParaRPr lang="en-US" dirty="0">
              <a:solidFill>
                <a:srgbClr val="595959"/>
              </a:solidFill>
            </a:endParaRP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pic>
        <p:nvPicPr>
          <p:cNvPr id="2" name="Picture 5" descr="E1583 Data element">
            <a:extLst>
              <a:ext uri="{FF2B5EF4-FFF2-40B4-BE49-F238E27FC236}">
                <a16:creationId xmlns:a16="http://schemas.microsoft.com/office/drawing/2014/main" id="{8AEE8ADA-4EEF-F0A4-9F20-712800693C9B}"/>
              </a:ext>
            </a:extLst>
          </p:cNvPr>
          <p:cNvPicPr>
            <a:picLocks noChangeAspect="1"/>
          </p:cNvPicPr>
          <p:nvPr/>
        </p:nvPicPr>
        <p:blipFill>
          <a:blip r:embed="rId2"/>
          <a:stretch>
            <a:fillRect/>
          </a:stretch>
        </p:blipFill>
        <p:spPr>
          <a:xfrm>
            <a:off x="1473628" y="2627318"/>
            <a:ext cx="9460088" cy="1880892"/>
          </a:xfrm>
          <a:prstGeom prst="rect">
            <a:avLst/>
          </a:prstGeom>
        </p:spPr>
      </p:pic>
    </p:spTree>
    <p:extLst>
      <p:ext uri="{BB962C8B-B14F-4D97-AF65-F5344CB8AC3E}">
        <p14:creationId xmlns:p14="http://schemas.microsoft.com/office/powerpoint/2010/main" val="2306080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 </a:t>
            </a:r>
            <a:endParaRPr lang="en-US" sz="4000"/>
          </a:p>
        </p:txBody>
      </p:sp>
      <p:pic>
        <p:nvPicPr>
          <p:cNvPr id="4" name="Picture 3">
            <a:extLst>
              <a:ext uri="{FF2B5EF4-FFF2-40B4-BE49-F238E27FC236}">
                <a16:creationId xmlns:a16="http://schemas.microsoft.com/office/drawing/2014/main" id="{2F5A5C67-4CC1-4E38-564F-620FEC15C86A}"/>
              </a:ext>
            </a:extLst>
          </p:cNvPr>
          <p:cNvPicPr>
            <a:picLocks noChangeAspect="1"/>
          </p:cNvPicPr>
          <p:nvPr/>
        </p:nvPicPr>
        <p:blipFill>
          <a:blip r:embed="rId2"/>
          <a:stretch>
            <a:fillRect/>
          </a:stretch>
        </p:blipFill>
        <p:spPr>
          <a:xfrm>
            <a:off x="197101" y="1900719"/>
            <a:ext cx="11797798" cy="2506895"/>
          </a:xfrm>
          <a:prstGeom prst="rect">
            <a:avLst/>
          </a:prstGeom>
        </p:spPr>
      </p:pic>
    </p:spTree>
    <p:extLst>
      <p:ext uri="{BB962C8B-B14F-4D97-AF65-F5344CB8AC3E}">
        <p14:creationId xmlns:p14="http://schemas.microsoft.com/office/powerpoint/2010/main" val="22338321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 </a:t>
            </a:r>
            <a:r>
              <a:rPr lang="en-US" sz="4000">
                <a:solidFill>
                  <a:schemeClr val="bg1"/>
                </a:solidFill>
                <a:cs typeface="Calibri"/>
              </a:rPr>
              <a:t>- 1</a:t>
            </a:r>
            <a:endParaRPr lang="en-US" sz="4000">
              <a:solidFill>
                <a:schemeClr val="bg1"/>
              </a:solidFill>
            </a:endParaRPr>
          </a:p>
        </p:txBody>
      </p:sp>
      <p:pic>
        <p:nvPicPr>
          <p:cNvPr id="7" name="Picture 6">
            <a:extLst>
              <a:ext uri="{FF2B5EF4-FFF2-40B4-BE49-F238E27FC236}">
                <a16:creationId xmlns:a16="http://schemas.microsoft.com/office/drawing/2014/main" id="{C202D7EB-EBAD-C396-1637-D248FB9C1965}"/>
              </a:ext>
            </a:extLst>
          </p:cNvPr>
          <p:cNvPicPr>
            <a:picLocks noChangeAspect="1"/>
          </p:cNvPicPr>
          <p:nvPr/>
        </p:nvPicPr>
        <p:blipFill>
          <a:blip r:embed="rId2"/>
          <a:stretch>
            <a:fillRect/>
          </a:stretch>
        </p:blipFill>
        <p:spPr>
          <a:xfrm>
            <a:off x="324188" y="1541124"/>
            <a:ext cx="11543623" cy="3595380"/>
          </a:xfrm>
          <a:prstGeom prst="rect">
            <a:avLst/>
          </a:prstGeom>
        </p:spPr>
      </p:pic>
    </p:spTree>
    <p:extLst>
      <p:ext uri="{BB962C8B-B14F-4D97-AF65-F5344CB8AC3E}">
        <p14:creationId xmlns:p14="http://schemas.microsoft.com/office/powerpoint/2010/main" val="37038673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7FFE7B-01A7-DF7A-132E-9F00A2AFCF6F}"/>
              </a:ext>
            </a:extLst>
          </p:cNvPr>
          <p:cNvSpPr>
            <a:spLocks noGrp="1"/>
          </p:cNvSpPr>
          <p:nvPr>
            <p:ph type="title"/>
          </p:nvPr>
        </p:nvSpPr>
        <p:spPr>
          <a:xfrm>
            <a:off x="733337" y="195085"/>
            <a:ext cx="11122025" cy="750887"/>
          </a:xfrm>
        </p:spPr>
        <p:txBody>
          <a:bodyPr>
            <a:normAutofit/>
          </a:bodyPr>
          <a:lstStyle/>
          <a:p>
            <a:r>
              <a:rPr lang="en-US" sz="4000" dirty="0">
                <a:cs typeface="Calibri"/>
              </a:rPr>
              <a:t>Frequently Asked Questions</a:t>
            </a:r>
            <a:endParaRPr lang="en-US" sz="4000" dirty="0"/>
          </a:p>
        </p:txBody>
      </p:sp>
      <p:sp>
        <p:nvSpPr>
          <p:cNvPr id="4" name="TextBox 3">
            <a:extLst>
              <a:ext uri="{FF2B5EF4-FFF2-40B4-BE49-F238E27FC236}">
                <a16:creationId xmlns:a16="http://schemas.microsoft.com/office/drawing/2014/main" id="{4FE0FDA6-755C-D04F-5409-5F723A1A6074}"/>
              </a:ext>
            </a:extLst>
          </p:cNvPr>
          <p:cNvSpPr txBox="1"/>
          <p:nvPr/>
        </p:nvSpPr>
        <p:spPr>
          <a:xfrm>
            <a:off x="733337" y="1136064"/>
            <a:ext cx="10849510" cy="4585871"/>
          </a:xfrm>
          <a:prstGeom prst="rect">
            <a:avLst/>
          </a:prstGeom>
          <a:noFill/>
        </p:spPr>
        <p:txBody>
          <a:bodyPr wrap="square" rtlCol="0">
            <a:spAutoFit/>
          </a:bodyPr>
          <a:lstStyle/>
          <a:p>
            <a:r>
              <a:rPr lang="en-US" sz="2400" b="1" dirty="0"/>
              <a:t>Are LEAs required to enter a Child Care Operation Number when reporting PK-SCHOOL-TYPE (E1555)?</a:t>
            </a:r>
          </a:p>
          <a:p>
            <a:endParaRPr lang="en-US" sz="2400" dirty="0"/>
          </a:p>
          <a:p>
            <a:r>
              <a:rPr lang="en-US" sz="2400" dirty="0"/>
              <a:t>Yes, LEAs are required to enter a Child Care Operation Number when reporting PK-SCHOOL-TYPE codes:</a:t>
            </a:r>
          </a:p>
          <a:p>
            <a:endParaRPr lang="en-US" sz="2400" dirty="0"/>
          </a:p>
          <a:p>
            <a:r>
              <a:rPr lang="en-US" sz="2400" dirty="0"/>
              <a:t>	</a:t>
            </a:r>
            <a:r>
              <a:rPr lang="en-US" sz="2400" b="1" dirty="0"/>
              <a:t>08 Public Pre-K Licensed Child Care</a:t>
            </a:r>
          </a:p>
          <a:p>
            <a:r>
              <a:rPr lang="en-US" sz="2400" b="1" dirty="0"/>
              <a:t>	11 In-District Charter Partnership</a:t>
            </a:r>
          </a:p>
          <a:p>
            <a:r>
              <a:rPr lang="en-US" sz="2400" b="1" dirty="0"/>
              <a:t>	12 Public Pre-K Head Start (Non-LEA Grantee)</a:t>
            </a:r>
          </a:p>
          <a:p>
            <a:endParaRPr lang="en-US" sz="2400" dirty="0"/>
          </a:p>
          <a:p>
            <a:r>
              <a:rPr lang="en-US" sz="2400" dirty="0"/>
              <a:t>LEAs will now receive a “Fatal” error if a Child Care Operation Number is not provided but is required when reporting certain PK-SCHOOL-TYPE </a:t>
            </a:r>
            <a:r>
              <a:rPr lang="en-US" sz="2800" dirty="0"/>
              <a:t>code values.</a:t>
            </a:r>
          </a:p>
        </p:txBody>
      </p:sp>
    </p:spTree>
    <p:extLst>
      <p:ext uri="{BB962C8B-B14F-4D97-AF65-F5344CB8AC3E}">
        <p14:creationId xmlns:p14="http://schemas.microsoft.com/office/powerpoint/2010/main" val="2188996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D68459-CA1A-6991-444A-871D9E33E478}"/>
              </a:ext>
            </a:extLst>
          </p:cNvPr>
          <p:cNvSpPr>
            <a:spLocks noGrp="1"/>
          </p:cNvSpPr>
          <p:nvPr>
            <p:ph type="title"/>
          </p:nvPr>
        </p:nvSpPr>
        <p:spPr>
          <a:xfrm>
            <a:off x="712788" y="153988"/>
            <a:ext cx="11122025" cy="750887"/>
          </a:xfrm>
        </p:spPr>
        <p:txBody>
          <a:bodyPr>
            <a:normAutofit/>
          </a:bodyPr>
          <a:lstStyle/>
          <a:p>
            <a:r>
              <a:rPr lang="en-US" sz="4000" dirty="0">
                <a:cs typeface="Calibri"/>
              </a:rPr>
              <a:t>Frequently Asked Questions</a:t>
            </a:r>
            <a:endParaRPr lang="en-US" sz="4000" dirty="0"/>
          </a:p>
        </p:txBody>
      </p:sp>
      <p:sp>
        <p:nvSpPr>
          <p:cNvPr id="4" name="TextBox 3">
            <a:extLst>
              <a:ext uri="{FF2B5EF4-FFF2-40B4-BE49-F238E27FC236}">
                <a16:creationId xmlns:a16="http://schemas.microsoft.com/office/drawing/2014/main" id="{524EF55E-64A8-9B8F-BB39-38DEFB933D59}"/>
              </a:ext>
            </a:extLst>
          </p:cNvPr>
          <p:cNvSpPr txBox="1"/>
          <p:nvPr/>
        </p:nvSpPr>
        <p:spPr>
          <a:xfrm>
            <a:off x="705492" y="1293795"/>
            <a:ext cx="10623479" cy="3108543"/>
          </a:xfrm>
          <a:prstGeom prst="rect">
            <a:avLst/>
          </a:prstGeom>
          <a:noFill/>
        </p:spPr>
        <p:txBody>
          <a:bodyPr wrap="square" rtlCol="0">
            <a:spAutoFit/>
          </a:bodyPr>
          <a:lstStyle/>
          <a:p>
            <a:r>
              <a:rPr lang="en-US" sz="2800" b="1" dirty="0"/>
              <a:t>When will the Early Childhood Data System (ECDS) assessment vendors start sending assessment data to TEA?</a:t>
            </a:r>
          </a:p>
          <a:p>
            <a:endParaRPr lang="en-US" sz="2800" dirty="0"/>
          </a:p>
          <a:p>
            <a:r>
              <a:rPr lang="en-US" sz="2800" dirty="0"/>
              <a:t>The ECDS KG assessment vendors, Children’s Learning Institute (CLI) (Monday – Friday) and Amplify (twice a week), will begin sending assessment data to TEA in November 2023.  LEAs can then load the assessment data into the ODS using the “Load Assessments” button.</a:t>
            </a:r>
          </a:p>
        </p:txBody>
      </p:sp>
    </p:spTree>
    <p:extLst>
      <p:ext uri="{BB962C8B-B14F-4D97-AF65-F5344CB8AC3E}">
        <p14:creationId xmlns:p14="http://schemas.microsoft.com/office/powerpoint/2010/main" val="16099809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D68459-CA1A-6991-444A-871D9E33E478}"/>
              </a:ext>
            </a:extLst>
          </p:cNvPr>
          <p:cNvSpPr>
            <a:spLocks noGrp="1"/>
          </p:cNvSpPr>
          <p:nvPr>
            <p:ph type="title"/>
          </p:nvPr>
        </p:nvSpPr>
        <p:spPr>
          <a:xfrm>
            <a:off x="712788" y="153988"/>
            <a:ext cx="11122025" cy="750887"/>
          </a:xfrm>
        </p:spPr>
        <p:txBody>
          <a:bodyPr>
            <a:normAutofit/>
          </a:bodyPr>
          <a:lstStyle/>
          <a:p>
            <a:r>
              <a:rPr lang="en-US" sz="4000" dirty="0">
                <a:cs typeface="Calibri"/>
              </a:rPr>
              <a:t>Frequently Asked Questions</a:t>
            </a:r>
            <a:endParaRPr lang="en-US" sz="4000" dirty="0"/>
          </a:p>
        </p:txBody>
      </p:sp>
      <p:sp>
        <p:nvSpPr>
          <p:cNvPr id="2" name="TextBox 1">
            <a:extLst>
              <a:ext uri="{FF2B5EF4-FFF2-40B4-BE49-F238E27FC236}">
                <a16:creationId xmlns:a16="http://schemas.microsoft.com/office/drawing/2014/main" id="{EB4A4751-C449-8465-032A-46D3B709228E}"/>
              </a:ext>
            </a:extLst>
          </p:cNvPr>
          <p:cNvSpPr txBox="1"/>
          <p:nvPr/>
        </p:nvSpPr>
        <p:spPr>
          <a:xfrm>
            <a:off x="712788" y="1232900"/>
            <a:ext cx="11002606" cy="3970318"/>
          </a:xfrm>
          <a:prstGeom prst="rect">
            <a:avLst/>
          </a:prstGeom>
          <a:noFill/>
        </p:spPr>
        <p:txBody>
          <a:bodyPr wrap="square" rtlCol="0">
            <a:spAutoFit/>
          </a:bodyPr>
          <a:lstStyle/>
          <a:p>
            <a:r>
              <a:rPr lang="en-US" sz="2800" b="1" dirty="0"/>
              <a:t>Does the LEA reopen the ECDS KG Submission to add a new student if the student enrolls after the LEA completes the testing window?</a:t>
            </a:r>
          </a:p>
          <a:p>
            <a:endParaRPr lang="en-US" sz="2800" dirty="0"/>
          </a:p>
          <a:p>
            <a:r>
              <a:rPr lang="en-US" sz="2800" dirty="0"/>
              <a:t>If a new KG student enrolls in the LEA and </a:t>
            </a:r>
            <a:r>
              <a:rPr lang="en-US" sz="2800"/>
              <a:t>is assessed </a:t>
            </a:r>
            <a:r>
              <a:rPr lang="en-US" sz="2800" dirty="0"/>
              <a:t>with </a:t>
            </a:r>
            <a:r>
              <a:rPr lang="en-US" sz="2800"/>
              <a:t>a Commissioner’s </a:t>
            </a:r>
            <a:r>
              <a:rPr lang="en-US" sz="2800" dirty="0"/>
              <a:t>approved KG assessment, then the LEA should reopen the ECDS KG Submission by using the “Reset” button in the ECDS Application and promote the KG student data.  If the student enrolls after the LEAs testing window, then the KG student would not need to be reported as part of the ECDS KG Submission. </a:t>
            </a:r>
          </a:p>
        </p:txBody>
      </p:sp>
    </p:spTree>
    <p:extLst>
      <p:ext uri="{BB962C8B-B14F-4D97-AF65-F5344CB8AC3E}">
        <p14:creationId xmlns:p14="http://schemas.microsoft.com/office/powerpoint/2010/main" val="14543930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D68459-CA1A-6991-444A-871D9E33E478}"/>
              </a:ext>
            </a:extLst>
          </p:cNvPr>
          <p:cNvSpPr>
            <a:spLocks noGrp="1"/>
          </p:cNvSpPr>
          <p:nvPr>
            <p:ph type="title"/>
          </p:nvPr>
        </p:nvSpPr>
        <p:spPr>
          <a:xfrm>
            <a:off x="712788" y="153988"/>
            <a:ext cx="11122025" cy="750887"/>
          </a:xfrm>
        </p:spPr>
        <p:txBody>
          <a:bodyPr>
            <a:normAutofit/>
          </a:bodyPr>
          <a:lstStyle/>
          <a:p>
            <a:r>
              <a:rPr lang="en-US" sz="4000" dirty="0">
                <a:cs typeface="Calibri"/>
              </a:rPr>
              <a:t>Frequently Asked Questions</a:t>
            </a:r>
            <a:endParaRPr lang="en-US" sz="4000" dirty="0"/>
          </a:p>
        </p:txBody>
      </p:sp>
      <p:sp>
        <p:nvSpPr>
          <p:cNvPr id="2" name="TextBox 1">
            <a:extLst>
              <a:ext uri="{FF2B5EF4-FFF2-40B4-BE49-F238E27FC236}">
                <a16:creationId xmlns:a16="http://schemas.microsoft.com/office/drawing/2014/main" id="{D209CB39-136C-0EB5-B28E-2363FDAE9C91}"/>
              </a:ext>
            </a:extLst>
          </p:cNvPr>
          <p:cNvSpPr txBox="1"/>
          <p:nvPr/>
        </p:nvSpPr>
        <p:spPr>
          <a:xfrm>
            <a:off x="712788" y="1375987"/>
            <a:ext cx="10551559" cy="3108543"/>
          </a:xfrm>
          <a:prstGeom prst="rect">
            <a:avLst/>
          </a:prstGeom>
          <a:noFill/>
        </p:spPr>
        <p:txBody>
          <a:bodyPr wrap="square" rtlCol="0">
            <a:spAutoFit/>
          </a:bodyPr>
          <a:lstStyle/>
          <a:p>
            <a:r>
              <a:rPr lang="en-US" sz="2800" b="1" dirty="0"/>
              <a:t>Is there any Average Daily Attendance (ADA) funding related to how an LEA reports PK-SCHOOL-TYPE?</a:t>
            </a:r>
          </a:p>
          <a:p>
            <a:endParaRPr lang="en-US" sz="2800" dirty="0"/>
          </a:p>
          <a:p>
            <a:r>
              <a:rPr lang="en-US" sz="2800" dirty="0"/>
              <a:t>There is no additional funding associated with how LEAs report PK-SCHOOL-TYPE.  The Texas Workforce Commission’s only funding is to support the creation of Childcare Partnerships.  ADA is associated to the eligibility for PK and attendance.</a:t>
            </a:r>
          </a:p>
        </p:txBody>
      </p:sp>
    </p:spTree>
    <p:extLst>
      <p:ext uri="{BB962C8B-B14F-4D97-AF65-F5344CB8AC3E}">
        <p14:creationId xmlns:p14="http://schemas.microsoft.com/office/powerpoint/2010/main" val="33995174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Frequently Asked Questions</a:t>
            </a:r>
            <a:endParaRPr lang="en-US" sz="4000" dirty="0"/>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050371"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dirty="0">
                <a:solidFill>
                  <a:srgbClr val="595959"/>
                </a:solidFill>
              </a:rPr>
              <a:t>When loading KG assessments from the ECDS application it shows that it loaded in the ODS, but when I go into the ODS batch uploads why do I not see the Student Assessment file?</a:t>
            </a:r>
          </a:p>
          <a:p>
            <a:pPr marL="0" indent="0">
              <a:lnSpc>
                <a:spcPct val="100000"/>
              </a:lnSpc>
              <a:spcBef>
                <a:spcPts val="0"/>
              </a:spcBef>
              <a:buClr>
                <a:srgbClr val="F16038"/>
              </a:buClr>
              <a:buNone/>
            </a:pPr>
            <a:endParaRPr lang="en-US" dirty="0">
              <a:solidFill>
                <a:srgbClr val="595959"/>
              </a:solidFill>
            </a:endParaRPr>
          </a:p>
          <a:p>
            <a:pPr marL="0" indent="0">
              <a:lnSpc>
                <a:spcPct val="100000"/>
              </a:lnSpc>
              <a:spcBef>
                <a:spcPts val="600"/>
              </a:spcBef>
              <a:spcAft>
                <a:spcPts val="600"/>
              </a:spcAft>
              <a:buClr>
                <a:srgbClr val="F16038"/>
              </a:buClr>
              <a:buNone/>
            </a:pPr>
            <a:r>
              <a:rPr lang="en-US" sz="2400" dirty="0">
                <a:solidFill>
                  <a:srgbClr val="595959"/>
                </a:solidFill>
              </a:rPr>
              <a:t>LEAs should check the File Manager in the ODS to see if the </a:t>
            </a:r>
            <a:r>
              <a:rPr lang="en-US" sz="2400" dirty="0" err="1">
                <a:solidFill>
                  <a:srgbClr val="595959"/>
                </a:solidFill>
              </a:rPr>
              <a:t>StudentAssessment</a:t>
            </a:r>
            <a:r>
              <a:rPr lang="en-US" sz="2400" dirty="0">
                <a:solidFill>
                  <a:srgbClr val="595959"/>
                </a:solidFill>
              </a:rPr>
              <a:t> or </a:t>
            </a:r>
            <a:r>
              <a:rPr lang="en-US" sz="2400" dirty="0" err="1">
                <a:solidFill>
                  <a:srgbClr val="595959"/>
                </a:solidFill>
              </a:rPr>
              <a:t>AssessmentMetadata</a:t>
            </a:r>
            <a:r>
              <a:rPr lang="en-US" sz="2400" dirty="0">
                <a:solidFill>
                  <a:srgbClr val="595959"/>
                </a:solidFill>
              </a:rPr>
              <a:t> xml files are showing an error that prevented them from being batched into the ODS uploads. </a:t>
            </a: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32961668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 </a:t>
            </a:r>
            <a:r>
              <a:rPr lang="en-US" sz="4000">
                <a:solidFill>
                  <a:schemeClr val="bg1"/>
                </a:solidFill>
                <a:cs typeface="Calibri"/>
              </a:rPr>
              <a:t>- 1</a:t>
            </a:r>
            <a:endParaRPr lang="en-US" sz="4000">
              <a:solidFill>
                <a:schemeClr val="bg1"/>
              </a:solidFill>
            </a:endParaRPr>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1" y="893291"/>
            <a:ext cx="11295468"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a:solidFill>
                  <a:srgbClr val="595959"/>
                </a:solidFill>
              </a:rPr>
              <a:t>Should Local Education Agencies (LEAs) report all prekindergarten (PK) and kindergarten (KG) students enrolled at any time before the Early Childhood Data System (ECDS) Collections, even if they are not assessed?</a:t>
            </a:r>
            <a:endParaRPr lang="en-US">
              <a:solidFill>
                <a:srgbClr val="595959"/>
              </a:solidFill>
            </a:endParaRPr>
          </a:p>
          <a:p>
            <a:pPr marL="0" indent="0">
              <a:lnSpc>
                <a:spcPct val="100000"/>
              </a:lnSpc>
              <a:spcBef>
                <a:spcPts val="0"/>
              </a:spcBef>
              <a:buFont typeface="Wingdings" panose="05000000000000000000" pitchFamily="2" charset="2"/>
              <a:buNone/>
            </a:pPr>
            <a:endParaRPr lang="en-US" sz="2000">
              <a:solidFill>
                <a:srgbClr val="595959"/>
              </a:solidFill>
            </a:endParaRPr>
          </a:p>
          <a:p>
            <a:pPr marL="0" indent="0">
              <a:lnSpc>
                <a:spcPct val="100000"/>
              </a:lnSpc>
              <a:spcBef>
                <a:spcPts val="0"/>
              </a:spcBef>
              <a:buFont typeface="Wingdings" panose="05000000000000000000" pitchFamily="2" charset="2"/>
              <a:buNone/>
            </a:pPr>
            <a:r>
              <a:rPr lang="en-US" sz="2000">
                <a:solidFill>
                  <a:srgbClr val="595959"/>
                </a:solidFill>
              </a:rPr>
              <a:t>LEAs should report all KG and PK students in their respective ECDS Collections that were enrolled at any time before the collection due date, regardless if the student was assessed. In addition, LEAs should be verifying through their business validations and reports if a KG or PK student that is reported should have a TEA Commissioner approved assessment. For the ECDS KG and PK submissions all students that are  promoted will show on the ECD0-000- 004 KG Data Submission Report or ECD0-000-006 PK Data Submission Report. Those KG students that are submitted without an assessment will display demographics, course/section, special programs information and show as ‘Not Assessed’ for their assessment information on the report. Those PK students that are submitted without an assessment will display demographics, course/section, special programs information and show as ‘Null’ for their assessment information. In addition, a special warning business validation should also be triggered indicating the ECDS KG or PK student should have assessment data information reported. </a:t>
            </a: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912527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Program Area Updates &amp; Guidance</a:t>
            </a:r>
            <a:endParaRPr lang="en-US" sz="4000" dirty="0"/>
          </a:p>
        </p:txBody>
      </p:sp>
      <p:sp>
        <p:nvSpPr>
          <p:cNvPr id="2" name="Content Placeholder 3">
            <a:extLst>
              <a:ext uri="{FF2B5EF4-FFF2-40B4-BE49-F238E27FC236}">
                <a16:creationId xmlns:a16="http://schemas.microsoft.com/office/drawing/2014/main" id="{405DF411-78A9-9747-09AA-850A39BC7211}"/>
              </a:ext>
            </a:extLst>
          </p:cNvPr>
          <p:cNvSpPr txBox="1">
            <a:spLocks/>
          </p:cNvSpPr>
          <p:nvPr/>
        </p:nvSpPr>
        <p:spPr>
          <a:xfrm>
            <a:off x="535171" y="1008116"/>
            <a:ext cx="11787458" cy="491803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buClr>
                <a:srgbClr val="F16038"/>
              </a:buClr>
            </a:pPr>
            <a:r>
              <a:rPr lang="en-US" dirty="0">
                <a:solidFill>
                  <a:srgbClr val="595959"/>
                </a:solidFill>
                <a:ea typeface="Calibri"/>
                <a:cs typeface="Calibri"/>
              </a:rPr>
              <a:t>ECDS Kindergarten Assessment Guidance</a:t>
            </a:r>
            <a:endParaRPr lang="en-US" dirty="0">
              <a:solidFill>
                <a:srgbClr val="595959"/>
              </a:solidFill>
            </a:endParaRPr>
          </a:p>
          <a:p>
            <a:pPr lvl="1">
              <a:spcBef>
                <a:spcPts val="600"/>
              </a:spcBef>
              <a:spcAft>
                <a:spcPts val="600"/>
              </a:spcAft>
              <a:buClr>
                <a:srgbClr val="F16038"/>
              </a:buClr>
            </a:pPr>
            <a:r>
              <a:rPr lang="en-US" dirty="0">
                <a:solidFill>
                  <a:srgbClr val="595959"/>
                </a:solidFill>
              </a:rPr>
              <a:t>Ensure student information is loaded timely</a:t>
            </a:r>
            <a:endParaRPr lang="en-US" dirty="0"/>
          </a:p>
          <a:p>
            <a:pPr>
              <a:spcBef>
                <a:spcPts val="600"/>
              </a:spcBef>
              <a:spcAft>
                <a:spcPts val="600"/>
              </a:spcAft>
              <a:buClr>
                <a:srgbClr val="F16038"/>
              </a:buClr>
            </a:pPr>
            <a:r>
              <a:rPr lang="en-US" dirty="0">
                <a:solidFill>
                  <a:srgbClr val="595959"/>
                </a:solidFill>
              </a:rPr>
              <a:t>ECDS Prekindergarten Assessment Update</a:t>
            </a:r>
          </a:p>
          <a:p>
            <a:pPr lvl="1">
              <a:spcBef>
                <a:spcPts val="600"/>
              </a:spcBef>
              <a:spcAft>
                <a:spcPts val="600"/>
              </a:spcAft>
              <a:buClr>
                <a:srgbClr val="F16038"/>
              </a:buClr>
            </a:pPr>
            <a:r>
              <a:rPr lang="en-US" dirty="0">
                <a:solidFill>
                  <a:srgbClr val="595959"/>
                </a:solidFill>
              </a:rPr>
              <a:t>Current Commissioner's list has been extended through SY 23-24</a:t>
            </a:r>
            <a:endParaRPr lang="en-US" dirty="0">
              <a:solidFill>
                <a:srgbClr val="595959"/>
              </a:solidFill>
              <a:ea typeface="Calibri"/>
              <a:cs typeface="Calibri"/>
            </a:endParaRPr>
          </a:p>
          <a:p>
            <a:pPr>
              <a:spcBef>
                <a:spcPts val="600"/>
              </a:spcBef>
              <a:spcAft>
                <a:spcPts val="600"/>
              </a:spcAft>
              <a:buClr>
                <a:srgbClr val="F16038"/>
              </a:buClr>
            </a:pPr>
            <a:r>
              <a:rPr lang="en-US" dirty="0">
                <a:solidFill>
                  <a:srgbClr val="595959"/>
                </a:solidFill>
              </a:rPr>
              <a:t>High-Quality Prekindergarten Update</a:t>
            </a:r>
          </a:p>
          <a:p>
            <a:pPr lvl="1">
              <a:spcBef>
                <a:spcPts val="600"/>
              </a:spcBef>
              <a:spcAft>
                <a:spcPts val="600"/>
              </a:spcAft>
              <a:buClr>
                <a:srgbClr val="F16038"/>
              </a:buClr>
            </a:pPr>
            <a:r>
              <a:rPr lang="en-US" dirty="0">
                <a:solidFill>
                  <a:srgbClr val="595959"/>
                </a:solidFill>
              </a:rPr>
              <a:t>Update on the changes made in the ECDS reporting</a:t>
            </a:r>
          </a:p>
          <a:p>
            <a:pPr lvl="2">
              <a:spcBef>
                <a:spcPts val="600"/>
              </a:spcBef>
              <a:spcAft>
                <a:spcPts val="600"/>
              </a:spcAft>
              <a:buClr>
                <a:srgbClr val="F16038"/>
              </a:buClr>
            </a:pPr>
            <a:r>
              <a:rPr lang="en-US" dirty="0">
                <a:solidFill>
                  <a:srgbClr val="595959"/>
                </a:solidFill>
              </a:rPr>
              <a:t>FAMILY-ENGAGEMENT-PLAN-LINK (E1583) definition and data element reporting requirements </a:t>
            </a:r>
            <a:endParaRPr lang="en-US" dirty="0">
              <a:solidFill>
                <a:srgbClr val="0D6CB9"/>
              </a:solidFill>
            </a:endParaRPr>
          </a:p>
          <a:p>
            <a:pPr lvl="2">
              <a:spcBef>
                <a:spcPts val="600"/>
              </a:spcBef>
              <a:spcAft>
                <a:spcPts val="600"/>
              </a:spcAft>
              <a:buClr>
                <a:srgbClr val="F16038"/>
              </a:buClr>
            </a:pPr>
            <a:r>
              <a:rPr lang="en-US" dirty="0">
                <a:solidFill>
                  <a:srgbClr val="595959"/>
                </a:solidFill>
              </a:rPr>
              <a:t>PROGRAM-EVALUATION-TYPE (E1626) definition and moved from Section level to LEA level </a:t>
            </a:r>
            <a:endParaRPr lang="en-US" dirty="0">
              <a:solidFill>
                <a:srgbClr val="0D6CB9"/>
              </a:solidFill>
              <a:cs typeface="Calibri"/>
            </a:endParaRPr>
          </a:p>
          <a:p>
            <a:pPr lvl="2">
              <a:spcBef>
                <a:spcPts val="600"/>
              </a:spcBef>
              <a:spcAft>
                <a:spcPts val="600"/>
              </a:spcAft>
              <a:buClr>
                <a:srgbClr val="F16038"/>
              </a:buClr>
            </a:pPr>
            <a:r>
              <a:rPr lang="en-US" dirty="0">
                <a:solidFill>
                  <a:srgbClr val="595959"/>
                </a:solidFill>
              </a:rPr>
              <a:t>PK-SCHOOL-TYPE (E1555) definition</a:t>
            </a:r>
            <a:endParaRPr lang="en-US" dirty="0">
              <a:solidFill>
                <a:srgbClr val="0D6CB9"/>
              </a:solidFill>
            </a:endParaRPr>
          </a:p>
          <a:p>
            <a:pPr lvl="2">
              <a:spcBef>
                <a:spcPts val="600"/>
              </a:spcBef>
              <a:spcAft>
                <a:spcPts val="600"/>
              </a:spcAft>
              <a:buClr>
                <a:srgbClr val="F16038"/>
              </a:buClr>
            </a:pPr>
            <a:r>
              <a:rPr lang="en-US" dirty="0">
                <a:solidFill>
                  <a:srgbClr val="595959"/>
                </a:solidFill>
              </a:rPr>
              <a:t>CHILD-CARE-OPERATION-NUMBER (E1726) definition and moved from LEA level to Course Section level</a:t>
            </a:r>
            <a:endParaRPr lang="en-US" dirty="0">
              <a:solidFill>
                <a:srgbClr val="0D6CB9"/>
              </a:solidFill>
              <a:cs typeface="Calibri"/>
            </a:endParaRPr>
          </a:p>
          <a:p>
            <a:pPr>
              <a:spcBef>
                <a:spcPts val="600"/>
              </a:spcBef>
              <a:spcAft>
                <a:spcPts val="600"/>
              </a:spcAft>
              <a:buClr>
                <a:srgbClr val="F16038"/>
              </a:buClr>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
        <p:nvSpPr>
          <p:cNvPr id="4" name="TextBox 3">
            <a:extLst>
              <a:ext uri="{FF2B5EF4-FFF2-40B4-BE49-F238E27FC236}">
                <a16:creationId xmlns:a16="http://schemas.microsoft.com/office/drawing/2014/main" id="{CFD4586F-90E6-F4DA-D440-A2086F56EA80}"/>
              </a:ext>
            </a:extLst>
          </p:cNvPr>
          <p:cNvSpPr txBox="1"/>
          <p:nvPr/>
        </p:nvSpPr>
        <p:spPr>
          <a:xfrm>
            <a:off x="9258300" y="6161303"/>
            <a:ext cx="29337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Updated since Spring 2023 training</a:t>
            </a:r>
          </a:p>
        </p:txBody>
      </p:sp>
    </p:spTree>
    <p:extLst>
      <p:ext uri="{BB962C8B-B14F-4D97-AF65-F5344CB8AC3E}">
        <p14:creationId xmlns:p14="http://schemas.microsoft.com/office/powerpoint/2010/main" val="30088480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Technical Resources</a:t>
            </a:r>
            <a:endParaRPr lang="en-US" sz="4000"/>
          </a:p>
        </p:txBody>
      </p:sp>
      <p:sp>
        <p:nvSpPr>
          <p:cNvPr id="4" name="Content Placeholder 3">
            <a:hlinkClick r:id="rId2"/>
            <a:extLst>
              <a:ext uri="{FF2B5EF4-FFF2-40B4-BE49-F238E27FC236}">
                <a16:creationId xmlns:a16="http://schemas.microsoft.com/office/drawing/2014/main" id="{EF38D156-6AEA-9AF7-4E5C-B78F65276FD1}"/>
              </a:ext>
            </a:extLst>
          </p:cNvPr>
          <p:cNvSpPr txBox="1">
            <a:spLocks/>
          </p:cNvSpPr>
          <p:nvPr/>
        </p:nvSpPr>
        <p:spPr>
          <a:xfrm>
            <a:off x="535171" y="705541"/>
            <a:ext cx="10530394" cy="4763213"/>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Technical Specifications:</a:t>
            </a:r>
          </a:p>
          <a:p>
            <a:pPr lvl="1">
              <a:lnSpc>
                <a:spcPct val="100000"/>
              </a:lnSpc>
              <a:spcBef>
                <a:spcPts val="600"/>
              </a:spcBef>
              <a:spcAft>
                <a:spcPts val="600"/>
              </a:spcAft>
              <a:buClr>
                <a:srgbClr val="F16038"/>
              </a:buClr>
            </a:pPr>
            <a:r>
              <a:rPr lang="en-US">
                <a:solidFill>
                  <a:srgbClr val="595959"/>
                </a:solidFill>
                <a:hlinkClick r:id="rId3"/>
              </a:rPr>
              <a:t>Texas Education Data Standards (TEDS)</a:t>
            </a:r>
            <a:endParaRPr lang="en-US">
              <a:solidFill>
                <a:srgbClr val="595959"/>
              </a:solidFill>
            </a:endParaRPr>
          </a:p>
          <a:p>
            <a:pPr>
              <a:lnSpc>
                <a:spcPct val="100000"/>
              </a:lnSpc>
              <a:spcBef>
                <a:spcPts val="600"/>
              </a:spcBef>
              <a:spcAft>
                <a:spcPts val="600"/>
              </a:spcAft>
              <a:buClr>
                <a:srgbClr val="F16038"/>
              </a:buClr>
            </a:pPr>
            <a:r>
              <a:rPr lang="en-US">
                <a:solidFill>
                  <a:srgbClr val="595959"/>
                </a:solidFill>
              </a:rPr>
              <a:t>Technical Support:</a:t>
            </a:r>
          </a:p>
          <a:p>
            <a:pPr lvl="1">
              <a:lnSpc>
                <a:spcPct val="100000"/>
              </a:lnSpc>
              <a:spcBef>
                <a:spcPts val="600"/>
              </a:spcBef>
              <a:spcAft>
                <a:spcPts val="600"/>
              </a:spcAft>
              <a:buClr>
                <a:srgbClr val="F16038"/>
              </a:buClr>
            </a:pPr>
            <a:r>
              <a:rPr lang="en-US">
                <a:solidFill>
                  <a:srgbClr val="595959"/>
                </a:solidFill>
                <a:hlinkClick r:id="rId4"/>
              </a:rPr>
              <a:t>TSDSCustomerSupport@tea.texas.gov</a:t>
            </a:r>
            <a:endParaRPr lang="en-US">
              <a:solidFill>
                <a:srgbClr val="595959"/>
              </a:solidFill>
            </a:endParaRPr>
          </a:p>
          <a:p>
            <a:pPr>
              <a:lnSpc>
                <a:spcPct val="100000"/>
              </a:lnSpc>
              <a:spcBef>
                <a:spcPts val="600"/>
              </a:spcBef>
              <a:spcAft>
                <a:spcPts val="600"/>
              </a:spcAft>
              <a:buClr>
                <a:srgbClr val="F16038"/>
              </a:buClr>
            </a:pPr>
            <a:r>
              <a:rPr lang="en-US">
                <a:solidFill>
                  <a:srgbClr val="595959"/>
                </a:solidFill>
              </a:rPr>
              <a:t>ECDS Program Area:</a:t>
            </a:r>
          </a:p>
          <a:p>
            <a:pPr lvl="1">
              <a:lnSpc>
                <a:spcPct val="100000"/>
              </a:lnSpc>
              <a:spcBef>
                <a:spcPts val="600"/>
              </a:spcBef>
              <a:spcAft>
                <a:spcPts val="600"/>
              </a:spcAft>
              <a:buClr>
                <a:srgbClr val="F16038"/>
              </a:buClr>
            </a:pPr>
            <a:r>
              <a:rPr lang="en-US">
                <a:solidFill>
                  <a:srgbClr val="595959"/>
                </a:solidFill>
                <a:hlinkClick r:id="rId5"/>
              </a:rPr>
              <a:t>Early Childhood Education Website</a:t>
            </a:r>
            <a:endParaRPr lang="en-US">
              <a:solidFill>
                <a:srgbClr val="595959"/>
              </a:solidFill>
            </a:endParaRPr>
          </a:p>
          <a:p>
            <a:pPr lvl="1">
              <a:lnSpc>
                <a:spcPct val="100000"/>
              </a:lnSpc>
              <a:spcBef>
                <a:spcPts val="600"/>
              </a:spcBef>
              <a:spcAft>
                <a:spcPts val="600"/>
              </a:spcAft>
              <a:buClr>
                <a:srgbClr val="F16038"/>
              </a:buClr>
            </a:pPr>
            <a:r>
              <a:rPr lang="en-US">
                <a:solidFill>
                  <a:srgbClr val="595959"/>
                </a:solidFill>
                <a:hlinkClick r:id="rId6"/>
              </a:rPr>
              <a:t>Early Childhood Education Division Support Portal</a:t>
            </a:r>
            <a:endParaRPr lang="en-US">
              <a:solidFill>
                <a:srgbClr val="595959"/>
              </a:solidFill>
            </a:endParaRPr>
          </a:p>
          <a:p>
            <a:pPr>
              <a:lnSpc>
                <a:spcPct val="100000"/>
              </a:lnSpc>
              <a:spcBef>
                <a:spcPts val="600"/>
              </a:spcBef>
              <a:spcAft>
                <a:spcPts val="600"/>
              </a:spcAft>
              <a:buClr>
                <a:srgbClr val="F16038"/>
              </a:buClr>
            </a:pPr>
            <a:r>
              <a:rPr lang="en-US">
                <a:solidFill>
                  <a:srgbClr val="595959"/>
                </a:solidFill>
              </a:rPr>
              <a:t>Knowledge Base Articles:</a:t>
            </a:r>
          </a:p>
          <a:p>
            <a:pPr lvl="1">
              <a:lnSpc>
                <a:spcPct val="100000"/>
              </a:lnSpc>
              <a:spcBef>
                <a:spcPts val="600"/>
              </a:spcBef>
              <a:spcAft>
                <a:spcPts val="600"/>
              </a:spcAft>
              <a:buClr>
                <a:srgbClr val="F16038"/>
              </a:buClr>
            </a:pPr>
            <a:r>
              <a:rPr lang="en-US">
                <a:solidFill>
                  <a:srgbClr val="595959"/>
                </a:solidFill>
                <a:hlinkClick r:id="rId7"/>
              </a:rPr>
              <a:t>TSDSKB-249 ECDS: General FAQs</a:t>
            </a:r>
            <a:endParaRPr lang="en-US">
              <a:solidFill>
                <a:srgbClr val="595959"/>
              </a:solidFill>
            </a:endParaRPr>
          </a:p>
          <a:p>
            <a:pPr lvl="1">
              <a:lnSpc>
                <a:spcPct val="100000"/>
              </a:lnSpc>
              <a:spcBef>
                <a:spcPts val="600"/>
              </a:spcBef>
              <a:spcAft>
                <a:spcPts val="600"/>
              </a:spcAft>
              <a:buClr>
                <a:srgbClr val="F16038"/>
              </a:buClr>
            </a:pPr>
            <a:r>
              <a:rPr lang="en-US">
                <a:solidFill>
                  <a:srgbClr val="595959"/>
                </a:solidFill>
                <a:hlinkClick r:id="rId2"/>
              </a:rPr>
              <a:t>TSDSKB-508 ECDS: Assessment Specifications</a:t>
            </a:r>
            <a:endParaRPr lang="en-US">
              <a:solidFill>
                <a:srgbClr val="59595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9855730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1A792-86AC-B222-AA82-5E22D85A1693}"/>
              </a:ext>
            </a:extLst>
          </p:cNvPr>
          <p:cNvSpPr>
            <a:spLocks noGrp="1"/>
          </p:cNvSpPr>
          <p:nvPr>
            <p:ph type="ctrTitle" idx="4294967295"/>
          </p:nvPr>
        </p:nvSpPr>
        <p:spPr>
          <a:xfrm>
            <a:off x="1524000" y="2042319"/>
            <a:ext cx="9144000" cy="2387600"/>
          </a:xfrm>
        </p:spPr>
        <p:txBody>
          <a:bodyPr>
            <a:normAutofit/>
          </a:bodyPr>
          <a:lstStyle/>
          <a:p>
            <a:pPr algn="ctr"/>
            <a:r>
              <a:rPr lang="en-US" sz="6000">
                <a:solidFill>
                  <a:srgbClr val="0D6CB9"/>
                </a:solidFill>
                <a:latin typeface="+mn-lt"/>
              </a:rPr>
              <a:t>Questions?</a:t>
            </a:r>
          </a:p>
        </p:txBody>
      </p:sp>
      <p:sp>
        <p:nvSpPr>
          <p:cNvPr id="3" name="Subtitle 2">
            <a:extLst>
              <a:ext uri="{FF2B5EF4-FFF2-40B4-BE49-F238E27FC236}">
                <a16:creationId xmlns:a16="http://schemas.microsoft.com/office/drawing/2014/main" id="{F5B0264F-2A80-798A-7539-0A43D59A4396}"/>
              </a:ext>
            </a:extLst>
          </p:cNvPr>
          <p:cNvSpPr>
            <a:spLocks noGrp="1"/>
          </p:cNvSpPr>
          <p:nvPr>
            <p:ph type="subTitle" idx="4294967295"/>
          </p:nvPr>
        </p:nvSpPr>
        <p:spPr>
          <a:xfrm>
            <a:off x="1524000" y="4429919"/>
            <a:ext cx="9144000" cy="1655762"/>
          </a:xfrm>
        </p:spPr>
        <p:txBody>
          <a:bodyPr/>
          <a:lstStyle/>
          <a:p>
            <a:pPr algn="ctr"/>
            <a:r>
              <a:rPr lang="en-US">
                <a:solidFill>
                  <a:srgbClr val="0D6CB9"/>
                </a:solidFill>
              </a:rPr>
              <a:t>Thank you for attending.</a:t>
            </a:r>
          </a:p>
        </p:txBody>
      </p:sp>
    </p:spTree>
    <p:extLst>
      <p:ext uri="{BB962C8B-B14F-4D97-AF65-F5344CB8AC3E}">
        <p14:creationId xmlns:p14="http://schemas.microsoft.com/office/powerpoint/2010/main" val="3590722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a:cs typeface="Calibri"/>
              </a:rPr>
              <a:t>PK School Type Code Table</a:t>
            </a:r>
            <a:endParaRPr lang="en-US" sz="4000"/>
          </a:p>
        </p:txBody>
      </p:sp>
      <p:sp>
        <p:nvSpPr>
          <p:cNvPr id="2" name="Content Placeholder 3">
            <a:extLst>
              <a:ext uri="{FF2B5EF4-FFF2-40B4-BE49-F238E27FC236}">
                <a16:creationId xmlns:a16="http://schemas.microsoft.com/office/drawing/2014/main" id="{405DF411-78A9-9747-09AA-850A39BC7211}"/>
              </a:ext>
            </a:extLst>
          </p:cNvPr>
          <p:cNvSpPr txBox="1">
            <a:spLocks/>
          </p:cNvSpPr>
          <p:nvPr/>
        </p:nvSpPr>
        <p:spPr>
          <a:xfrm>
            <a:off x="869795" y="779517"/>
            <a:ext cx="10287053" cy="437786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buClr>
                <a:srgbClr val="F16038"/>
              </a:buCl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4" name="TextBox 3">
            <a:extLst>
              <a:ext uri="{FF2B5EF4-FFF2-40B4-BE49-F238E27FC236}">
                <a16:creationId xmlns:a16="http://schemas.microsoft.com/office/drawing/2014/main" id="{8C768892-2B00-B60E-E105-77014F40213D}"/>
              </a:ext>
            </a:extLst>
          </p:cNvPr>
          <p:cNvSpPr txBox="1"/>
          <p:nvPr/>
        </p:nvSpPr>
        <p:spPr>
          <a:xfrm>
            <a:off x="9267825" y="6156569"/>
            <a:ext cx="29241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New slide since Spring 2023 training</a:t>
            </a:r>
          </a:p>
        </p:txBody>
      </p:sp>
      <p:graphicFrame>
        <p:nvGraphicFramePr>
          <p:cNvPr id="5" name="Table 8">
            <a:extLst>
              <a:ext uri="{FF2B5EF4-FFF2-40B4-BE49-F238E27FC236}">
                <a16:creationId xmlns:a16="http://schemas.microsoft.com/office/drawing/2014/main" id="{7B61ABE7-B796-8777-7734-705827D02E00}"/>
              </a:ext>
            </a:extLst>
          </p:cNvPr>
          <p:cNvGraphicFramePr>
            <a:graphicFrameLocks noGrp="1"/>
          </p:cNvGraphicFramePr>
          <p:nvPr>
            <p:extLst>
              <p:ext uri="{D42A27DB-BD31-4B8C-83A1-F6EECF244321}">
                <p14:modId xmlns:p14="http://schemas.microsoft.com/office/powerpoint/2010/main" val="2679228567"/>
              </p:ext>
            </p:extLst>
          </p:nvPr>
        </p:nvGraphicFramePr>
        <p:xfrm>
          <a:off x="279699" y="830438"/>
          <a:ext cx="11521437" cy="5154891"/>
        </p:xfrm>
        <a:graphic>
          <a:graphicData uri="http://schemas.openxmlformats.org/drawingml/2006/table">
            <a:tbl>
              <a:tblPr firstRow="1" bandRow="1">
                <a:tableStyleId>{5C22544A-7EE6-4342-B048-85BDC9FD1C3A}</a:tableStyleId>
              </a:tblPr>
              <a:tblGrid>
                <a:gridCol w="3151989">
                  <a:extLst>
                    <a:ext uri="{9D8B030D-6E8A-4147-A177-3AD203B41FA5}">
                      <a16:colId xmlns:a16="http://schemas.microsoft.com/office/drawing/2014/main" val="3317557996"/>
                    </a:ext>
                  </a:extLst>
                </a:gridCol>
                <a:gridCol w="8369448">
                  <a:extLst>
                    <a:ext uri="{9D8B030D-6E8A-4147-A177-3AD203B41FA5}">
                      <a16:colId xmlns:a16="http://schemas.microsoft.com/office/drawing/2014/main" val="2114021525"/>
                    </a:ext>
                  </a:extLst>
                </a:gridCol>
              </a:tblGrid>
              <a:tr h="307278">
                <a:tc>
                  <a:txBody>
                    <a:bodyPr/>
                    <a:lstStyle/>
                    <a:p>
                      <a:r>
                        <a:rPr lang="en-US" sz="1400"/>
                        <a:t>Code</a:t>
                      </a:r>
                    </a:p>
                  </a:txBody>
                  <a:tcPr/>
                </a:tc>
                <a:tc>
                  <a:txBody>
                    <a:bodyPr/>
                    <a:lstStyle/>
                    <a:p>
                      <a:r>
                        <a:rPr lang="en-US" sz="1400" dirty="0"/>
                        <a:t>Description</a:t>
                      </a:r>
                    </a:p>
                  </a:txBody>
                  <a:tcPr/>
                </a:tc>
                <a:extLst>
                  <a:ext uri="{0D108BD9-81ED-4DB2-BD59-A6C34878D82A}">
                    <a16:rowId xmlns:a16="http://schemas.microsoft.com/office/drawing/2014/main" val="318114465"/>
                  </a:ext>
                </a:extLst>
              </a:tr>
              <a:tr h="298497">
                <a:tc>
                  <a:txBody>
                    <a:bodyPr/>
                    <a:lstStyle/>
                    <a:p>
                      <a:pPr algn="l" rtl="0" fontAlgn="base"/>
                      <a:r>
                        <a:rPr lang="en-US" sz="1400" b="0" i="0" dirty="0">
                          <a:solidFill>
                            <a:srgbClr val="333333"/>
                          </a:solidFill>
                          <a:effectLst/>
                          <a:latin typeface="+mn-lt"/>
                        </a:rPr>
                        <a:t>01 Non-Public Pre-K Head Start ​</a:t>
                      </a:r>
                      <a:endParaRPr lang="en-US" sz="1400" b="0" i="0" dirty="0">
                        <a:solidFill>
                          <a:srgbClr val="000000"/>
                        </a:solidFill>
                        <a:effectLst/>
                        <a:latin typeface="+mn-lt"/>
                      </a:endParaRPr>
                    </a:p>
                  </a:txBody>
                  <a:tcPr/>
                </a:tc>
                <a:tc>
                  <a:txBody>
                    <a:bodyPr/>
                    <a:lstStyle/>
                    <a:p>
                      <a:pPr algn="l" rtl="0" fontAlgn="base"/>
                      <a:r>
                        <a:rPr lang="en-US" sz="1400" b="0" i="0" dirty="0">
                          <a:solidFill>
                            <a:srgbClr val="333333"/>
                          </a:solidFill>
                          <a:effectLst/>
                          <a:latin typeface="+mn-lt"/>
                        </a:rPr>
                        <a:t>would be reported for a standalone Head Start not associated with a school district.​</a:t>
                      </a:r>
                      <a:endParaRPr lang="en-US" sz="1400" b="0" i="0" dirty="0">
                        <a:solidFill>
                          <a:srgbClr val="000000"/>
                        </a:solidFill>
                        <a:effectLst/>
                        <a:latin typeface="+mn-lt"/>
                      </a:endParaRPr>
                    </a:p>
                  </a:txBody>
                  <a:tcPr/>
                </a:tc>
                <a:extLst>
                  <a:ext uri="{0D108BD9-81ED-4DB2-BD59-A6C34878D82A}">
                    <a16:rowId xmlns:a16="http://schemas.microsoft.com/office/drawing/2014/main" val="2029625635"/>
                  </a:ext>
                </a:extLst>
              </a:tr>
              <a:tr h="488973">
                <a:tc>
                  <a:txBody>
                    <a:bodyPr/>
                    <a:lstStyle/>
                    <a:p>
                      <a:pPr algn="l" rtl="0" fontAlgn="base"/>
                      <a:r>
                        <a:rPr lang="en-US" sz="1400" b="0" i="0" dirty="0">
                          <a:solidFill>
                            <a:srgbClr val="333333"/>
                          </a:solidFill>
                          <a:effectLst/>
                          <a:latin typeface="+mn-lt"/>
                        </a:rPr>
                        <a:t>02 Public Pre-K ​</a:t>
                      </a:r>
                      <a:endParaRPr lang="en-US" sz="1400" b="0" i="0" dirty="0">
                        <a:solidFill>
                          <a:srgbClr val="000000"/>
                        </a:solidFill>
                        <a:effectLst/>
                        <a:latin typeface="+mn-lt"/>
                      </a:endParaRPr>
                    </a:p>
                  </a:txBody>
                  <a:tcPr/>
                </a:tc>
                <a:tc>
                  <a:txBody>
                    <a:bodyPr/>
                    <a:lstStyle/>
                    <a:p>
                      <a:pPr algn="l" rtl="0" fontAlgn="base"/>
                      <a:r>
                        <a:rPr lang="en-US" sz="1400" b="0" i="0" dirty="0">
                          <a:solidFill>
                            <a:srgbClr val="333333"/>
                          </a:solidFill>
                          <a:effectLst/>
                          <a:latin typeface="+mn-lt"/>
                        </a:rPr>
                        <a:t>would be reported for public school programs implementing prekindergarten programs (excluding partnerships).​</a:t>
                      </a:r>
                      <a:endParaRPr lang="en-US" sz="1400" b="0" i="0" dirty="0">
                        <a:solidFill>
                          <a:srgbClr val="000000"/>
                        </a:solidFill>
                        <a:effectLst/>
                        <a:latin typeface="+mn-lt"/>
                      </a:endParaRPr>
                    </a:p>
                  </a:txBody>
                  <a:tcPr/>
                </a:tc>
                <a:extLst>
                  <a:ext uri="{0D108BD9-81ED-4DB2-BD59-A6C34878D82A}">
                    <a16:rowId xmlns:a16="http://schemas.microsoft.com/office/drawing/2014/main" val="1749747824"/>
                  </a:ext>
                </a:extLst>
              </a:tr>
              <a:tr h="298497">
                <a:tc>
                  <a:txBody>
                    <a:bodyPr/>
                    <a:lstStyle/>
                    <a:p>
                      <a:pPr algn="l" rtl="0" fontAlgn="base"/>
                      <a:r>
                        <a:rPr lang="en-US" sz="1400" b="0" i="0" dirty="0">
                          <a:solidFill>
                            <a:srgbClr val="333333"/>
                          </a:solidFill>
                          <a:effectLst/>
                          <a:latin typeface="+mn-lt"/>
                        </a:rPr>
                        <a:t>05 Non-Public Pre-K Licensed Child Care ​</a:t>
                      </a:r>
                      <a:endParaRPr lang="en-US" sz="1400" b="0" i="0" dirty="0">
                        <a:solidFill>
                          <a:srgbClr val="000000"/>
                        </a:solidFill>
                        <a:effectLst/>
                        <a:latin typeface="+mn-lt"/>
                      </a:endParaRPr>
                    </a:p>
                  </a:txBody>
                  <a:tcPr/>
                </a:tc>
                <a:tc>
                  <a:txBody>
                    <a:bodyPr/>
                    <a:lstStyle/>
                    <a:p>
                      <a:pPr algn="l" rtl="0" fontAlgn="base"/>
                      <a:r>
                        <a:rPr lang="en-US" sz="1400" b="0" i="0" dirty="0">
                          <a:solidFill>
                            <a:srgbClr val="333333"/>
                          </a:solidFill>
                          <a:effectLst/>
                          <a:latin typeface="+mn-lt"/>
                        </a:rPr>
                        <a:t>would be reported for standalone childcare providers not associated with a school district.​</a:t>
                      </a:r>
                      <a:endParaRPr lang="en-US" sz="1400" b="0" i="0" dirty="0">
                        <a:solidFill>
                          <a:srgbClr val="000000"/>
                        </a:solidFill>
                        <a:effectLst/>
                        <a:latin typeface="+mn-lt"/>
                      </a:endParaRPr>
                    </a:p>
                  </a:txBody>
                  <a:tcPr/>
                </a:tc>
                <a:extLst>
                  <a:ext uri="{0D108BD9-81ED-4DB2-BD59-A6C34878D82A}">
                    <a16:rowId xmlns:a16="http://schemas.microsoft.com/office/drawing/2014/main" val="1104751449"/>
                  </a:ext>
                </a:extLst>
              </a:tr>
              <a:tr h="507444">
                <a:tc>
                  <a:txBody>
                    <a:bodyPr/>
                    <a:lstStyle/>
                    <a:p>
                      <a:pPr algn="l" rtl="0" fontAlgn="base"/>
                      <a:r>
                        <a:rPr lang="en-US" sz="1400" b="0" i="0" dirty="0">
                          <a:solidFill>
                            <a:srgbClr val="333333"/>
                          </a:solidFill>
                          <a:effectLst/>
                          <a:latin typeface="+mn-lt"/>
                        </a:rPr>
                        <a:t>07 Public Pre-K Head Start ​ (LEA Grantee)</a:t>
                      </a:r>
                      <a:endParaRPr lang="en-US" sz="1400" b="0" i="0" dirty="0">
                        <a:solidFill>
                          <a:srgbClr val="000000"/>
                        </a:solidFill>
                        <a:effectLst/>
                        <a:latin typeface="+mn-lt"/>
                      </a:endParaRPr>
                    </a:p>
                  </a:txBody>
                  <a:tcPr/>
                </a:tc>
                <a:tc>
                  <a:txBody>
                    <a:bodyPr/>
                    <a:lstStyle/>
                    <a:p>
                      <a:pPr algn="l" rtl="0" fontAlgn="base"/>
                      <a:r>
                        <a:rPr lang="en-US" sz="1400" b="0" i="0" dirty="0">
                          <a:solidFill>
                            <a:srgbClr val="000000"/>
                          </a:solidFill>
                          <a:effectLst/>
                          <a:latin typeface="+mn-lt"/>
                        </a:rPr>
                        <a:t>would be reported for public prekindergarten Head Start classrooms where the LEA is the Head Start grantee. (This school type code will </a:t>
                      </a:r>
                      <a:r>
                        <a:rPr lang="en-US" sz="1400" b="1" i="0" dirty="0">
                          <a:solidFill>
                            <a:srgbClr val="000000"/>
                          </a:solidFill>
                          <a:effectLst/>
                          <a:latin typeface="+mn-lt"/>
                        </a:rPr>
                        <a:t>NOT </a:t>
                      </a:r>
                      <a:r>
                        <a:rPr lang="en-US" sz="1400" b="0" i="0" dirty="0">
                          <a:solidFill>
                            <a:srgbClr val="000000"/>
                          </a:solidFill>
                          <a:effectLst/>
                          <a:latin typeface="+mn-lt"/>
                        </a:rPr>
                        <a:t>require the LEA to submit a Child Care Operation Number.)</a:t>
                      </a:r>
                    </a:p>
                  </a:txBody>
                  <a:tcPr/>
                </a:tc>
                <a:extLst>
                  <a:ext uri="{0D108BD9-81ED-4DB2-BD59-A6C34878D82A}">
                    <a16:rowId xmlns:a16="http://schemas.microsoft.com/office/drawing/2014/main" val="2591496346"/>
                  </a:ext>
                </a:extLst>
              </a:tr>
              <a:tr h="925340">
                <a:tc>
                  <a:txBody>
                    <a:bodyPr/>
                    <a:lstStyle/>
                    <a:p>
                      <a:pPr algn="l" rtl="0" fontAlgn="base"/>
                      <a:r>
                        <a:rPr lang="en-US" sz="1400" b="0" i="0" dirty="0">
                          <a:solidFill>
                            <a:srgbClr val="333333"/>
                          </a:solidFill>
                          <a:effectLst/>
                          <a:latin typeface="+mn-lt"/>
                        </a:rPr>
                        <a:t>08 Public Pre-K Licensed Child Care ​</a:t>
                      </a:r>
                      <a:endParaRPr lang="en-US" sz="1400" b="0" i="0" dirty="0">
                        <a:solidFill>
                          <a:srgbClr val="000000"/>
                        </a:solidFill>
                        <a:effectLst/>
                        <a:latin typeface="+mn-lt"/>
                      </a:endParaRPr>
                    </a:p>
                  </a:txBody>
                  <a:tcPr/>
                </a:tc>
                <a:tc>
                  <a:txBody>
                    <a:bodyPr/>
                    <a:lstStyle/>
                    <a:p>
                      <a:pPr algn="l" rtl="0" fontAlgn="base"/>
                      <a:r>
                        <a:rPr lang="en-US" sz="1400" b="0" i="0" dirty="0">
                          <a:solidFill>
                            <a:srgbClr val="000000"/>
                          </a:solidFill>
                          <a:effectLst/>
                          <a:latin typeface="+mn-lt"/>
                        </a:rPr>
                        <a:t>would be reported for public prekindergarten programs that partner directly with a licensed childcare provider to dually enroll students (includes partnership classrooms where children are dually enrolled in both the LEA and childcare provider site). (This school type code </a:t>
                      </a:r>
                      <a:r>
                        <a:rPr lang="en-US" sz="1400" b="1" i="0" dirty="0">
                          <a:solidFill>
                            <a:srgbClr val="000000"/>
                          </a:solidFill>
                          <a:effectLst/>
                          <a:latin typeface="+mn-lt"/>
                        </a:rPr>
                        <a:t>WILL</a:t>
                      </a:r>
                      <a:r>
                        <a:rPr lang="en-US" sz="1400" b="0" i="0" dirty="0">
                          <a:solidFill>
                            <a:srgbClr val="000000"/>
                          </a:solidFill>
                          <a:effectLst/>
                          <a:latin typeface="+mn-lt"/>
                        </a:rPr>
                        <a:t> require the LEA to submit a Child Care Operation Number.)​</a:t>
                      </a:r>
                    </a:p>
                  </a:txBody>
                  <a:tcPr/>
                </a:tc>
                <a:extLst>
                  <a:ext uri="{0D108BD9-81ED-4DB2-BD59-A6C34878D82A}">
                    <a16:rowId xmlns:a16="http://schemas.microsoft.com/office/drawing/2014/main" val="1393121957"/>
                  </a:ext>
                </a:extLst>
              </a:tr>
              <a:tr h="298497">
                <a:tc>
                  <a:txBody>
                    <a:bodyPr/>
                    <a:lstStyle/>
                    <a:p>
                      <a:pPr algn="l" rtl="0" fontAlgn="base"/>
                      <a:r>
                        <a:rPr lang="en-US" sz="1400" b="0" i="0">
                          <a:solidFill>
                            <a:srgbClr val="333333"/>
                          </a:solidFill>
                          <a:effectLst/>
                          <a:latin typeface="+mn-lt"/>
                        </a:rPr>
                        <a:t>10 Non-Public Pre-K ​</a:t>
                      </a:r>
                      <a:endParaRPr lang="en-US" sz="1400" b="0" i="0">
                        <a:solidFill>
                          <a:srgbClr val="000000"/>
                        </a:solidFill>
                        <a:effectLst/>
                        <a:latin typeface="+mn-lt"/>
                      </a:endParaRPr>
                    </a:p>
                  </a:txBody>
                  <a:tcPr/>
                </a:tc>
                <a:tc>
                  <a:txBody>
                    <a:bodyPr/>
                    <a:lstStyle/>
                    <a:p>
                      <a:pPr algn="l" rtl="0" fontAlgn="base"/>
                      <a:r>
                        <a:rPr lang="en-US" sz="1400" b="0" i="0" dirty="0">
                          <a:solidFill>
                            <a:srgbClr val="333333"/>
                          </a:solidFill>
                          <a:effectLst/>
                          <a:latin typeface="+mn-lt"/>
                        </a:rPr>
                        <a:t>would be reported for private prekindergarten providers not associated with a school district.​</a:t>
                      </a:r>
                      <a:endParaRPr lang="en-US" sz="1400" b="0" i="0" dirty="0">
                        <a:solidFill>
                          <a:srgbClr val="000000"/>
                        </a:solidFill>
                        <a:effectLst/>
                        <a:latin typeface="+mn-lt"/>
                      </a:endParaRPr>
                    </a:p>
                  </a:txBody>
                  <a:tcPr/>
                </a:tc>
                <a:extLst>
                  <a:ext uri="{0D108BD9-81ED-4DB2-BD59-A6C34878D82A}">
                    <a16:rowId xmlns:a16="http://schemas.microsoft.com/office/drawing/2014/main" val="2343719496"/>
                  </a:ext>
                </a:extLst>
              </a:tr>
              <a:tr h="925340">
                <a:tc>
                  <a:txBody>
                    <a:bodyPr/>
                    <a:lstStyle/>
                    <a:p>
                      <a:pPr algn="l" rtl="0" fontAlgn="base"/>
                      <a:r>
                        <a:rPr lang="en-US" sz="1400" b="0" i="0">
                          <a:solidFill>
                            <a:srgbClr val="333333"/>
                          </a:solidFill>
                          <a:effectLst/>
                          <a:latin typeface="+mn-lt"/>
                        </a:rPr>
                        <a:t>11 In-District Charter Partnership ​</a:t>
                      </a:r>
                      <a:endParaRPr lang="en-US" sz="1400" b="0" i="0">
                        <a:solidFill>
                          <a:srgbClr val="000000"/>
                        </a:solidFill>
                        <a:effectLst/>
                        <a:latin typeface="+mn-lt"/>
                      </a:endParaRPr>
                    </a:p>
                  </a:txBody>
                  <a:tcPr/>
                </a:tc>
                <a:tc>
                  <a:txBody>
                    <a:bodyPr/>
                    <a:lstStyle/>
                    <a:p>
                      <a:pPr algn="l" rtl="0" fontAlgn="base"/>
                      <a:r>
                        <a:rPr lang="en-US" sz="1400" b="0" i="0" dirty="0">
                          <a:solidFill>
                            <a:srgbClr val="000000"/>
                          </a:solidFill>
                          <a:effectLst/>
                          <a:latin typeface="+mn-lt"/>
                        </a:rPr>
                        <a:t>would be reported for prekindergarten programs that are operated through an in-district charter partnership. The board of the LEA has authorized a non-profit organization, government entity, institute of higher education, and/or an existing charter as an in-district charter.​ (This school type code </a:t>
                      </a:r>
                      <a:r>
                        <a:rPr lang="en-US" sz="1400" b="1" i="0" dirty="0">
                          <a:solidFill>
                            <a:srgbClr val="000000"/>
                          </a:solidFill>
                          <a:effectLst/>
                          <a:latin typeface="+mn-lt"/>
                        </a:rPr>
                        <a:t>WILL</a:t>
                      </a:r>
                      <a:r>
                        <a:rPr lang="en-US" sz="1400" b="0" i="0" dirty="0">
                          <a:solidFill>
                            <a:srgbClr val="000000"/>
                          </a:solidFill>
                          <a:effectLst/>
                          <a:latin typeface="+mn-lt"/>
                        </a:rPr>
                        <a:t> require the LEA to submit a Child Care Operation Number.)​</a:t>
                      </a:r>
                    </a:p>
                  </a:txBody>
                  <a:tcPr/>
                </a:tc>
                <a:extLst>
                  <a:ext uri="{0D108BD9-81ED-4DB2-BD59-A6C34878D82A}">
                    <a16:rowId xmlns:a16="http://schemas.microsoft.com/office/drawing/2014/main" val="3731954620"/>
                  </a:ext>
                </a:extLst>
              </a:tr>
              <a:tr h="716392">
                <a:tc>
                  <a:txBody>
                    <a:bodyPr/>
                    <a:lstStyle/>
                    <a:p>
                      <a:pPr algn="l" rtl="0" fontAlgn="base"/>
                      <a:r>
                        <a:rPr lang="en-US" sz="1400" b="0" i="0">
                          <a:solidFill>
                            <a:srgbClr val="000000"/>
                          </a:solidFill>
                          <a:effectLst/>
                          <a:latin typeface="+mn-lt"/>
                        </a:rPr>
                        <a:t>12 Public Pre-K Head Start (Non-LEA Grantee)</a:t>
                      </a:r>
                    </a:p>
                  </a:txBody>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400" b="0" i="0" dirty="0">
                          <a:solidFill>
                            <a:srgbClr val="000000"/>
                          </a:solidFill>
                          <a:effectLst/>
                          <a:latin typeface="+mn-lt"/>
                        </a:rPr>
                        <a:t>would be reported for public prekindergarten programs that partner with a Head Start program and the Head Start grantee is not an LEA. (This school type code </a:t>
                      </a:r>
                      <a:r>
                        <a:rPr lang="en-US" sz="1400" b="1" i="0" dirty="0">
                          <a:solidFill>
                            <a:srgbClr val="000000"/>
                          </a:solidFill>
                          <a:effectLst/>
                          <a:latin typeface="+mn-lt"/>
                        </a:rPr>
                        <a:t>WILL </a:t>
                      </a:r>
                      <a:r>
                        <a:rPr lang="en-US" sz="1400" b="0" i="0" dirty="0">
                          <a:solidFill>
                            <a:srgbClr val="000000"/>
                          </a:solidFill>
                          <a:effectLst/>
                          <a:latin typeface="+mn-lt"/>
                        </a:rPr>
                        <a:t>require the LEA to submit a Child Care Operation Number.)​</a:t>
                      </a:r>
                    </a:p>
                  </a:txBody>
                  <a:tcPr/>
                </a:tc>
                <a:extLst>
                  <a:ext uri="{0D108BD9-81ED-4DB2-BD59-A6C34878D82A}">
                    <a16:rowId xmlns:a16="http://schemas.microsoft.com/office/drawing/2014/main" val="1998191374"/>
                  </a:ext>
                </a:extLst>
              </a:tr>
              <a:tr h="298497">
                <a:tc>
                  <a:txBody>
                    <a:bodyPr/>
                    <a:lstStyle/>
                    <a:p>
                      <a:pPr algn="l" rtl="0" fontAlgn="base"/>
                      <a:r>
                        <a:rPr lang="en-US" sz="1400" b="0" i="0">
                          <a:solidFill>
                            <a:srgbClr val="333333"/>
                          </a:solidFill>
                          <a:effectLst/>
                          <a:latin typeface="+mn-lt"/>
                        </a:rPr>
                        <a:t>99 Other ​</a:t>
                      </a:r>
                      <a:endParaRPr lang="en-US" sz="1400" b="0" i="0">
                        <a:solidFill>
                          <a:srgbClr val="000000"/>
                        </a:solidFill>
                        <a:effectLst/>
                        <a:latin typeface="+mn-lt"/>
                      </a:endParaRPr>
                    </a:p>
                  </a:txBody>
                  <a:tcPr/>
                </a:tc>
                <a:tc>
                  <a:txBody>
                    <a:bodyPr/>
                    <a:lstStyle/>
                    <a:p>
                      <a:pPr algn="l" rtl="0" fontAlgn="base"/>
                      <a:r>
                        <a:rPr lang="en-US" sz="1400" b="0" i="0" dirty="0">
                          <a:solidFill>
                            <a:srgbClr val="333333"/>
                          </a:solidFill>
                          <a:effectLst/>
                          <a:latin typeface="+mn-lt"/>
                        </a:rPr>
                        <a:t>would be reported when any of the codes do not describe the program.​</a:t>
                      </a:r>
                      <a:endParaRPr lang="en-US" sz="1400" b="0" i="0" dirty="0">
                        <a:solidFill>
                          <a:srgbClr val="000000"/>
                        </a:solidFill>
                        <a:effectLst/>
                        <a:latin typeface="+mn-lt"/>
                      </a:endParaRPr>
                    </a:p>
                  </a:txBody>
                  <a:tcPr/>
                </a:tc>
                <a:extLst>
                  <a:ext uri="{0D108BD9-81ED-4DB2-BD59-A6C34878D82A}">
                    <a16:rowId xmlns:a16="http://schemas.microsoft.com/office/drawing/2014/main" val="1160737941"/>
                  </a:ext>
                </a:extLst>
              </a:tr>
            </a:tbl>
          </a:graphicData>
        </a:graphic>
      </p:graphicFrame>
      <p:pic>
        <p:nvPicPr>
          <p:cNvPr id="6" name="Picture 5">
            <a:extLst>
              <a:ext uri="{FF2B5EF4-FFF2-40B4-BE49-F238E27FC236}">
                <a16:creationId xmlns:a16="http://schemas.microsoft.com/office/drawing/2014/main" id="{F338AD2B-30F2-F4F5-DAFC-1BE9FE4394C1}"/>
              </a:ext>
            </a:extLst>
          </p:cNvPr>
          <p:cNvPicPr>
            <a:picLocks noChangeAspect="1"/>
          </p:cNvPicPr>
          <p:nvPr/>
        </p:nvPicPr>
        <p:blipFill>
          <a:blip r:embed="rId3"/>
          <a:stretch>
            <a:fillRect/>
          </a:stretch>
        </p:blipFill>
        <p:spPr>
          <a:xfrm>
            <a:off x="279699" y="2739930"/>
            <a:ext cx="11521437" cy="969348"/>
          </a:xfrm>
          <a:prstGeom prst="rect">
            <a:avLst/>
          </a:prstGeom>
        </p:spPr>
      </p:pic>
      <p:sp>
        <p:nvSpPr>
          <p:cNvPr id="7" name="Rectangle 6">
            <a:extLst>
              <a:ext uri="{FF2B5EF4-FFF2-40B4-BE49-F238E27FC236}">
                <a16:creationId xmlns:a16="http://schemas.microsoft.com/office/drawing/2014/main" id="{6CCE2018-DB38-0302-CEEE-EB04AF42E238}"/>
              </a:ext>
            </a:extLst>
          </p:cNvPr>
          <p:cNvSpPr/>
          <p:nvPr/>
        </p:nvSpPr>
        <p:spPr>
          <a:xfrm>
            <a:off x="313866" y="3979169"/>
            <a:ext cx="11430000" cy="969348"/>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D74E2EB-135F-076B-D2E5-652EDDB0F8BD}"/>
              </a:ext>
            </a:extLst>
          </p:cNvPr>
          <p:cNvSpPr/>
          <p:nvPr/>
        </p:nvSpPr>
        <p:spPr>
          <a:xfrm>
            <a:off x="313865" y="4948517"/>
            <a:ext cx="11430000" cy="744871"/>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2874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776A-C1F4-A5CF-901A-5E533E792B69}"/>
              </a:ext>
            </a:extLst>
          </p:cNvPr>
          <p:cNvSpPr>
            <a:spLocks noGrp="1"/>
          </p:cNvSpPr>
          <p:nvPr>
            <p:ph type="ctrTitle"/>
          </p:nvPr>
        </p:nvSpPr>
        <p:spPr/>
        <p:txBody>
          <a:bodyPr anchor="ctr"/>
          <a:lstStyle/>
          <a:p>
            <a:pPr algn="ctr"/>
            <a:r>
              <a:rPr lang="en-US">
                <a:cs typeface="Calibri"/>
              </a:rPr>
              <a:t>2023-2024</a:t>
            </a:r>
            <a:endParaRPr lang="en-US"/>
          </a:p>
        </p:txBody>
      </p:sp>
    </p:spTree>
    <p:extLst>
      <p:ext uri="{BB962C8B-B14F-4D97-AF65-F5344CB8AC3E}">
        <p14:creationId xmlns:p14="http://schemas.microsoft.com/office/powerpoint/2010/main" val="1664982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Application Updates</a:t>
            </a:r>
            <a:endParaRPr lang="en-US" sz="4000"/>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0" y="1142839"/>
            <a:ext cx="894133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ea typeface="+mn-lt"/>
                <a:cs typeface="+mn-lt"/>
              </a:rPr>
              <a:t>No application updates are currently scheduled for the 2023-2024 school year.</a:t>
            </a:r>
            <a:endParaRPr lang="en-US">
              <a:ea typeface="+mn-lt"/>
              <a:cs typeface="+mn-lt"/>
            </a:endParaRPr>
          </a:p>
          <a:p>
            <a:pPr>
              <a:lnSpc>
                <a:spcPct val="100000"/>
              </a:lnSpc>
              <a:spcBef>
                <a:spcPts val="600"/>
              </a:spcBef>
              <a:spcAft>
                <a:spcPts val="600"/>
              </a:spcAft>
              <a:buClr>
                <a:srgbClr val="D8D8D8"/>
              </a:buClr>
            </a:pPr>
            <a:endParaRPr lang="en-US">
              <a:solidFill>
                <a:srgbClr val="595959"/>
              </a:solidFill>
              <a:cs typeface="Calibri"/>
            </a:endParaRPr>
          </a:p>
          <a:p>
            <a:pPr>
              <a:lnSpc>
                <a:spcPct val="100000"/>
              </a:lnSpc>
              <a:spcBef>
                <a:spcPts val="600"/>
              </a:spcBef>
              <a:spcAft>
                <a:spcPts val="600"/>
              </a:spcAft>
              <a:buClr>
                <a:srgbClr val="F16038"/>
              </a:buClr>
              <a:buFont typeface="Wingdings" panose="05000000000000000000" pitchFamily="2" charset="2"/>
              <a:buChar char="§"/>
            </a:pP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None/>
            </a:pPr>
            <a:endParaRPr lang="en-US">
              <a:solidFill>
                <a:srgbClr val="0D6CB9"/>
              </a:solidFill>
              <a:cs typeface="Calibri" panose="020F0502020204030204"/>
            </a:endParaRPr>
          </a:p>
        </p:txBody>
      </p:sp>
    </p:spTree>
    <p:extLst>
      <p:ext uri="{BB962C8B-B14F-4D97-AF65-F5344CB8AC3E}">
        <p14:creationId xmlns:p14="http://schemas.microsoft.com/office/powerpoint/2010/main" val="2432127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Data Element Updates</a:t>
            </a:r>
            <a:endParaRPr lang="en-US" sz="4000" dirty="0"/>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1014503"/>
            <a:ext cx="1040670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Updated the definition for </a:t>
            </a:r>
            <a:r>
              <a:rPr lang="en-US" b="1" dirty="0">
                <a:solidFill>
                  <a:srgbClr val="595959"/>
                </a:solidFill>
              </a:rPr>
              <a:t>PROGRAM-EVALUATION-TYPE</a:t>
            </a:r>
            <a:r>
              <a:rPr lang="en-US" dirty="0">
                <a:solidFill>
                  <a:srgbClr val="595959"/>
                </a:solidFill>
              </a:rPr>
              <a:t> (E1626).</a:t>
            </a:r>
            <a:endParaRPr lang="en-US" dirty="0">
              <a:solidFill>
                <a:srgbClr val="595959"/>
              </a:solidFill>
              <a:cs typeface="Calibri"/>
            </a:endParaRPr>
          </a:p>
        </p:txBody>
      </p:sp>
      <p:pic>
        <p:nvPicPr>
          <p:cNvPr id="6" name="Picture 5">
            <a:extLst>
              <a:ext uri="{FF2B5EF4-FFF2-40B4-BE49-F238E27FC236}">
                <a16:creationId xmlns:a16="http://schemas.microsoft.com/office/drawing/2014/main" id="{A79E4DEE-49D0-7B6E-73BD-FEA58059F775}"/>
              </a:ext>
            </a:extLst>
          </p:cNvPr>
          <p:cNvPicPr>
            <a:picLocks noChangeAspect="1"/>
          </p:cNvPicPr>
          <p:nvPr/>
        </p:nvPicPr>
        <p:blipFill>
          <a:blip r:embed="rId2"/>
          <a:stretch>
            <a:fillRect/>
          </a:stretch>
        </p:blipFill>
        <p:spPr>
          <a:xfrm>
            <a:off x="3231378" y="1757324"/>
            <a:ext cx="5729241" cy="3910262"/>
          </a:xfrm>
          <a:prstGeom prst="rect">
            <a:avLst/>
          </a:prstGeom>
        </p:spPr>
      </p:pic>
    </p:spTree>
    <p:extLst>
      <p:ext uri="{BB962C8B-B14F-4D97-AF65-F5344CB8AC3E}">
        <p14:creationId xmlns:p14="http://schemas.microsoft.com/office/powerpoint/2010/main" val="4117805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- 1</a:t>
            </a:r>
            <a:endParaRPr lang="en-US" sz="40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69" y="1047839"/>
            <a:ext cx="11536965"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sz="2400" dirty="0">
                <a:solidFill>
                  <a:srgbClr val="595959"/>
                </a:solidFill>
              </a:rPr>
              <a:t>Deleted </a:t>
            </a:r>
            <a:r>
              <a:rPr lang="en-US" sz="2400" b="1" dirty="0">
                <a:solidFill>
                  <a:srgbClr val="595959"/>
                </a:solidFill>
              </a:rPr>
              <a:t>PROGRAM-EVALUATION-TYPE</a:t>
            </a:r>
            <a:r>
              <a:rPr lang="en-US" sz="2400" dirty="0">
                <a:solidFill>
                  <a:srgbClr val="595959"/>
                </a:solidFill>
              </a:rPr>
              <a:t> (E1626) from the </a:t>
            </a:r>
            <a:r>
              <a:rPr lang="en-US" sz="2400" b="1" dirty="0" err="1">
                <a:solidFill>
                  <a:srgbClr val="595959"/>
                </a:solidFill>
              </a:rPr>
              <a:t>SectionExtension</a:t>
            </a:r>
            <a:r>
              <a:rPr lang="en-US" sz="2400" dirty="0">
                <a:solidFill>
                  <a:srgbClr val="595959"/>
                </a:solidFill>
              </a:rPr>
              <a:t> complex type. </a:t>
            </a:r>
          </a:p>
        </p:txBody>
      </p:sp>
      <p:pic>
        <p:nvPicPr>
          <p:cNvPr id="6" name="Picture 5" descr="SectionExtension">
            <a:extLst>
              <a:ext uri="{FF2B5EF4-FFF2-40B4-BE49-F238E27FC236}">
                <a16:creationId xmlns:a16="http://schemas.microsoft.com/office/drawing/2014/main" id="{4F56B712-87A3-F58C-6E26-D5E591D7F798}"/>
              </a:ext>
            </a:extLst>
          </p:cNvPr>
          <p:cNvPicPr preferRelativeResize="0">
            <a:picLocks/>
          </p:cNvPicPr>
          <p:nvPr/>
        </p:nvPicPr>
        <p:blipFill rotWithShape="1">
          <a:blip r:embed="rId2"/>
          <a:srcRect l="-467" t="75" r="-23" b="-422"/>
          <a:stretch/>
        </p:blipFill>
        <p:spPr>
          <a:xfrm>
            <a:off x="2562222" y="1670887"/>
            <a:ext cx="7211391" cy="4067354"/>
          </a:xfrm>
          <a:prstGeom prst="rect">
            <a:avLst/>
          </a:prstGeom>
        </p:spPr>
      </p:pic>
      <p:pic>
        <p:nvPicPr>
          <p:cNvPr id="5" name="Picture 4">
            <a:extLst>
              <a:ext uri="{FF2B5EF4-FFF2-40B4-BE49-F238E27FC236}">
                <a16:creationId xmlns:a16="http://schemas.microsoft.com/office/drawing/2014/main" id="{3ADAD2B5-B02B-E443-9ECA-285AB328A632}"/>
              </a:ext>
            </a:extLst>
          </p:cNvPr>
          <p:cNvPicPr>
            <a:picLocks noChangeAspect="1"/>
          </p:cNvPicPr>
          <p:nvPr/>
        </p:nvPicPr>
        <p:blipFill>
          <a:blip r:embed="rId3"/>
          <a:stretch>
            <a:fillRect/>
          </a:stretch>
        </p:blipFill>
        <p:spPr>
          <a:xfrm>
            <a:off x="4325060" y="2854423"/>
            <a:ext cx="3685714" cy="1809524"/>
          </a:xfrm>
          <a:prstGeom prst="rect">
            <a:avLst/>
          </a:prstGeom>
        </p:spPr>
      </p:pic>
    </p:spTree>
    <p:extLst>
      <p:ext uri="{BB962C8B-B14F-4D97-AF65-F5344CB8AC3E}">
        <p14:creationId xmlns:p14="http://schemas.microsoft.com/office/powerpoint/2010/main" val="37877604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1" ma:contentTypeDescription="Create a new document." ma:contentTypeScope="" ma:versionID="240ad94ddd50fa34c521788eeeedaadf">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0e47e9b313ee40300407cf596ad5cecf"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Everyone except external users</DisplayName>
        <AccountId>9</AccountId>
        <AccountType/>
      </UserInfo>
      <UserInfo>
        <DisplayName>Butler, David</DisplayName>
        <AccountId>15</AccountId>
        <AccountType/>
      </UserInfo>
      <UserInfo>
        <DisplayName>Limited Access System Group</DisplayName>
        <AccountId>26</AccountId>
        <AccountType/>
      </UserInfo>
      <UserInfo>
        <DisplayName>Sharp, Stephanie</DisplayName>
        <AccountId>14</AccountId>
        <AccountType/>
      </UserInfo>
      <UserInfo>
        <DisplayName>SharingLinks.122e82c7-5ef6-4a36-ad58-a42aa2210a2d.Flexible.73fb02ac-eeed-4c06-928a-37289009acdb</DisplayName>
        <AccountId>30</AccountId>
        <AccountType/>
      </UserInfo>
      <UserInfo>
        <DisplayName>SharingLinks.3ac02ed6-2569-4f4a-98e1-218cb0509594.Flexible.28784488-3de7-4dc4-a040-5ed832ca0584</DisplayName>
        <AccountId>37</AccountId>
        <AccountType/>
      </UserInfo>
      <UserInfo>
        <DisplayName>SharingLinks.bca1fb3f-b28c-4fef-bb1d-09582011fae4.Flexible.8cbf84ae-2914-46e5-a7c7-a8fdd0dbf3ef</DisplayName>
        <AccountId>38</AccountId>
        <AccountType/>
      </UserInfo>
      <UserInfo>
        <DisplayName>Johnson, Tracy</DisplayName>
        <AccountId>39</AccountId>
        <AccountType/>
      </UserInfo>
      <UserInfo>
        <DisplayName>Copeland, Amy</DisplayName>
        <AccountId>35</AccountId>
        <AccountType/>
      </UserInfo>
      <UserInfo>
        <DisplayName>Helms, Jeanine</DisplayName>
        <AccountId>13</AccountId>
        <AccountType/>
      </UserInfo>
      <UserInfo>
        <DisplayName>Johnson, Scott</DisplayName>
        <AccountId>20</AccountId>
        <AccountType/>
      </UserInfo>
      <UserInfo>
        <DisplayName>Simons, Leanne</DisplayName>
        <AccountId>16</AccountId>
        <AccountType/>
      </UserInfo>
      <UserInfo>
        <DisplayName>Hanson, Terri</DisplayName>
        <AccountId>19</AccountId>
        <AccountType/>
      </UserInfo>
      <UserInfo>
        <DisplayName>Muffoletto, Jamie</DisplayName>
        <AccountId>11</AccountId>
        <AccountType/>
      </UserInfo>
      <UserInfo>
        <DisplayName>Ulrich, Melanie</DisplayName>
        <AccountId>65</AccountId>
        <AccountType/>
      </UserInfo>
      <UserInfo>
        <DisplayName>Polo, Beth</DisplayName>
        <AccountId>69</AccountId>
        <AccountType/>
      </UserInfo>
    </SharedWithUsers>
    <Notes xmlns="963efe96-9f3c-464d-8c8b-c76864a22ed0">Updated PPT 7/28 based on changes from Program Area. Updated document in Drupal</Notes>
  </documentManagement>
</p:properties>
</file>

<file path=customXml/itemProps1.xml><?xml version="1.0" encoding="utf-8"?>
<ds:datastoreItem xmlns:ds="http://schemas.openxmlformats.org/officeDocument/2006/customXml" ds:itemID="{D438415F-CA52-4AC6-B74C-FE95CEB90D10}">
  <ds:schemaRefs>
    <ds:schemaRef ds:uri="http://schemas.microsoft.com/sharepoint/v3/contenttype/forms"/>
  </ds:schemaRefs>
</ds:datastoreItem>
</file>

<file path=customXml/itemProps2.xml><?xml version="1.0" encoding="utf-8"?>
<ds:datastoreItem xmlns:ds="http://schemas.openxmlformats.org/officeDocument/2006/customXml" ds:itemID="{5FC26E62-D27D-472D-B81B-A577143F3D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3efe96-9f3c-464d-8c8b-c76864a22ed0"/>
    <ds:schemaRef ds:uri="533e3360-6378-4210-ada2-16ccdb17d2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19692CD-7339-4E15-8B85-65EB8EAE7D52}">
  <ds:schemaRefs>
    <ds:schemaRef ds:uri="http://schemas.microsoft.com/office/infopath/2007/PartnerControls"/>
    <ds:schemaRef ds:uri="http://www.w3.org/XML/1998/namespace"/>
    <ds:schemaRef ds:uri="http://purl.org/dc/elements/1.1/"/>
    <ds:schemaRef ds:uri="http://schemas.microsoft.com/office/2006/metadata/properties"/>
    <ds:schemaRef ds:uri="http://purl.org/dc/dcmitype/"/>
    <ds:schemaRef ds:uri="http://schemas.openxmlformats.org/package/2006/metadata/core-properties"/>
    <ds:schemaRef ds:uri="http://schemas.microsoft.com/office/2006/documentManagement/types"/>
    <ds:schemaRef ds:uri="http://purl.org/dc/terms/"/>
    <ds:schemaRef ds:uri="533e3360-6378-4210-ada2-16ccdb17d2cd"/>
    <ds:schemaRef ds:uri="963efe96-9f3c-464d-8c8b-c76864a22ed0"/>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245</TotalTime>
  <Words>1724</Words>
  <Application>Microsoft Office PowerPoint</Application>
  <PresentationFormat>Widescreen</PresentationFormat>
  <Paragraphs>171</Paragraphs>
  <Slides>41</Slides>
  <Notes>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41</vt:i4>
      </vt:variant>
    </vt:vector>
  </HeadingPairs>
  <TitlesOfParts>
    <vt:vector size="48" baseType="lpstr">
      <vt:lpstr>Arial</vt:lpstr>
      <vt:lpstr>Calibri</vt:lpstr>
      <vt:lpstr>Calibri Light</vt:lpstr>
      <vt:lpstr>Courier New</vt:lpstr>
      <vt:lpstr>Wingdings</vt:lpstr>
      <vt:lpstr>2_Office Theme</vt:lpstr>
      <vt:lpstr>Office Theme</vt:lpstr>
      <vt:lpstr>EARLY CHILDHOOD DATA SYSTEM (ECDS)   Presented by:  Stephanie Smelley</vt:lpstr>
      <vt:lpstr>Note</vt:lpstr>
      <vt:lpstr>Agenda</vt:lpstr>
      <vt:lpstr>Program Area Updates &amp; Guidance</vt:lpstr>
      <vt:lpstr>PK School Type Code Table</vt:lpstr>
      <vt:lpstr>2023-2024</vt:lpstr>
      <vt:lpstr>Application Updates</vt:lpstr>
      <vt:lpstr>Data Element Updates</vt:lpstr>
      <vt:lpstr>Data Element Updates - 1</vt:lpstr>
      <vt:lpstr>Data Element Updates - 2</vt:lpstr>
      <vt:lpstr>Data Element Updates - 3</vt:lpstr>
      <vt:lpstr>Data Element Updates - 4</vt:lpstr>
      <vt:lpstr>Data Element Updates - 5</vt:lpstr>
      <vt:lpstr>Data Element Updates - 6</vt:lpstr>
      <vt:lpstr>Data Element Updates - 7</vt:lpstr>
      <vt:lpstr>Data Element Updates - 8</vt:lpstr>
      <vt:lpstr>Data Element Updates - 9</vt:lpstr>
      <vt:lpstr>Data Element Updates - 10</vt:lpstr>
      <vt:lpstr>Code Table Updates</vt:lpstr>
      <vt:lpstr>Code Table Updates - 1</vt:lpstr>
      <vt:lpstr>Report Updates</vt:lpstr>
      <vt:lpstr>Report Updates</vt:lpstr>
      <vt:lpstr>Report Updates</vt:lpstr>
      <vt:lpstr>Report Updates</vt:lpstr>
      <vt:lpstr>Report Updates</vt:lpstr>
      <vt:lpstr>Report Updates</vt:lpstr>
      <vt:lpstr>Business Rule Updates</vt:lpstr>
      <vt:lpstr>Business Rule Updates - 1</vt:lpstr>
      <vt:lpstr>Business Rule Updates - 2</vt:lpstr>
      <vt:lpstr>Business Rule Updates - 3</vt:lpstr>
      <vt:lpstr>Business Rule Updates - 4</vt:lpstr>
      <vt:lpstr>Timeline </vt:lpstr>
      <vt:lpstr>Timeline - 1</vt:lpstr>
      <vt:lpstr>Frequently Asked Questions</vt:lpstr>
      <vt:lpstr>Frequently Asked Questions</vt:lpstr>
      <vt:lpstr>Frequently Asked Questions</vt:lpstr>
      <vt:lpstr>Frequently Asked Questions</vt:lpstr>
      <vt:lpstr>Frequently Asked Questions</vt:lpstr>
      <vt:lpstr>Frequently Asked Questions - 1</vt:lpstr>
      <vt:lpstr>Technical 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Spring Training Template</dc:title>
  <dc:creator>Ulrich, Melanie</dc:creator>
  <cp:lastModifiedBy>Deanna Harris</cp:lastModifiedBy>
  <cp:revision>19</cp:revision>
  <cp:lastPrinted>2023-09-26T21:51:34Z</cp:lastPrinted>
  <dcterms:created xsi:type="dcterms:W3CDTF">2020-11-05T16:39:19Z</dcterms:created>
  <dcterms:modified xsi:type="dcterms:W3CDTF">2023-09-26T22:14:02Z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bool>false</vt:bool>
  </property>
</Properties>
</file>