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97"/>
  </p:notesMasterIdLst>
  <p:sldIdLst>
    <p:sldId id="2145707104" r:id="rId5"/>
    <p:sldId id="2145707058" r:id="rId6"/>
    <p:sldId id="2145706919" r:id="rId7"/>
    <p:sldId id="2145707059" r:id="rId8"/>
    <p:sldId id="2145707066" r:id="rId9"/>
    <p:sldId id="2145706996" r:id="rId10"/>
    <p:sldId id="2145706998" r:id="rId11"/>
    <p:sldId id="2145707004" r:id="rId12"/>
    <p:sldId id="2145707067" r:id="rId13"/>
    <p:sldId id="2145706977" r:id="rId14"/>
    <p:sldId id="2145707068" r:id="rId15"/>
    <p:sldId id="2145707069" r:id="rId16"/>
    <p:sldId id="2145707056" r:id="rId17"/>
    <p:sldId id="2145707060" r:id="rId18"/>
    <p:sldId id="1341" r:id="rId19"/>
    <p:sldId id="2145707010" r:id="rId20"/>
    <p:sldId id="2145707033" r:id="rId21"/>
    <p:sldId id="2145707034" r:id="rId22"/>
    <p:sldId id="2145707013" r:id="rId23"/>
    <p:sldId id="2145707012" r:id="rId24"/>
    <p:sldId id="2145707054" r:id="rId25"/>
    <p:sldId id="2145707002" r:id="rId26"/>
    <p:sldId id="2145707003" r:id="rId27"/>
    <p:sldId id="2145707047" r:id="rId28"/>
    <p:sldId id="2145707048" r:id="rId29"/>
    <p:sldId id="2145707049" r:id="rId30"/>
    <p:sldId id="2145707050" r:id="rId31"/>
    <p:sldId id="2145707051" r:id="rId32"/>
    <p:sldId id="2145707052" r:id="rId33"/>
    <p:sldId id="2145707053" r:id="rId34"/>
    <p:sldId id="2145707030" r:id="rId35"/>
    <p:sldId id="2145707061" r:id="rId36"/>
    <p:sldId id="2145707070" r:id="rId37"/>
    <p:sldId id="2145707075" r:id="rId38"/>
    <p:sldId id="2145707076" r:id="rId39"/>
    <p:sldId id="2145707077" r:id="rId40"/>
    <p:sldId id="2145707078" r:id="rId41"/>
    <p:sldId id="2145707079" r:id="rId42"/>
    <p:sldId id="2145707080" r:id="rId43"/>
    <p:sldId id="2145707081" r:id="rId44"/>
    <p:sldId id="2145707082" r:id="rId45"/>
    <p:sldId id="2145707062" r:id="rId46"/>
    <p:sldId id="2145707071" r:id="rId47"/>
    <p:sldId id="2145707083" r:id="rId48"/>
    <p:sldId id="2145707018" r:id="rId49"/>
    <p:sldId id="1343" r:id="rId50"/>
    <p:sldId id="2145707021" r:id="rId51"/>
    <p:sldId id="1342" r:id="rId52"/>
    <p:sldId id="1345" r:id="rId53"/>
    <p:sldId id="2145707019" r:id="rId54"/>
    <p:sldId id="2145707020" r:id="rId55"/>
    <p:sldId id="2145707084" r:id="rId56"/>
    <p:sldId id="2145707063" r:id="rId57"/>
    <p:sldId id="2145707073" r:id="rId58"/>
    <p:sldId id="2145707032" r:id="rId59"/>
    <p:sldId id="2145707085" r:id="rId60"/>
    <p:sldId id="2145707089" r:id="rId61"/>
    <p:sldId id="2145707088" r:id="rId62"/>
    <p:sldId id="2145707086" r:id="rId63"/>
    <p:sldId id="2145707087" r:id="rId64"/>
    <p:sldId id="2145707036" r:id="rId65"/>
    <p:sldId id="2145707035" r:id="rId66"/>
    <p:sldId id="2145707037" r:id="rId67"/>
    <p:sldId id="2145707005" r:id="rId68"/>
    <p:sldId id="2145707105" r:id="rId69"/>
    <p:sldId id="2145707064" r:id="rId70"/>
    <p:sldId id="2145707074" r:id="rId71"/>
    <p:sldId id="259" r:id="rId72"/>
    <p:sldId id="258" r:id="rId73"/>
    <p:sldId id="265" r:id="rId74"/>
    <p:sldId id="270" r:id="rId75"/>
    <p:sldId id="271" r:id="rId76"/>
    <p:sldId id="267" r:id="rId77"/>
    <p:sldId id="268" r:id="rId78"/>
    <p:sldId id="269" r:id="rId79"/>
    <p:sldId id="2145707090" r:id="rId80"/>
    <p:sldId id="2145707098" r:id="rId81"/>
    <p:sldId id="2145707099" r:id="rId82"/>
    <p:sldId id="2145707008" r:id="rId83"/>
    <p:sldId id="2145707009" r:id="rId84"/>
    <p:sldId id="2145707091" r:id="rId85"/>
    <p:sldId id="2145707100" r:id="rId86"/>
    <p:sldId id="2145707092" r:id="rId87"/>
    <p:sldId id="2145707101" r:id="rId88"/>
    <p:sldId id="2145707046" r:id="rId89"/>
    <p:sldId id="2145707102" r:id="rId90"/>
    <p:sldId id="2145707103" r:id="rId91"/>
    <p:sldId id="2145707093" r:id="rId92"/>
    <p:sldId id="2145707094" r:id="rId93"/>
    <p:sldId id="2145707095" r:id="rId94"/>
    <p:sldId id="2145707096" r:id="rId95"/>
    <p:sldId id="2145706967"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AK"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DCFEF5B8-89E3-36AD-2F67-00A1EE78C941}" name="Helms, Jeanine" initials="HJ" userId="S::jeanine.helms@tea.texas.gov::89688bc7-19a8-4659-8277-c7b73639ff2c"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68A7FDDB-D42C-D11B-8278-CD082A84D84D}" name="Ollervidez, Leticia" initials="OL" userId="S::leticia.ollervidez@tea.texas.gov::12ccd2a1-d554-4cac-b492-4e314c2b5f8f" providerId="AD"/>
  <p188:author id="{856D94DE-37B1-D641-7707-F050FA0D2B36}" name="Pruitt, Donna" initials="PD" userId="S::donna.pruitt@tea.texas.gov::f6622e25-b5bf-4a3b-9fc8-ceb0ab749e45" providerId="AD"/>
  <p188:author id="{780B30E9-CD73-2CC8-5EFE-A32214077596}" name="Salinas, Alfredo" initials="SA" userId="S::Alfredo.Salinas@tea.texas.gov::8eb031a1-f34f-4bd0-8b04-be67c643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C69"/>
    <a:srgbClr val="CDDBF7"/>
    <a:srgbClr val="FFFFFF"/>
    <a:srgbClr val="0D6CB9"/>
    <a:srgbClr val="F48668"/>
    <a:srgbClr val="FEFA5E"/>
    <a:srgbClr val="DAE649"/>
    <a:srgbClr val="9B9B9B"/>
    <a:srgbClr val="C2DAED"/>
    <a:srgbClr val="F7A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74731" autoAdjust="0"/>
  </p:normalViewPr>
  <p:slideViewPr>
    <p:cSldViewPr snapToGrid="0">
      <p:cViewPr varScale="1">
        <p:scale>
          <a:sx n="84" d="100"/>
          <a:sy n="84" d="100"/>
        </p:scale>
        <p:origin x="2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0D5E38-04D7-4CC0-AF82-3E5D8CB519DD}" type="datetimeFigureOut">
              <a:rPr lang="en-US" smtClean="0"/>
              <a:t>9/19/2024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4281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17" lvl="2" indent="-232943">
              <a:buFont typeface="Wingdings" panose="05000000000000000000" pitchFamily="2"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DC096 PROGRAM-TYPE-&gt;C303 </a:t>
            </a:r>
            <a:r>
              <a:rPr lang="en-US" sz="1000" err="1">
                <a:latin typeface="Calibri" panose="020F0502020204030204" pitchFamily="34" charset="0"/>
                <a:ea typeface="Times New Roman" panose="02020603050405020304" pitchFamily="18" charset="0"/>
                <a:cs typeface="Times New Roman" panose="02020603050405020304" pitchFamily="18" charset="0"/>
              </a:rPr>
              <a:t>ProgramType</a:t>
            </a:r>
            <a:r>
              <a:rPr lang="en-US" sz="1000">
                <a:latin typeface="Calibri" panose="020F0502020204030204" pitchFamily="34" charset="0"/>
                <a:ea typeface="Times New Roman" panose="02020603050405020304" pitchFamily="18" charset="0"/>
                <a:cs typeface="Times New Roman" panose="02020603050405020304" pitchFamily="18" charset="0"/>
              </a:rPr>
              <a:t>:</a:t>
            </a:r>
          </a:p>
          <a:p>
            <a:pPr marL="1630604" lvl="3" indent="-232943">
              <a:buFont typeface="Symbol" panose="05050102010706020507" pitchFamily="18"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C303 now only includes the following values: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04 Bilingual</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05 Career and Technical Education</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12 English as a Second Language (ESL)</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33 Special Education</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38 Title I Part A</a:t>
            </a:r>
          </a:p>
          <a:p>
            <a:pPr marL="1164717" lvl="2" indent="-232943">
              <a:buFont typeface="Wingdings" panose="05000000000000000000" pitchFamily="2"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DC142 DISABILITY TYPE-&gt;C053 Disability</a:t>
            </a:r>
          </a:p>
          <a:p>
            <a:pPr marL="1630604" lvl="3" indent="-232943">
              <a:buFont typeface="Symbol" panose="05050102010706020507" pitchFamily="18"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C053 descriptor value updates (description reassigned to new code values)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01-Orthopedic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02-Other Health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03-Deaf And Hard Of Hearing</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04-Deaf And Hard Of Hearing</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05-Deaf-Blindness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06-Intellectual Disability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07-Emotional Disturbance</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08-Specific Learning Disability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09-Speech or Language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10-Autism</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12-Developmental Delay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13-Traumatic Brain Injury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14-Noncategorical Early Childhood</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59</a:t>
            </a:fld>
            <a:endParaRPr lang="en-US"/>
          </a:p>
        </p:txBody>
      </p:sp>
    </p:spTree>
    <p:extLst>
      <p:ext uri="{BB962C8B-B14F-4D97-AF65-F5344CB8AC3E}">
        <p14:creationId xmlns:p14="http://schemas.microsoft.com/office/powerpoint/2010/main" val="362894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66</a:t>
            </a:fld>
            <a:endParaRPr lang="en-US"/>
          </a:p>
        </p:txBody>
      </p:sp>
    </p:spTree>
    <p:extLst>
      <p:ext uri="{BB962C8B-B14F-4D97-AF65-F5344CB8AC3E}">
        <p14:creationId xmlns:p14="http://schemas.microsoft.com/office/powerpoint/2010/main" val="414153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items triggering noncompliance are preventable with careful planning and data review.</a:t>
            </a:r>
          </a:p>
        </p:txBody>
      </p:sp>
      <p:sp>
        <p:nvSpPr>
          <p:cNvPr id="4" name="Slide Number Placeholder 3"/>
          <p:cNvSpPr>
            <a:spLocks noGrp="1"/>
          </p:cNvSpPr>
          <p:nvPr>
            <p:ph type="sldNum" sz="quarter" idx="5"/>
          </p:nvPr>
        </p:nvSpPr>
        <p:spPr/>
        <p:txBody>
          <a:bodyPr/>
          <a:lstStyle/>
          <a:p>
            <a:fld id="{9E4D9ABE-7AB9-4D3A-BEA5-45E799BD6C0E}" type="slidenum">
              <a:rPr lang="en-US" smtClean="0"/>
              <a:t>68</a:t>
            </a:fld>
            <a:endParaRPr lang="en-US"/>
          </a:p>
        </p:txBody>
      </p:sp>
    </p:spTree>
    <p:extLst>
      <p:ext uri="{BB962C8B-B14F-4D97-AF65-F5344CB8AC3E}">
        <p14:creationId xmlns:p14="http://schemas.microsoft.com/office/powerpoint/2010/main" val="257885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our team works with LEAs in the clarification process, we routinely see one or more of these areas noted as the reason for noncompliance. The LEA is engaging in clarifications to provide the correct data, not corrected data, correct data-meaning they are able to demonstrate they were initially compliant but for some reason data uploaded and submitted in TSDS triggered noncompliance. With proper planning and the implementation of routine data reviews, LEAs can prevent the need for clarification and have higher SPPI compliance.</a:t>
            </a:r>
          </a:p>
        </p:txBody>
      </p:sp>
      <p:sp>
        <p:nvSpPr>
          <p:cNvPr id="4" name="Slide Number Placeholder 3"/>
          <p:cNvSpPr>
            <a:spLocks noGrp="1"/>
          </p:cNvSpPr>
          <p:nvPr>
            <p:ph type="sldNum" sz="quarter" idx="5"/>
          </p:nvPr>
        </p:nvSpPr>
        <p:spPr/>
        <p:txBody>
          <a:bodyPr/>
          <a:lstStyle/>
          <a:p>
            <a:fld id="{9E4D9ABE-7AB9-4D3A-BEA5-45E799BD6C0E}" type="slidenum">
              <a:rPr lang="en-US" smtClean="0"/>
              <a:t>69</a:t>
            </a:fld>
            <a:endParaRPr lang="en-US"/>
          </a:p>
        </p:txBody>
      </p:sp>
    </p:spTree>
    <p:extLst>
      <p:ext uri="{BB962C8B-B14F-4D97-AF65-F5344CB8AC3E}">
        <p14:creationId xmlns:p14="http://schemas.microsoft.com/office/powerpoint/2010/main" val="30483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89.1011 defines the timeline full Individual and initial evaluations (FIIEs) must be completed within as well as allowable exceptions to the timeline. (Read slide an emphasize the bold font in 3</a:t>
            </a:r>
            <a:r>
              <a:rPr lang="en-US" baseline="30000"/>
              <a:t>rd</a:t>
            </a:r>
            <a:r>
              <a:rPr lang="en-US"/>
              <a:t> bullet.</a:t>
            </a:r>
          </a:p>
          <a:p>
            <a:pPr defTabSz="931774">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70</a:t>
            </a:fld>
            <a:endParaRPr lang="en-US"/>
          </a:p>
        </p:txBody>
      </p:sp>
    </p:spTree>
    <p:extLst>
      <p:ext uri="{BB962C8B-B14F-4D97-AF65-F5344CB8AC3E}">
        <p14:creationId xmlns:p14="http://schemas.microsoft.com/office/powerpoint/2010/main" val="273864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89.1011 (h) defines absence as it relates to the FIIE timeline compliance. Read slide emphasis on bold font </a:t>
            </a:r>
          </a:p>
        </p:txBody>
      </p:sp>
      <p:sp>
        <p:nvSpPr>
          <p:cNvPr id="4" name="Slide Number Placeholder 3"/>
          <p:cNvSpPr>
            <a:spLocks noGrp="1"/>
          </p:cNvSpPr>
          <p:nvPr>
            <p:ph type="sldNum" sz="quarter" idx="5"/>
          </p:nvPr>
        </p:nvSpPr>
        <p:spPr/>
        <p:txBody>
          <a:bodyPr/>
          <a:lstStyle/>
          <a:p>
            <a:fld id="{9E4D9ABE-7AB9-4D3A-BEA5-45E799BD6C0E}" type="slidenum">
              <a:rPr lang="en-US" smtClean="0"/>
              <a:t>71</a:t>
            </a:fld>
            <a:endParaRPr lang="en-US"/>
          </a:p>
        </p:txBody>
      </p:sp>
    </p:spTree>
    <p:extLst>
      <p:ext uri="{BB962C8B-B14F-4D97-AF65-F5344CB8AC3E}">
        <p14:creationId xmlns:p14="http://schemas.microsoft.com/office/powerpoint/2010/main" val="417637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Let’s look at an example: Read slide</a:t>
            </a:r>
          </a:p>
        </p:txBody>
      </p:sp>
      <p:sp>
        <p:nvSpPr>
          <p:cNvPr id="4" name="Slide Number Placeholder 3"/>
          <p:cNvSpPr>
            <a:spLocks noGrp="1"/>
          </p:cNvSpPr>
          <p:nvPr>
            <p:ph type="sldNum" sz="quarter" idx="5"/>
          </p:nvPr>
        </p:nvSpPr>
        <p:spPr/>
        <p:txBody>
          <a:bodyPr/>
          <a:lstStyle/>
          <a:p>
            <a:fld id="{9E4D9ABE-7AB9-4D3A-BEA5-45E799BD6C0E}" type="slidenum">
              <a:rPr lang="en-US" smtClean="0"/>
              <a:t>72</a:t>
            </a:fld>
            <a:endParaRPr lang="en-US"/>
          </a:p>
        </p:txBody>
      </p:sp>
    </p:spTree>
    <p:extLst>
      <p:ext uri="{BB962C8B-B14F-4D97-AF65-F5344CB8AC3E}">
        <p14:creationId xmlns:p14="http://schemas.microsoft.com/office/powerpoint/2010/main" val="397975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Another area of preventable noncompliance stems from the version of the school calendar uploaded by the LEA during their TSDS submission. Read first two bullets and then expand on the 3</a:t>
            </a:r>
            <a:r>
              <a:rPr lang="en-US" baseline="30000"/>
              <a:t>rd</a:t>
            </a:r>
            <a:r>
              <a:rPr lang="en-US"/>
              <a:t> by reading During the clarification process LEAs present updated calendars showing school closures and other calendar revisions. When SPPI 11a data is recalculated using the corrected calendar, the LEA is compliant with the FIIE timeline. Read solution bullet. </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73</a:t>
            </a:fld>
            <a:endParaRPr lang="en-US"/>
          </a:p>
        </p:txBody>
      </p:sp>
    </p:spTree>
    <p:extLst>
      <p:ext uri="{BB962C8B-B14F-4D97-AF65-F5344CB8AC3E}">
        <p14:creationId xmlns:p14="http://schemas.microsoft.com/office/powerpoint/2010/main" val="3959432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9E4D9ABE-7AB9-4D3A-BEA5-45E799BD6C0E}" type="slidenum">
              <a:rPr lang="en-US" smtClean="0"/>
              <a:t>74</a:t>
            </a:fld>
            <a:endParaRPr lang="en-US"/>
          </a:p>
        </p:txBody>
      </p:sp>
    </p:spTree>
    <p:extLst>
      <p:ext uri="{BB962C8B-B14F-4D97-AF65-F5344CB8AC3E}">
        <p14:creationId xmlns:p14="http://schemas.microsoft.com/office/powerpoint/2010/main" val="250272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common but preventable instance of noncompliance relates to students who transfer during the evaluation process. 89.1011 (f) states (read first bullet) Read solution and add-LEAs need to understand the purpose of each delay reason code as the accurate use of these codes could prevent the LEA from being determined noncompliant. </a:t>
            </a:r>
          </a:p>
        </p:txBody>
      </p:sp>
      <p:sp>
        <p:nvSpPr>
          <p:cNvPr id="4" name="Slide Number Placeholder 3"/>
          <p:cNvSpPr>
            <a:spLocks noGrp="1"/>
          </p:cNvSpPr>
          <p:nvPr>
            <p:ph type="sldNum" sz="quarter" idx="5"/>
          </p:nvPr>
        </p:nvSpPr>
        <p:spPr/>
        <p:txBody>
          <a:bodyPr/>
          <a:lstStyle/>
          <a:p>
            <a:fld id="{9E4D9ABE-7AB9-4D3A-BEA5-45E799BD6C0E}" type="slidenum">
              <a:rPr lang="en-US" smtClean="0"/>
              <a:t>75</a:t>
            </a:fld>
            <a:endParaRPr lang="en-US"/>
          </a:p>
        </p:txBody>
      </p:sp>
    </p:spTree>
    <p:extLst>
      <p:ext uri="{BB962C8B-B14F-4D97-AF65-F5344CB8AC3E}">
        <p14:creationId xmlns:p14="http://schemas.microsoft.com/office/powerpoint/2010/main" val="406030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77</a:t>
            </a:fld>
            <a:endParaRPr lang="en-US"/>
          </a:p>
        </p:txBody>
      </p:sp>
    </p:spTree>
    <p:extLst>
      <p:ext uri="{BB962C8B-B14F-4D97-AF65-F5344CB8AC3E}">
        <p14:creationId xmlns:p14="http://schemas.microsoft.com/office/powerpoint/2010/main" val="1150322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82</a:t>
            </a:fld>
            <a:endParaRPr lang="en-US"/>
          </a:p>
        </p:txBody>
      </p:sp>
    </p:spTree>
    <p:extLst>
      <p:ext uri="{BB962C8B-B14F-4D97-AF65-F5344CB8AC3E}">
        <p14:creationId xmlns:p14="http://schemas.microsoft.com/office/powerpoint/2010/main" val="337524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17" lvl="2" indent="-232943">
              <a:buFont typeface="Wingdings" panose="05000000000000000000" pitchFamily="2"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DC096 PROGRAM-TYPE-&gt;C303 </a:t>
            </a:r>
            <a:r>
              <a:rPr lang="en-US" sz="1000" err="1">
                <a:latin typeface="Calibri" panose="020F0502020204030204" pitchFamily="34" charset="0"/>
                <a:ea typeface="Times New Roman" panose="02020603050405020304" pitchFamily="18" charset="0"/>
                <a:cs typeface="Times New Roman" panose="02020603050405020304" pitchFamily="18" charset="0"/>
              </a:rPr>
              <a:t>ProgramType</a:t>
            </a:r>
            <a:r>
              <a:rPr lang="en-US" sz="1000">
                <a:latin typeface="Calibri" panose="020F0502020204030204" pitchFamily="34" charset="0"/>
                <a:ea typeface="Times New Roman" panose="02020603050405020304" pitchFamily="18" charset="0"/>
                <a:cs typeface="Times New Roman" panose="02020603050405020304" pitchFamily="18" charset="0"/>
              </a:rPr>
              <a:t>:</a:t>
            </a:r>
          </a:p>
          <a:p>
            <a:pPr marL="1630604" lvl="3" indent="-232943">
              <a:buFont typeface="Symbol" panose="05050102010706020507" pitchFamily="18"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C303 now only includes the following values: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04 Bilingual</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05 Career and Technical Education</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12 English as a Second Language (ESL)</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33 Special Education</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38 Title I Part A</a:t>
            </a:r>
          </a:p>
          <a:p>
            <a:pPr marL="1164717" lvl="2" indent="-232943">
              <a:buFont typeface="Wingdings" panose="05000000000000000000" pitchFamily="2"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DC142 DISABILITY TYPE-&gt;C053 Disability</a:t>
            </a:r>
          </a:p>
          <a:p>
            <a:pPr marL="1630604" lvl="3" indent="-232943">
              <a:buFont typeface="Symbol" panose="05050102010706020507" pitchFamily="18" charset="2"/>
              <a:buChar char=""/>
            </a:pPr>
            <a:r>
              <a:rPr lang="en-US" sz="1000">
                <a:latin typeface="Calibri" panose="020F0502020204030204" pitchFamily="34" charset="0"/>
                <a:ea typeface="Times New Roman" panose="02020603050405020304" pitchFamily="18" charset="0"/>
                <a:cs typeface="Times New Roman" panose="02020603050405020304" pitchFamily="18" charset="0"/>
              </a:rPr>
              <a:t>C053 descriptor value updates (description reassigned to new code values)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01-Orthopedic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02-Other Health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03-Deaf And Hard Of Hearing</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04-Deaf And Hard Of Hearing</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05-Deaf-Blindness</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06-Intellectual Disability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07-Emotional Disturbance</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08-Specific Learning Disability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09-Speech or Language Impairment</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10-Autism</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12-Developmental Delay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13-Traumatic Brain Injury</a:t>
            </a:r>
          </a:p>
          <a:p>
            <a:pPr marL="2096491" lvl="4" indent="-232943">
              <a:buFont typeface="Courier New" panose="02070309020205020404" pitchFamily="49" charset="0"/>
              <a:buChar char="o"/>
            </a:pPr>
            <a:r>
              <a:rPr lang="en-US" sz="1000">
                <a:latin typeface="Calibri" panose="020F0502020204030204" pitchFamily="34" charset="0"/>
                <a:ea typeface="Times New Roman" panose="02020603050405020304" pitchFamily="18" charset="0"/>
                <a:cs typeface="Times New Roman" panose="02020603050405020304" pitchFamily="18" charset="0"/>
              </a:rPr>
              <a:t>14-Noncategorical Early Childhood</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83</a:t>
            </a:fld>
            <a:endParaRPr lang="en-US"/>
          </a:p>
        </p:txBody>
      </p:sp>
    </p:spTree>
    <p:extLst>
      <p:ext uri="{BB962C8B-B14F-4D97-AF65-F5344CB8AC3E}">
        <p14:creationId xmlns:p14="http://schemas.microsoft.com/office/powerpoint/2010/main" val="362894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86</a:t>
            </a:fld>
            <a:endParaRPr lang="en-US"/>
          </a:p>
        </p:txBody>
      </p:sp>
    </p:spTree>
    <p:extLst>
      <p:ext uri="{BB962C8B-B14F-4D97-AF65-F5344CB8AC3E}">
        <p14:creationId xmlns:p14="http://schemas.microsoft.com/office/powerpoint/2010/main" val="3531649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87</a:t>
            </a:fld>
            <a:endParaRPr lang="en-US"/>
          </a:p>
        </p:txBody>
      </p:sp>
    </p:spTree>
    <p:extLst>
      <p:ext uri="{BB962C8B-B14F-4D97-AF65-F5344CB8AC3E}">
        <p14:creationId xmlns:p14="http://schemas.microsoft.com/office/powerpoint/2010/main" val="124371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92</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53897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253209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42</a:t>
            </a:fld>
            <a:endParaRPr lang="en-US"/>
          </a:p>
        </p:txBody>
      </p:sp>
    </p:spTree>
    <p:extLst>
      <p:ext uri="{BB962C8B-B14F-4D97-AF65-F5344CB8AC3E}">
        <p14:creationId xmlns:p14="http://schemas.microsoft.com/office/powerpoint/2010/main" val="186115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45</a:t>
            </a:fld>
            <a:endParaRPr lang="en-US"/>
          </a:p>
        </p:txBody>
      </p:sp>
    </p:spTree>
    <p:extLst>
      <p:ext uri="{BB962C8B-B14F-4D97-AF65-F5344CB8AC3E}">
        <p14:creationId xmlns:p14="http://schemas.microsoft.com/office/powerpoint/2010/main" val="59662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146375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48</a:t>
            </a:fld>
            <a:endParaRPr lang="en-US"/>
          </a:p>
        </p:txBody>
      </p:sp>
    </p:spTree>
    <p:extLst>
      <p:ext uri="{BB962C8B-B14F-4D97-AF65-F5344CB8AC3E}">
        <p14:creationId xmlns:p14="http://schemas.microsoft.com/office/powerpoint/2010/main" val="401747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53</a:t>
            </a:fld>
            <a:endParaRPr lang="en-US"/>
          </a:p>
        </p:txBody>
      </p:sp>
    </p:spTree>
    <p:extLst>
      <p:ext uri="{BB962C8B-B14F-4D97-AF65-F5344CB8AC3E}">
        <p14:creationId xmlns:p14="http://schemas.microsoft.com/office/powerpoint/2010/main" val="762881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9/19/2024</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9/19/2024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9/19/2024</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9/19/2024</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9/19/2024</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22094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9/19/2024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9/19/2024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 id="2147483772"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4570-48ED-143E-FF71-58BFDE1B51BB}"/>
              </a:ext>
            </a:extLst>
          </p:cNvPr>
          <p:cNvSpPr>
            <a:spLocks noGrp="1"/>
          </p:cNvSpPr>
          <p:nvPr>
            <p:ph type="ctrTitle"/>
          </p:nvPr>
        </p:nvSpPr>
        <p:spPr>
          <a:xfrm>
            <a:off x="2030819" y="3848669"/>
            <a:ext cx="9763391" cy="2416920"/>
          </a:xfrm>
        </p:spPr>
        <p:txBody>
          <a:bodyPr/>
          <a:lstStyle/>
          <a:p>
            <a:r>
              <a:rPr lang="en-US" dirty="0"/>
              <a:t>TSDS CORE COLLECTIONS</a:t>
            </a:r>
            <a:br>
              <a:rPr lang="en-US" dirty="0"/>
            </a:br>
            <a:r>
              <a:rPr lang="en-US" dirty="0"/>
              <a:t>ESC Region 11 Fall Conference</a:t>
            </a:r>
            <a:br>
              <a:rPr lang="en-US" dirty="0"/>
            </a:br>
            <a:r>
              <a:rPr lang="en-US" dirty="0"/>
              <a:t>September 20, 2024</a:t>
            </a:r>
          </a:p>
        </p:txBody>
      </p:sp>
    </p:spTree>
    <p:extLst>
      <p:ext uri="{BB962C8B-B14F-4D97-AF65-F5344CB8AC3E}">
        <p14:creationId xmlns:p14="http://schemas.microsoft.com/office/powerpoint/2010/main" val="284264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Does the charter school need to complete this data collection if they do not have a waitlist, and they are not at capacity?</a:t>
            </a:r>
            <a:r>
              <a:rPr lang="en-US" b="0" i="0" dirty="0">
                <a:solidFill>
                  <a:schemeClr val="tx1">
                    <a:lumMod val="65000"/>
                    <a:lumOff val="35000"/>
                  </a:schemeClr>
                </a:solidFill>
                <a:effectLst/>
                <a:latin typeface="Calibri"/>
                <a:cs typeface="Calibri"/>
              </a:rPr>
              <a:t> </a:t>
            </a: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sz="2400" b="0" i="0" dirty="0">
                <a:solidFill>
                  <a:schemeClr val="tx1">
                    <a:lumMod val="65000"/>
                    <a:lumOff val="35000"/>
                  </a:schemeClr>
                </a:solidFill>
                <a:effectLst/>
              </a:rPr>
              <a:t>Yes, all open enrollment charter schools must complete the CSW collection.  If they are not at capacity and do not have a waitlist, they still must submit the following Education Organization data:  </a:t>
            </a:r>
            <a:endParaRPr lang="en-US" sz="2400" b="0" i="0" dirty="0">
              <a:solidFill>
                <a:schemeClr val="tx1">
                  <a:lumMod val="65000"/>
                  <a:lumOff val="35000"/>
                </a:schemeClr>
              </a:solidFill>
              <a:effectLst/>
              <a:cs typeface="Calibri"/>
            </a:endParaRPr>
          </a:p>
          <a:p>
            <a:pPr lvl="1" fontAlgn="base">
              <a:buClr>
                <a:srgbClr val="FF6600"/>
              </a:buClr>
            </a:pPr>
            <a:r>
              <a:rPr lang="en-US" sz="2000" b="0" i="0" dirty="0">
                <a:solidFill>
                  <a:schemeClr val="tx1">
                    <a:lumMod val="65000"/>
                    <a:lumOff val="35000"/>
                  </a:schemeClr>
                </a:solidFill>
                <a:effectLst/>
              </a:rPr>
              <a:t>E1674 </a:t>
            </a:r>
            <a:r>
              <a:rPr lang="en-US" sz="2000" dirty="0" err="1">
                <a:solidFill>
                  <a:schemeClr val="tx1">
                    <a:lumMod val="65000"/>
                    <a:lumOff val="35000"/>
                  </a:schemeClr>
                </a:solidFill>
                <a:ea typeface="+mn-lt"/>
                <a:cs typeface="+mn-lt"/>
              </a:rPr>
              <a:t>NumberCharterStudentsEnrolled</a:t>
            </a:r>
            <a:endParaRPr lang="en-US" sz="2000" b="0" i="0" dirty="0">
              <a:solidFill>
                <a:schemeClr val="tx1">
                  <a:lumMod val="65000"/>
                  <a:lumOff val="35000"/>
                </a:schemeClr>
              </a:solidFill>
              <a:effectLst/>
              <a:ea typeface="Calibri"/>
              <a:cs typeface="Calibri"/>
            </a:endParaRPr>
          </a:p>
          <a:p>
            <a:pPr lvl="1" fontAlgn="base">
              <a:buClr>
                <a:srgbClr val="FF6600"/>
              </a:buClr>
            </a:pPr>
            <a:r>
              <a:rPr lang="en-US" sz="2000" b="0" i="0" dirty="0">
                <a:solidFill>
                  <a:schemeClr val="tx1">
                    <a:lumMod val="65000"/>
                    <a:lumOff val="35000"/>
                  </a:schemeClr>
                </a:solidFill>
                <a:effectLst/>
              </a:rPr>
              <a:t>E1675 </a:t>
            </a:r>
            <a:r>
              <a:rPr lang="en-US" sz="2000" dirty="0" err="1">
                <a:solidFill>
                  <a:schemeClr val="tx1">
                    <a:lumMod val="65000"/>
                    <a:lumOff val="35000"/>
                  </a:schemeClr>
                </a:solidFill>
                <a:ea typeface="+mn-lt"/>
                <a:cs typeface="+mn-lt"/>
              </a:rPr>
              <a:t>CharterEducationalEnrollmentCapacity</a:t>
            </a:r>
            <a:endParaRPr lang="en-US" sz="2000" b="0" i="0" dirty="0">
              <a:solidFill>
                <a:schemeClr val="tx1">
                  <a:lumMod val="65000"/>
                  <a:lumOff val="35000"/>
                </a:schemeClr>
              </a:solidFill>
              <a:effectLst/>
              <a:ea typeface="+mn-lt"/>
              <a:cs typeface="+mn-lt"/>
            </a:endParaRPr>
          </a:p>
          <a:p>
            <a:pPr lvl="1" fontAlgn="base">
              <a:buClr>
                <a:srgbClr val="FF6600"/>
              </a:buClr>
            </a:pPr>
            <a:r>
              <a:rPr lang="en-US" sz="2000" b="0" i="0" dirty="0">
                <a:solidFill>
                  <a:schemeClr val="tx1">
                    <a:lumMod val="65000"/>
                    <a:lumOff val="35000"/>
                  </a:schemeClr>
                </a:solidFill>
                <a:effectLst/>
              </a:rPr>
              <a:t>E1676 </a:t>
            </a:r>
            <a:r>
              <a:rPr lang="en-US" sz="2000" dirty="0" err="1">
                <a:solidFill>
                  <a:schemeClr val="tx1">
                    <a:lumMod val="65000"/>
                    <a:lumOff val="35000"/>
                  </a:schemeClr>
                </a:solidFill>
                <a:ea typeface="+mn-lt"/>
                <a:cs typeface="+mn-lt"/>
              </a:rPr>
              <a:t>CharterAdmissionWaitlist</a:t>
            </a:r>
            <a:endParaRPr lang="en-US" sz="2000" b="0" i="0" dirty="0">
              <a:solidFill>
                <a:schemeClr val="tx1">
                  <a:lumMod val="65000"/>
                  <a:lumOff val="35000"/>
                </a:schemeClr>
              </a:solidFill>
              <a:effectLst/>
              <a:ea typeface="+mn-lt"/>
              <a:cs typeface="+mn-lt"/>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72941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What value should be entered for the </a:t>
            </a:r>
            <a:r>
              <a:rPr lang="en-US" b="1" i="0" dirty="0" err="1">
                <a:solidFill>
                  <a:schemeClr val="tx1">
                    <a:lumMod val="65000"/>
                    <a:lumOff val="35000"/>
                  </a:schemeClr>
                </a:solidFill>
                <a:effectLst/>
                <a:latin typeface="Calibri"/>
                <a:cs typeface="Calibri"/>
              </a:rPr>
              <a:t>CharterEducational</a:t>
            </a:r>
            <a:r>
              <a:rPr lang="en-US" b="1" dirty="0" err="1">
                <a:solidFill>
                  <a:schemeClr val="tx1">
                    <a:lumMod val="65000"/>
                    <a:lumOff val="35000"/>
                  </a:schemeClr>
                </a:solidFill>
                <a:latin typeface="Calibri"/>
                <a:cs typeface="Calibri"/>
              </a:rPr>
              <a:t>EnrollmentCapacity</a:t>
            </a:r>
            <a:r>
              <a:rPr lang="en-US" b="1" dirty="0">
                <a:solidFill>
                  <a:schemeClr val="tx1">
                    <a:lumMod val="65000"/>
                    <a:lumOff val="35000"/>
                  </a:schemeClr>
                </a:solidFill>
                <a:latin typeface="Calibri"/>
                <a:cs typeface="Calibri"/>
              </a:rPr>
              <a:t> (E1675) if there are not students currently enrolled at the campus</a:t>
            </a:r>
            <a:r>
              <a:rPr lang="en-US" b="1" i="0" dirty="0">
                <a:solidFill>
                  <a:schemeClr val="tx1">
                    <a:lumMod val="65000"/>
                    <a:lumOff val="35000"/>
                  </a:schemeClr>
                </a:solidFill>
                <a:effectLst/>
                <a:latin typeface="Calibri"/>
                <a:cs typeface="Calibri"/>
              </a:rPr>
              <a:t>?</a:t>
            </a:r>
            <a:r>
              <a:rPr lang="en-US" b="0" i="0" dirty="0">
                <a:solidFill>
                  <a:schemeClr val="tx1">
                    <a:lumMod val="65000"/>
                    <a:lumOff val="35000"/>
                  </a:schemeClr>
                </a:solidFill>
                <a:effectLst/>
                <a:latin typeface="Calibri"/>
                <a:cs typeface="Calibri"/>
              </a:rPr>
              <a:t> </a:t>
            </a: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dirty="0">
                <a:solidFill>
                  <a:schemeClr val="tx1"/>
                </a:solidFill>
              </a:rPr>
              <a:t>The charter school should report the value as defined in TEDS which is “the number of students to which the charter school campus is able to provide instruction without exceeding staffing and facility limitations and the approved charter holder’s maximum enrollment.”  The value must be greater that zero (0).</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2853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Our charter school uses a third-party vendor that will be publishing the Charter School Waitlist (CSW) submission data in our IODS.  </a:t>
            </a:r>
            <a:r>
              <a:rPr lang="en-US" b="1" dirty="0">
                <a:solidFill>
                  <a:schemeClr val="tx1">
                    <a:lumMod val="65000"/>
                    <a:lumOff val="35000"/>
                  </a:schemeClr>
                </a:solidFill>
                <a:latin typeface="Calibri"/>
                <a:cs typeface="Calibri"/>
              </a:rPr>
              <a:t>Does TEA provide a claim set for CSW vendors?</a:t>
            </a:r>
            <a:endParaRPr lang="en-US" b="0" i="0" dirty="0">
              <a:solidFill>
                <a:schemeClr val="tx1">
                  <a:lumMod val="65000"/>
                  <a:lumOff val="35000"/>
                </a:schemeClr>
              </a:solidFill>
              <a:effectLst/>
              <a:latin typeface="Calibri"/>
              <a:cs typeface="Calibri"/>
            </a:endParaRP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dirty="0">
                <a:solidFill>
                  <a:schemeClr val="tx1"/>
                </a:solidFill>
              </a:rPr>
              <a:t>At this time, TEA does not provide a claim set for CSW vendors.  Charter schools using a third-party vendor that will be publishing the CSW submission data in the IODS will need to create a custom claim set for their vendor.  Please enter a TIMS ticket for assistance if needed when creating a custom claim set.</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50216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RESIDENTIAL FACILITY TRACKER (RFT)</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94093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p:txBody>
          <a:bodyPr/>
          <a:lstStyle/>
          <a:p>
            <a:r>
              <a:rPr lang="en-US" dirty="0"/>
              <a:t>RESIDENTIAL FACILITY TRACKING (RFT) TIMELINE</a:t>
            </a:r>
          </a:p>
        </p:txBody>
      </p:sp>
      <p:pic>
        <p:nvPicPr>
          <p:cNvPr id="7" name="Picture 6">
            <a:extLst>
              <a:ext uri="{FF2B5EF4-FFF2-40B4-BE49-F238E27FC236}">
                <a16:creationId xmlns:a16="http://schemas.microsoft.com/office/drawing/2014/main" id="{A98C5FDF-FB08-2C90-B434-1B3078E0B19F}"/>
              </a:ext>
            </a:extLst>
          </p:cNvPr>
          <p:cNvPicPr>
            <a:picLocks noChangeAspect="1"/>
          </p:cNvPicPr>
          <p:nvPr/>
        </p:nvPicPr>
        <p:blipFill>
          <a:blip r:embed="rId2"/>
          <a:stretch>
            <a:fillRect/>
          </a:stretch>
        </p:blipFill>
        <p:spPr>
          <a:xfrm>
            <a:off x="567428" y="1766808"/>
            <a:ext cx="11057143" cy="2727700"/>
          </a:xfrm>
          <a:prstGeom prst="rect">
            <a:avLst/>
          </a:prstGeom>
        </p:spPr>
      </p:pic>
    </p:spTree>
    <p:extLst>
      <p:ext uri="{BB962C8B-B14F-4D97-AF65-F5344CB8AC3E}">
        <p14:creationId xmlns:p14="http://schemas.microsoft.com/office/powerpoint/2010/main" val="261026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DATA GOVERNANCE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updates to the following since TSDS Spring training: </a:t>
            </a:r>
          </a:p>
          <a:p>
            <a:pPr lvl="1">
              <a:buClr>
                <a:srgbClr val="F16038"/>
              </a:buClr>
            </a:pPr>
            <a:r>
              <a:rPr lang="en-US">
                <a:solidFill>
                  <a:srgbClr val="595959"/>
                </a:solidFill>
              </a:rPr>
              <a:t>Data Elements</a:t>
            </a:r>
          </a:p>
          <a:p>
            <a:pPr lvl="1">
              <a:buClr>
                <a:srgbClr val="F16038"/>
              </a:buClr>
            </a:pPr>
            <a:r>
              <a:rPr lang="en-US">
                <a:solidFill>
                  <a:srgbClr val="595959"/>
                </a:solidFill>
              </a:rPr>
              <a:t>Descriptor Tables</a:t>
            </a:r>
          </a:p>
          <a:p>
            <a:pPr lvl="1">
              <a:buClr>
                <a:srgbClr val="F16038"/>
              </a:buClr>
            </a:pPr>
            <a:r>
              <a:rPr lang="en-US">
                <a:solidFill>
                  <a:srgbClr val="595959"/>
                </a:solidFill>
              </a:rPr>
              <a:t>Reports</a:t>
            </a:r>
          </a:p>
          <a:p>
            <a:pPr lvl="1">
              <a:buClr>
                <a:srgbClr val="F16038"/>
              </a:buClr>
            </a:pPr>
            <a:r>
              <a:rPr lang="en-US">
                <a:solidFill>
                  <a:srgbClr val="595959"/>
                </a:solidFill>
              </a:rPr>
              <a:t>Business Rules</a:t>
            </a: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275859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3261778472"/>
              </p:ext>
            </p:extLst>
          </p:nvPr>
        </p:nvGraphicFramePr>
        <p:xfrm>
          <a:off x="535172" y="1744838"/>
          <a:ext cx="11121656" cy="182880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E0041</a:t>
                      </a:r>
                    </a:p>
                  </a:txBody>
                  <a:tcPr/>
                </a:tc>
                <a:tc>
                  <a:txBody>
                    <a:bodyPr/>
                    <a:lstStyle/>
                    <a:p>
                      <a:pPr algn="l"/>
                      <a:r>
                        <a:rPr lang="en-US" sz="2400"/>
                        <a:t>PRIMARY-DISABILITY-CODE</a:t>
                      </a:r>
                    </a:p>
                  </a:txBody>
                  <a:tcPr/>
                </a:tc>
                <a:tc>
                  <a:txBody>
                    <a:bodyPr/>
                    <a:lstStyle/>
                    <a:p>
                      <a:pPr algn="l"/>
                      <a:r>
                        <a:rPr lang="en-US" sz="2400"/>
                        <a:t>Disability</a:t>
                      </a:r>
                    </a:p>
                  </a:txBody>
                  <a:tcPr/>
                </a:tc>
                <a:extLst>
                  <a:ext uri="{0D108BD9-81ED-4DB2-BD59-A6C34878D82A}">
                    <a16:rowId xmlns:a16="http://schemas.microsoft.com/office/drawing/2014/main" val="958565253"/>
                  </a:ext>
                </a:extLst>
              </a:tr>
              <a:tr h="370840">
                <a:tc>
                  <a:txBody>
                    <a:bodyPr/>
                    <a:lstStyle/>
                    <a:p>
                      <a:pPr algn="l"/>
                      <a:r>
                        <a:rPr lang="en-US" sz="2400"/>
                        <a:t>E0834</a:t>
                      </a:r>
                    </a:p>
                  </a:txBody>
                  <a:tcPr/>
                </a:tc>
                <a:tc>
                  <a:txBody>
                    <a:bodyPr/>
                    <a:lstStyle/>
                    <a:p>
                      <a:pPr algn="l"/>
                      <a:r>
                        <a:rPr lang="en-US" sz="2400"/>
                        <a:t>SECONDARY-DISABILITY-CODE</a:t>
                      </a:r>
                    </a:p>
                  </a:txBody>
                  <a:tcPr/>
                </a:tc>
                <a:tc>
                  <a:txBody>
                    <a:bodyPr/>
                    <a:lstStyle/>
                    <a:p>
                      <a:pPr algn="l"/>
                      <a:r>
                        <a:rPr lang="en-US" sz="2400"/>
                        <a:t>Disability</a:t>
                      </a:r>
                    </a:p>
                  </a:txBody>
                  <a:tcPr/>
                </a:tc>
                <a:extLst>
                  <a:ext uri="{0D108BD9-81ED-4DB2-BD59-A6C34878D82A}">
                    <a16:rowId xmlns:a16="http://schemas.microsoft.com/office/drawing/2014/main" val="1307355544"/>
                  </a:ext>
                </a:extLst>
              </a:tr>
              <a:tr h="370840">
                <a:tc>
                  <a:txBody>
                    <a:bodyPr/>
                    <a:lstStyle/>
                    <a:p>
                      <a:pPr algn="l"/>
                      <a:r>
                        <a:rPr lang="en-US" sz="2400"/>
                        <a:t>E0835</a:t>
                      </a:r>
                    </a:p>
                  </a:txBody>
                  <a:tcPr/>
                </a:tc>
                <a:tc>
                  <a:txBody>
                    <a:bodyPr/>
                    <a:lstStyle/>
                    <a:p>
                      <a:pPr algn="l"/>
                      <a:r>
                        <a:rPr lang="en-US" sz="2400"/>
                        <a:t>TERTIARY-DISABILITY-CODE</a:t>
                      </a:r>
                    </a:p>
                  </a:txBody>
                  <a:tcPr/>
                </a:tc>
                <a:tc>
                  <a:txBody>
                    <a:bodyPr/>
                    <a:lstStyle/>
                    <a:p>
                      <a:pPr algn="l"/>
                      <a:r>
                        <a:rPr lang="en-US" sz="2400"/>
                        <a:t>Disability</a:t>
                      </a:r>
                    </a:p>
                  </a:txBody>
                  <a:tcPr/>
                </a:tc>
                <a:extLst>
                  <a:ext uri="{0D108BD9-81ED-4DB2-BD59-A6C34878D82A}">
                    <a16:rowId xmlns:a16="http://schemas.microsoft.com/office/drawing/2014/main" val="4201605557"/>
                  </a:ext>
                </a:extLst>
              </a:tr>
            </a:tbl>
          </a:graphicData>
        </a:graphic>
      </p:graphicFrame>
    </p:spTree>
    <p:extLst>
      <p:ext uri="{BB962C8B-B14F-4D97-AF65-F5344CB8AC3E}">
        <p14:creationId xmlns:p14="http://schemas.microsoft.com/office/powerpoint/2010/main" val="70451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794382978"/>
              </p:ext>
            </p:extLst>
          </p:nvPr>
        </p:nvGraphicFramePr>
        <p:xfrm>
          <a:off x="535172" y="1744838"/>
          <a:ext cx="11121656" cy="384048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E0833</a:t>
                      </a:r>
                    </a:p>
                  </a:txBody>
                  <a:tcPr/>
                </a:tc>
                <a:tc>
                  <a:txBody>
                    <a:bodyPr/>
                    <a:lstStyle/>
                    <a:p>
                      <a:pPr algn="l"/>
                      <a:r>
                        <a:rPr lang="en-US" sz="2400"/>
                        <a:t>REG-DAY-SCH-PROG-DEAF-CODE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958565253"/>
                  </a:ext>
                </a:extLst>
              </a:tr>
              <a:tr h="370840">
                <a:tc>
                  <a:txBody>
                    <a:bodyPr/>
                    <a:lstStyle/>
                    <a:p>
                      <a:pPr algn="l"/>
                      <a:r>
                        <a:rPr lang="en-US" sz="2400"/>
                        <a:t>E0838</a:t>
                      </a:r>
                    </a:p>
                  </a:txBody>
                  <a:tcPr/>
                </a:tc>
                <a:tc>
                  <a:txBody>
                    <a:bodyPr/>
                    <a:lstStyle/>
                    <a:p>
                      <a:pPr algn="l"/>
                      <a:r>
                        <a:rPr lang="en-US" sz="2400"/>
                        <a:t>AUDIOLOGICAL-SERV-IND-CODE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1307355544"/>
                  </a:ext>
                </a:extLst>
              </a:tr>
              <a:tr h="370840">
                <a:tc>
                  <a:txBody>
                    <a:bodyPr/>
                    <a:lstStyle/>
                    <a:p>
                      <a:pPr algn="l"/>
                      <a:r>
                        <a:rPr lang="en-US" sz="2400"/>
                        <a:t>E0840</a:t>
                      </a:r>
                    </a:p>
                  </a:txBody>
                  <a:tcPr/>
                </a:tc>
                <a:tc>
                  <a:txBody>
                    <a:bodyPr/>
                    <a:lstStyle/>
                    <a:p>
                      <a:pPr algn="l"/>
                      <a:r>
                        <a:rPr lang="en-US" sz="2400"/>
                        <a:t>COUNSELING-SERVICES-IND-CODE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201605557"/>
                  </a:ext>
                </a:extLst>
              </a:tr>
              <a:tr h="370840">
                <a:tc>
                  <a:txBody>
                    <a:bodyPr/>
                    <a:lstStyle/>
                    <a:p>
                      <a:pPr algn="l"/>
                      <a:r>
                        <a:rPr lang="en-US" sz="2400"/>
                        <a:t>E0841</a:t>
                      </a:r>
                    </a:p>
                  </a:txBody>
                  <a:tcPr/>
                </a:tc>
                <a:tc>
                  <a:txBody>
                    <a:bodyPr/>
                    <a:lstStyle/>
                    <a:p>
                      <a:pPr algn="l"/>
                      <a:r>
                        <a:rPr lang="en-US" sz="2400"/>
                        <a:t>MEDICAL-DIAGNOSTIC-SERV-IND-CODE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83706359"/>
                  </a:ext>
                </a:extLst>
              </a:tr>
              <a:tr h="370840">
                <a:tc>
                  <a:txBody>
                    <a:bodyPr/>
                    <a:lstStyle/>
                    <a:p>
                      <a:pPr algn="l"/>
                      <a:r>
                        <a:rPr lang="en-US" sz="2400"/>
                        <a:t>E0843</a:t>
                      </a:r>
                    </a:p>
                  </a:txBody>
                  <a:tcPr/>
                </a:tc>
                <a:tc>
                  <a:txBody>
                    <a:bodyPr/>
                    <a:lstStyle/>
                    <a:p>
                      <a:pPr algn="l"/>
                      <a:r>
                        <a:rPr lang="en-US" sz="2400"/>
                        <a:t>OCCUPATIONAL-THERAPY-IND-CODE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733007455"/>
                  </a:ext>
                </a:extLst>
              </a:tr>
            </a:tbl>
          </a:graphicData>
        </a:graphic>
      </p:graphicFrame>
    </p:spTree>
    <p:extLst>
      <p:ext uri="{BB962C8B-B14F-4D97-AF65-F5344CB8AC3E}">
        <p14:creationId xmlns:p14="http://schemas.microsoft.com/office/powerpoint/2010/main" val="39819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1851657163"/>
              </p:ext>
            </p:extLst>
          </p:nvPr>
        </p:nvGraphicFramePr>
        <p:xfrm>
          <a:off x="535172" y="1744838"/>
          <a:ext cx="11121656" cy="301752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E0844</a:t>
                      </a:r>
                    </a:p>
                  </a:txBody>
                  <a:tcPr/>
                </a:tc>
                <a:tc>
                  <a:txBody>
                    <a:bodyPr/>
                    <a:lstStyle/>
                    <a:p>
                      <a:pPr algn="l"/>
                      <a:r>
                        <a:rPr lang="en-US" sz="2400"/>
                        <a:t>ORIENT-MOBILITY-TRNG-IND-CODE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958565253"/>
                  </a:ext>
                </a:extLst>
              </a:tr>
              <a:tr h="370840">
                <a:tc>
                  <a:txBody>
                    <a:bodyPr/>
                    <a:lstStyle/>
                    <a:p>
                      <a:pPr algn="l"/>
                      <a:r>
                        <a:rPr lang="en-US" sz="2400"/>
                        <a:t>E0845</a:t>
                      </a:r>
                    </a:p>
                  </a:txBody>
                  <a:tcPr/>
                </a:tc>
                <a:tc>
                  <a:txBody>
                    <a:bodyPr/>
                    <a:lstStyle/>
                    <a:p>
                      <a:pPr algn="l"/>
                      <a:r>
                        <a:rPr lang="en-US" sz="2400"/>
                        <a:t>PHYSICAL-THERAPY-IND-CODE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1307355544"/>
                  </a:ext>
                </a:extLst>
              </a:tr>
              <a:tr h="370840">
                <a:tc>
                  <a:txBody>
                    <a:bodyPr/>
                    <a:lstStyle/>
                    <a:p>
                      <a:pPr algn="l"/>
                      <a:r>
                        <a:rPr lang="en-US" sz="2400"/>
                        <a:t>E0846</a:t>
                      </a:r>
                    </a:p>
                  </a:txBody>
                  <a:tcPr/>
                </a:tc>
                <a:tc>
                  <a:txBody>
                    <a:bodyPr/>
                    <a:lstStyle/>
                    <a:p>
                      <a:pPr algn="l"/>
                      <a:r>
                        <a:rPr lang="en-US" sz="2400"/>
                        <a:t>PSYCHOLOGICAL-SERVICES-IND-CODE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201605557"/>
                  </a:ext>
                </a:extLst>
              </a:tr>
              <a:tr h="370840">
                <a:tc>
                  <a:txBody>
                    <a:bodyPr/>
                    <a:lstStyle/>
                    <a:p>
                      <a:pPr algn="l"/>
                      <a:r>
                        <a:rPr lang="en-US" sz="2400"/>
                        <a:t>E0847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RECREATION-IND-CODE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SpecialEducationProgramService</a:t>
                      </a:r>
                    </a:p>
                  </a:txBody>
                  <a:tcPr/>
                </a:tc>
                <a:extLst>
                  <a:ext uri="{0D108BD9-81ED-4DB2-BD59-A6C34878D82A}">
                    <a16:rowId xmlns:a16="http://schemas.microsoft.com/office/drawing/2014/main" val="3460286925"/>
                  </a:ext>
                </a:extLst>
              </a:tr>
            </a:tbl>
          </a:graphicData>
        </a:graphic>
      </p:graphicFrame>
    </p:spTree>
    <p:extLst>
      <p:ext uri="{BB962C8B-B14F-4D97-AF65-F5344CB8AC3E}">
        <p14:creationId xmlns:p14="http://schemas.microsoft.com/office/powerpoint/2010/main" val="221357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1">
            <a:extLst>
              <a:ext uri="{FF2B5EF4-FFF2-40B4-BE49-F238E27FC236}">
                <a16:creationId xmlns:a16="http://schemas.microsoft.com/office/drawing/2014/main" id="{8366E9FB-8D85-E1B7-C177-A59B15D42761}"/>
              </a:ext>
            </a:extLst>
          </p:cNvPr>
          <p:cNvSpPr>
            <a:spLocks noGrp="1"/>
          </p:cNvSpPr>
          <p:nvPr>
            <p:ph idx="1"/>
          </p:nvPr>
        </p:nvSpPr>
        <p:spPr>
          <a:xfrm>
            <a:off x="712380" y="1011011"/>
            <a:ext cx="10623762" cy="4835978"/>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622526390"/>
              </p:ext>
            </p:extLst>
          </p:nvPr>
        </p:nvGraphicFramePr>
        <p:xfrm>
          <a:off x="531405" y="1650274"/>
          <a:ext cx="10384164" cy="3749040"/>
        </p:xfrm>
        <a:graphic>
          <a:graphicData uri="http://schemas.openxmlformats.org/drawingml/2006/table">
            <a:tbl>
              <a:tblPr firstRow="1" bandRow="1">
                <a:tableStyleId>{5C22544A-7EE6-4342-B048-85BDC9FD1C3A}</a:tableStyleId>
              </a:tblPr>
              <a:tblGrid>
                <a:gridCol w="2317851">
                  <a:extLst>
                    <a:ext uri="{9D8B030D-6E8A-4147-A177-3AD203B41FA5}">
                      <a16:colId xmlns:a16="http://schemas.microsoft.com/office/drawing/2014/main" val="1183892384"/>
                    </a:ext>
                  </a:extLst>
                </a:gridCol>
                <a:gridCol w="3657600">
                  <a:extLst>
                    <a:ext uri="{9D8B030D-6E8A-4147-A177-3AD203B41FA5}">
                      <a16:colId xmlns:a16="http://schemas.microsoft.com/office/drawing/2014/main" val="2711912488"/>
                    </a:ext>
                  </a:extLst>
                </a:gridCol>
                <a:gridCol w="4408713">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E0848</a:t>
                      </a:r>
                    </a:p>
                  </a:txBody>
                  <a:tcPr/>
                </a:tc>
                <a:tc>
                  <a:txBody>
                    <a:bodyPr/>
                    <a:lstStyle/>
                    <a:p>
                      <a:pPr algn="l"/>
                      <a:r>
                        <a:rPr lang="en-US" sz="2400"/>
                        <a:t>SCHOOL-HEALTH-SERVICES-IND-CODE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4075560472"/>
                  </a:ext>
                </a:extLst>
              </a:tr>
              <a:tr h="370840">
                <a:tc>
                  <a:txBody>
                    <a:bodyPr/>
                    <a:lstStyle/>
                    <a:p>
                      <a:pPr algn="l"/>
                      <a:r>
                        <a:rPr lang="en-US" sz="2400"/>
                        <a:t>E0849</a:t>
                      </a:r>
                    </a:p>
                  </a:txBody>
                  <a:tcPr/>
                </a:tc>
                <a:tc>
                  <a:txBody>
                    <a:bodyPr/>
                    <a:lstStyle/>
                    <a:p>
                      <a:pPr algn="l"/>
                      <a:r>
                        <a:rPr lang="en-US" sz="2400"/>
                        <a:t>SOCIAL-WORK-SERVICES-IND-CODE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1307355544"/>
                  </a:ext>
                </a:extLst>
              </a:tr>
              <a:tr h="370840">
                <a:tc>
                  <a:txBody>
                    <a:bodyPr/>
                    <a:lstStyle/>
                    <a:p>
                      <a:pPr algn="l"/>
                      <a:r>
                        <a:rPr lang="en-US" sz="2400"/>
                        <a:t>E0851</a:t>
                      </a:r>
                    </a:p>
                  </a:txBody>
                  <a:tcPr/>
                </a:tc>
                <a:tc>
                  <a:txBody>
                    <a:bodyPr/>
                    <a:lstStyle/>
                    <a:p>
                      <a:pPr algn="l"/>
                      <a:r>
                        <a:rPr lang="en-US" sz="2400"/>
                        <a:t>TRANSPORTATION-INDICATOR-CODE</a:t>
                      </a:r>
                    </a:p>
                  </a:txBody>
                  <a:tcPr/>
                </a:tc>
                <a:tc>
                  <a:txBody>
                    <a:bodyPr/>
                    <a:lstStyle/>
                    <a:p>
                      <a:pPr algn="l"/>
                      <a:r>
                        <a:rPr lang="en-US" sz="2400" err="1"/>
                        <a:t>SpecialEducationProgramService</a:t>
                      </a:r>
                      <a:endParaRPr lang="en-US" sz="2400"/>
                    </a:p>
                  </a:txBody>
                  <a:tcPr/>
                </a:tc>
                <a:extLst>
                  <a:ext uri="{0D108BD9-81ED-4DB2-BD59-A6C34878D82A}">
                    <a16:rowId xmlns:a16="http://schemas.microsoft.com/office/drawing/2014/main" val="2397078394"/>
                  </a:ext>
                </a:extLst>
              </a:tr>
              <a:tr h="370840">
                <a:tc>
                  <a:txBody>
                    <a:bodyPr/>
                    <a:lstStyle/>
                    <a:p>
                      <a:pPr algn="l"/>
                      <a:r>
                        <a:rPr lang="en-US" sz="2400"/>
                        <a:t>E0857</a:t>
                      </a:r>
                    </a:p>
                  </a:txBody>
                  <a:tcPr/>
                </a:tc>
                <a:tc>
                  <a:txBody>
                    <a:bodyPr/>
                    <a:lstStyle/>
                    <a:p>
                      <a:pPr algn="l"/>
                      <a:r>
                        <a:rPr lang="en-US" sz="2400"/>
                        <a:t>SPEECH-THERAPY-INDICATOR-CODE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4201605557"/>
                  </a:ext>
                </a:extLst>
              </a:tr>
            </a:tbl>
          </a:graphicData>
        </a:graphic>
      </p:graphicFrame>
    </p:spTree>
    <p:extLst>
      <p:ext uri="{BB962C8B-B14F-4D97-AF65-F5344CB8AC3E}">
        <p14:creationId xmlns:p14="http://schemas.microsoft.com/office/powerpoint/2010/main" val="204375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304974" y="130211"/>
            <a:ext cx="11121657" cy="751350"/>
          </a:xfrm>
        </p:spPr>
        <p:txBody>
          <a:bodyPr anchor="ctr">
            <a:normAutofit/>
          </a:bodyPr>
          <a:lstStyle/>
          <a:p>
            <a:r>
              <a:rPr lang="en-US" sz="4000" dirty="0"/>
              <a:t>AGENDA – CORE COLLECTIONS</a:t>
            </a:r>
          </a:p>
        </p:txBody>
      </p:sp>
      <p:pic>
        <p:nvPicPr>
          <p:cNvPr id="9" name="Picture 8" descr="Hourglass and a calendar">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l="8558" r="8558"/>
          <a:stretch/>
        </p:blipFill>
        <p:spPr>
          <a:xfrm>
            <a:off x="304974" y="881561"/>
            <a:ext cx="11507151" cy="5044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3">
            <a:extLst>
              <a:ext uri="{FF2B5EF4-FFF2-40B4-BE49-F238E27FC236}">
                <a16:creationId xmlns:a16="http://schemas.microsoft.com/office/drawing/2014/main" id="{B0773B04-EA28-7C3E-6372-D181D8E283EE}"/>
              </a:ext>
            </a:extLst>
          </p:cNvPr>
          <p:cNvSpPr>
            <a:spLocks noGrp="1"/>
          </p:cNvSpPr>
          <p:nvPr>
            <p:ph idx="13"/>
          </p:nvPr>
        </p:nvSpPr>
        <p:spPr>
          <a:xfrm>
            <a:off x="712788" y="1366313"/>
            <a:ext cx="5383212" cy="2988711"/>
          </a:xfrm>
        </p:spPr>
        <p:txBody>
          <a:bodyPr lIns="91440" tIns="45720" rIns="91440" bIns="45720" anchor="t"/>
          <a:lstStyle/>
          <a:p>
            <a:pPr>
              <a:lnSpc>
                <a:spcPct val="100000"/>
              </a:lnSpc>
              <a:spcBef>
                <a:spcPts val="400"/>
              </a:spcBef>
            </a:pPr>
            <a:r>
              <a:rPr lang="en-US" sz="2400" b="1" dirty="0">
                <a:ea typeface="+mn-lt"/>
                <a:cs typeface="+mn-lt"/>
              </a:rPr>
              <a:t>CHARTER SCHOOL WAITLIST (CSW)</a:t>
            </a:r>
            <a:endParaRPr lang="en-US" sz="1000" dirty="0">
              <a:cs typeface="Calibri"/>
            </a:endParaRPr>
          </a:p>
          <a:p>
            <a:pPr>
              <a:lnSpc>
                <a:spcPct val="100000"/>
              </a:lnSpc>
              <a:spcBef>
                <a:spcPts val="400"/>
              </a:spcBef>
            </a:pPr>
            <a:r>
              <a:rPr lang="en-US" sz="2400" b="1" dirty="0">
                <a:ea typeface="+mn-lt"/>
                <a:cs typeface="+mn-lt"/>
              </a:rPr>
              <a:t>RESIDENTIAL FACILITY TRACKER (RFT)</a:t>
            </a:r>
          </a:p>
          <a:p>
            <a:pPr>
              <a:lnSpc>
                <a:spcPct val="100000"/>
              </a:lnSpc>
              <a:spcBef>
                <a:spcPts val="400"/>
              </a:spcBef>
            </a:pPr>
            <a:r>
              <a:rPr lang="en-US" sz="2400" b="1" dirty="0">
                <a:ea typeface="+mn-lt"/>
                <a:cs typeface="+mn-lt"/>
              </a:rPr>
              <a:t>SPPI-14</a:t>
            </a:r>
          </a:p>
          <a:p>
            <a:pPr>
              <a:lnSpc>
                <a:spcPct val="100000"/>
              </a:lnSpc>
              <a:spcBef>
                <a:spcPts val="400"/>
              </a:spcBef>
            </a:pPr>
            <a:r>
              <a:rPr lang="en-US" sz="2400" b="1" dirty="0">
                <a:ea typeface="+mn-lt"/>
                <a:cs typeface="+mn-lt"/>
              </a:rPr>
              <a:t>CLASS ROSTER WINTER (CRW)</a:t>
            </a:r>
          </a:p>
          <a:p>
            <a:pPr>
              <a:lnSpc>
                <a:spcPct val="100000"/>
              </a:lnSpc>
              <a:spcBef>
                <a:spcPts val="400"/>
              </a:spcBef>
            </a:pPr>
            <a:r>
              <a:rPr lang="en-US" sz="2400" b="1" dirty="0">
                <a:ea typeface="+mn-lt"/>
                <a:cs typeface="+mn-lt"/>
              </a:rPr>
              <a:t>SPECIAL EDUCATION LANGUAGE ACQUISITION (SELA)</a:t>
            </a:r>
          </a:p>
          <a:p>
            <a:pPr>
              <a:lnSpc>
                <a:spcPct val="100000"/>
              </a:lnSpc>
              <a:spcBef>
                <a:spcPts val="400"/>
              </a:spcBef>
            </a:pPr>
            <a:r>
              <a:rPr lang="en-US" sz="2400" b="1" dirty="0">
                <a:ea typeface="+mn-lt"/>
                <a:cs typeface="+mn-lt"/>
              </a:rPr>
              <a:t>CHILD FIND (CF)</a:t>
            </a:r>
          </a:p>
          <a:p>
            <a:pPr>
              <a:lnSpc>
                <a:spcPct val="100000"/>
              </a:lnSpc>
              <a:spcBef>
                <a:spcPts val="400"/>
              </a:spcBef>
            </a:pPr>
            <a:endParaRPr lang="en-US" sz="2400" b="1" dirty="0">
              <a:ea typeface="+mn-lt"/>
              <a:cs typeface="+mn-lt"/>
            </a:endParaRPr>
          </a:p>
          <a:p>
            <a:pPr marL="457200" lvl="1" indent="0">
              <a:lnSpc>
                <a:spcPct val="100000"/>
              </a:lnSpc>
              <a:spcBef>
                <a:spcPts val="400"/>
              </a:spcBef>
              <a:buNone/>
            </a:pPr>
            <a:endParaRPr lang="en-US" sz="2000" dirty="0">
              <a:ea typeface="+mn-lt"/>
              <a:cs typeface="+mn-lt"/>
            </a:endParaRPr>
          </a:p>
        </p:txBody>
      </p:sp>
    </p:spTree>
    <p:extLst>
      <p:ext uri="{BB962C8B-B14F-4D97-AF65-F5344CB8AC3E}">
        <p14:creationId xmlns:p14="http://schemas.microsoft.com/office/powerpoint/2010/main" val="57170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1">
            <a:extLst>
              <a:ext uri="{FF2B5EF4-FFF2-40B4-BE49-F238E27FC236}">
                <a16:creationId xmlns:a16="http://schemas.microsoft.com/office/drawing/2014/main" id="{2B4411F7-22AE-3D20-ACF9-9C223794E0B9}"/>
              </a:ext>
            </a:extLst>
          </p:cNvPr>
          <p:cNvSpPr>
            <a:spLocks noGrp="1"/>
          </p:cNvSpPr>
          <p:nvPr>
            <p:ph idx="1"/>
          </p:nvPr>
        </p:nvSpPr>
        <p:spPr>
          <a:xfrm>
            <a:off x="712380" y="1163079"/>
            <a:ext cx="10623762" cy="4683910"/>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2129596320"/>
              </p:ext>
            </p:extLst>
          </p:nvPr>
        </p:nvGraphicFramePr>
        <p:xfrm>
          <a:off x="535634" y="1850631"/>
          <a:ext cx="10384164" cy="3749040"/>
        </p:xfrm>
        <a:graphic>
          <a:graphicData uri="http://schemas.openxmlformats.org/drawingml/2006/table">
            <a:tbl>
              <a:tblPr firstRow="1" bandRow="1">
                <a:tableStyleId>{5C22544A-7EE6-4342-B048-85BDC9FD1C3A}</a:tableStyleId>
              </a:tblPr>
              <a:tblGrid>
                <a:gridCol w="2317851">
                  <a:extLst>
                    <a:ext uri="{9D8B030D-6E8A-4147-A177-3AD203B41FA5}">
                      <a16:colId xmlns:a16="http://schemas.microsoft.com/office/drawing/2014/main" val="1183892384"/>
                    </a:ext>
                  </a:extLst>
                </a:gridCol>
                <a:gridCol w="3657600">
                  <a:extLst>
                    <a:ext uri="{9D8B030D-6E8A-4147-A177-3AD203B41FA5}">
                      <a16:colId xmlns:a16="http://schemas.microsoft.com/office/drawing/2014/main" val="2711912488"/>
                    </a:ext>
                  </a:extLst>
                </a:gridCol>
                <a:gridCol w="4408713">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E0899</a:t>
                      </a:r>
                    </a:p>
                  </a:txBody>
                  <a:tcPr/>
                </a:tc>
                <a:tc>
                  <a:txBody>
                    <a:bodyPr/>
                    <a:lstStyle/>
                    <a:p>
                      <a:pPr algn="l"/>
                      <a:r>
                        <a:rPr lang="en-US" sz="2400"/>
                        <a:t>PRESCHL-PROG-CHLDRN-WITH-DISAB-IND-CD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p>
                    <a:p>
                      <a:pPr algn="l"/>
                      <a:endParaRPr lang="en-US" sz="2400"/>
                    </a:p>
                  </a:txBody>
                  <a:tcPr/>
                </a:tc>
                <a:extLst>
                  <a:ext uri="{0D108BD9-81ED-4DB2-BD59-A6C34878D82A}">
                    <a16:rowId xmlns:a16="http://schemas.microsoft.com/office/drawing/2014/main" val="3291408417"/>
                  </a:ext>
                </a:extLst>
              </a:tr>
              <a:tr h="370840">
                <a:tc>
                  <a:txBody>
                    <a:bodyPr/>
                    <a:lstStyle/>
                    <a:p>
                      <a:pPr algn="l"/>
                      <a:r>
                        <a:rPr lang="en-US" sz="2400"/>
                        <a:t>E0900</a:t>
                      </a:r>
                    </a:p>
                  </a:txBody>
                  <a:tcPr/>
                </a:tc>
                <a:tc>
                  <a:txBody>
                    <a:bodyPr/>
                    <a:lstStyle/>
                    <a:p>
                      <a:pPr algn="l"/>
                      <a:r>
                        <a:rPr lang="en-US" sz="2400"/>
                        <a:t>EARLY-CHILDHOOD-INTERV-IND-CODE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291589087"/>
                  </a:ext>
                </a:extLst>
              </a:tr>
              <a:tr h="370840">
                <a:tc>
                  <a:txBody>
                    <a:bodyPr/>
                    <a:lstStyle/>
                    <a:p>
                      <a:pPr algn="l"/>
                      <a:r>
                        <a:rPr lang="en-US" sz="2400"/>
                        <a:t>E0997</a:t>
                      </a:r>
                    </a:p>
                  </a:txBody>
                  <a:tcPr/>
                </a:tc>
                <a:tc>
                  <a:txBody>
                    <a:bodyPr/>
                    <a:lstStyle/>
                    <a:p>
                      <a:pPr algn="l"/>
                      <a:r>
                        <a:rPr lang="en-US" sz="2400"/>
                        <a:t>ASSISTIVE-TECH-INDICATOR-CODE</a:t>
                      </a:r>
                    </a:p>
                  </a:txBody>
                  <a:tcPr/>
                </a:tc>
                <a:tc>
                  <a:txBody>
                    <a:bodyPr/>
                    <a:lstStyle/>
                    <a:p>
                      <a:pPr algn="l"/>
                      <a:r>
                        <a:rPr lang="en-US" sz="2400" err="1"/>
                        <a:t>SpecialEducationProgramService</a:t>
                      </a:r>
                      <a:endParaRPr lang="en-US" sz="2400"/>
                    </a:p>
                  </a:txBody>
                  <a:tcPr/>
                </a:tc>
                <a:extLst>
                  <a:ext uri="{0D108BD9-81ED-4DB2-BD59-A6C34878D82A}">
                    <a16:rowId xmlns:a16="http://schemas.microsoft.com/office/drawing/2014/main" val="3404644862"/>
                  </a:ext>
                </a:extLst>
              </a:tr>
              <a:tr h="370840">
                <a:tc>
                  <a:txBody>
                    <a:bodyPr/>
                    <a:lstStyle/>
                    <a:p>
                      <a:pPr algn="l"/>
                      <a:r>
                        <a:rPr lang="en-US" sz="2400"/>
                        <a:t>E1040</a:t>
                      </a:r>
                    </a:p>
                  </a:txBody>
                  <a:tcPr/>
                </a:tc>
                <a:tc>
                  <a:txBody>
                    <a:bodyPr/>
                    <a:lstStyle/>
                    <a:p>
                      <a:pPr algn="l"/>
                      <a:r>
                        <a:rPr lang="en-US" sz="2400"/>
                        <a:t>INTERPRETING-SERVICES-TYPE-CODE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487420189"/>
                  </a:ext>
                </a:extLst>
              </a:tr>
            </a:tbl>
          </a:graphicData>
        </a:graphic>
      </p:graphicFrame>
    </p:spTree>
    <p:extLst>
      <p:ext uri="{BB962C8B-B14F-4D97-AF65-F5344CB8AC3E}">
        <p14:creationId xmlns:p14="http://schemas.microsoft.com/office/powerpoint/2010/main" val="231041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tx1">
                    <a:lumMod val="65000"/>
                    <a:lumOff val="35000"/>
                  </a:schemeClr>
                </a:solidFill>
              </a:rPr>
              <a:t>Business Rule Changes:</a:t>
            </a:r>
          </a:p>
          <a:p>
            <a:pPr lvl="1">
              <a:buClr>
                <a:srgbClr val="F16038"/>
              </a:buClr>
            </a:pPr>
            <a:r>
              <a:rPr lang="en-US" sz="2200">
                <a:solidFill>
                  <a:srgbClr val="595959"/>
                </a:solidFill>
              </a:rPr>
              <a:t>If Disability is "14", then </a:t>
            </a:r>
            <a:r>
              <a:rPr lang="en-US" sz="2200" err="1">
                <a:solidFill>
                  <a:srgbClr val="595959"/>
                </a:solidFill>
              </a:rPr>
              <a:t>OrderOfDisability</a:t>
            </a:r>
            <a:r>
              <a:rPr lang="en-US" sz="2200">
                <a:solidFill>
                  <a:srgbClr val="595959"/>
                </a:solidFill>
              </a:rPr>
              <a:t> must be 1.</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lvl="1">
              <a:buClr>
                <a:srgbClr val="F16038"/>
              </a:buClr>
            </a:pPr>
            <a:endParaRPr lang="en-US">
              <a:solidFill>
                <a:srgbClr val="595959"/>
              </a:solidFill>
            </a:endParaRPr>
          </a:p>
          <a:p>
            <a:pPr marL="457200" lvl="1" indent="0">
              <a:buClr>
                <a:srgbClr val="F16038"/>
              </a:buClr>
              <a:buNone/>
            </a:pPr>
            <a:endParaRPr lang="en-US">
              <a:solidFill>
                <a:srgbClr val="FF0000"/>
              </a:solidFill>
              <a:ea typeface="Calibri"/>
              <a:cs typeface="Calibri"/>
            </a:endParaRPr>
          </a:p>
          <a:p>
            <a:pPr lvl="2">
              <a:buClr>
                <a:srgbClr val="F16038"/>
              </a:buClr>
            </a:pPr>
            <a:endParaRPr lang="en-US">
              <a:solidFill>
                <a:srgbClr val="595959"/>
              </a:solidFill>
            </a:endParaRPr>
          </a:p>
        </p:txBody>
      </p:sp>
      <p:pic>
        <p:nvPicPr>
          <p:cNvPr id="2" name="Picture 1">
            <a:extLst>
              <a:ext uri="{FF2B5EF4-FFF2-40B4-BE49-F238E27FC236}">
                <a16:creationId xmlns:a16="http://schemas.microsoft.com/office/drawing/2014/main" id="{606F2055-4CD0-E0CC-F54D-96A80957F9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86846" y="3318508"/>
            <a:ext cx="8372475" cy="1000125"/>
          </a:xfrm>
          <a:prstGeom prst="rect">
            <a:avLst/>
          </a:prstGeom>
        </p:spPr>
      </p:pic>
    </p:spTree>
    <p:extLst>
      <p:ext uri="{BB962C8B-B14F-4D97-AF65-F5344CB8AC3E}">
        <p14:creationId xmlns:p14="http://schemas.microsoft.com/office/powerpoint/2010/main" val="179538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rgbClr val="595959"/>
                </a:solidFill>
              </a:rPr>
              <a:t>Business Rule Changes:</a:t>
            </a:r>
          </a:p>
          <a:p>
            <a:pPr lvl="1">
              <a:buClr>
                <a:srgbClr val="F16038"/>
              </a:buClr>
            </a:pPr>
            <a:r>
              <a:rPr lang="en-US" sz="2200">
                <a:solidFill>
                  <a:srgbClr val="595959"/>
                </a:solidFill>
              </a:rPr>
              <a:t>On the PEIMS Fall snapshot date, or on the submission date for the Residential Facility Tracker (RFT) collection, if a Disability is reported with </a:t>
            </a:r>
            <a:r>
              <a:rPr lang="en-US" sz="2200" err="1">
                <a:solidFill>
                  <a:srgbClr val="595959"/>
                </a:solidFill>
              </a:rPr>
              <a:t>OrderOfDisability</a:t>
            </a:r>
            <a:r>
              <a:rPr lang="en-US" sz="2200">
                <a:solidFill>
                  <a:srgbClr val="595959"/>
                </a:solidFill>
              </a:rPr>
              <a:t> 3, then a Disability must be reported with </a:t>
            </a:r>
            <a:r>
              <a:rPr lang="en-US" sz="2200" err="1">
                <a:solidFill>
                  <a:srgbClr val="595959"/>
                </a:solidFill>
              </a:rPr>
              <a:t>OrderOfDisability</a:t>
            </a:r>
            <a:r>
              <a:rPr lang="en-US" sz="2200">
                <a:solidFill>
                  <a:srgbClr val="595959"/>
                </a:solidFill>
              </a:rPr>
              <a:t> of 2 for this student.</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marL="0"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2" name="Picture 1">
            <a:extLst>
              <a:ext uri="{FF2B5EF4-FFF2-40B4-BE49-F238E27FC236}">
                <a16:creationId xmlns:a16="http://schemas.microsoft.com/office/drawing/2014/main" id="{DFE0207E-2F9A-2ECB-03D4-D799709E3B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95461" y="3503452"/>
            <a:ext cx="8410575" cy="1466850"/>
          </a:xfrm>
          <a:prstGeom prst="rect">
            <a:avLst/>
          </a:prstGeom>
        </p:spPr>
      </p:pic>
    </p:spTree>
    <p:extLst>
      <p:ext uri="{BB962C8B-B14F-4D97-AF65-F5344CB8AC3E}">
        <p14:creationId xmlns:p14="http://schemas.microsoft.com/office/powerpoint/2010/main" val="1938199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tx1">
                    <a:lumMod val="65000"/>
                    <a:lumOff val="35000"/>
                  </a:schemeClr>
                </a:solidFill>
              </a:rPr>
              <a:t>Business Rule Changes:</a:t>
            </a:r>
          </a:p>
          <a:p>
            <a:pPr lvl="1">
              <a:buClr>
                <a:srgbClr val="F16038"/>
              </a:buClr>
            </a:pPr>
            <a:r>
              <a:rPr lang="en-US" sz="2200">
                <a:solidFill>
                  <a:srgbClr val="595959"/>
                </a:solidFill>
              </a:rPr>
              <a:t>On the submission date for the Residential Facility Tracker (RFT) submission, if a Disability is reported with </a:t>
            </a:r>
            <a:r>
              <a:rPr lang="en-US" sz="2200" err="1">
                <a:solidFill>
                  <a:srgbClr val="595959"/>
                </a:solidFill>
              </a:rPr>
              <a:t>OrderOfDisability</a:t>
            </a:r>
            <a:r>
              <a:rPr lang="en-US" sz="2200">
                <a:solidFill>
                  <a:srgbClr val="595959"/>
                </a:solidFill>
              </a:rPr>
              <a:t> of 2 or 3, then a Disability must be reported with </a:t>
            </a:r>
            <a:r>
              <a:rPr lang="en-US" sz="2200" err="1">
                <a:solidFill>
                  <a:srgbClr val="595959"/>
                </a:solidFill>
              </a:rPr>
              <a:t>OrderOfDisability</a:t>
            </a:r>
            <a:r>
              <a:rPr lang="en-US" sz="2200">
                <a:solidFill>
                  <a:srgbClr val="595959"/>
                </a:solidFill>
              </a:rPr>
              <a:t> of 1.</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marL="457200" lvl="1" indent="0">
              <a:buClr>
                <a:srgbClr val="F16038"/>
              </a:buClr>
              <a:buNone/>
            </a:pPr>
            <a:r>
              <a:rPr lang="en-US">
                <a:solidFill>
                  <a:srgbClr val="595959"/>
                </a:solidFill>
              </a:rPr>
              <a:t> </a:t>
            </a:r>
            <a:endParaRPr lang="en-US">
              <a:solidFill>
                <a:srgbClr val="595959"/>
              </a:solidFill>
              <a:ea typeface="Calibri"/>
              <a:cs typeface="Calibri"/>
            </a:endParaRPr>
          </a:p>
          <a:p>
            <a:pPr lvl="2">
              <a:buClr>
                <a:srgbClr val="F16038"/>
              </a:buClr>
            </a:pPr>
            <a:endParaRPr lang="en-US">
              <a:solidFill>
                <a:srgbClr val="595959"/>
              </a:solidFill>
            </a:endParaRPr>
          </a:p>
          <a:p>
            <a:pPr marL="914400" lvl="2"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2" name="Picture 1">
            <a:extLst>
              <a:ext uri="{FF2B5EF4-FFF2-40B4-BE49-F238E27FC236}">
                <a16:creationId xmlns:a16="http://schemas.microsoft.com/office/drawing/2014/main" id="{C50B2360-0DFA-76D7-D326-241C7EC86C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95474" y="3429000"/>
            <a:ext cx="8401050" cy="1295400"/>
          </a:xfrm>
          <a:prstGeom prst="rect">
            <a:avLst/>
          </a:prstGeom>
        </p:spPr>
      </p:pic>
    </p:spTree>
    <p:extLst>
      <p:ext uri="{BB962C8B-B14F-4D97-AF65-F5344CB8AC3E}">
        <p14:creationId xmlns:p14="http://schemas.microsoft.com/office/powerpoint/2010/main" val="253185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 </a:t>
            </a:r>
            <a:r>
              <a:rPr lang="en-US" sz="2600" b="1">
                <a:solidFill>
                  <a:schemeClr val="tx1">
                    <a:lumMod val="65000"/>
                    <a:lumOff val="35000"/>
                  </a:schemeClr>
                </a:solidFill>
              </a:rPr>
              <a:t>Business Rule Changes:</a:t>
            </a:r>
          </a:p>
          <a:p>
            <a:pPr lvl="1">
              <a:buClr>
                <a:srgbClr val="F16038"/>
              </a:buClr>
            </a:pPr>
            <a:r>
              <a:rPr lang="en-US" sz="2200">
                <a:solidFill>
                  <a:srgbClr val="595959"/>
                </a:solidFill>
              </a:rPr>
              <a:t>Reinstated Data Validation Rule 10025-0001:</a:t>
            </a:r>
            <a:endParaRPr lang="en-US" sz="2200">
              <a:solidFill>
                <a:srgbClr val="595959"/>
              </a:solidFill>
              <a:ea typeface="Calibri"/>
              <a:cs typeface="Calibri"/>
            </a:endParaRPr>
          </a:p>
          <a:p>
            <a:pPr lvl="1">
              <a:buClr>
                <a:srgbClr val="F16038"/>
              </a:buClr>
            </a:pPr>
            <a:endParaRPr lang="en-US" sz="2200">
              <a:solidFill>
                <a:srgbClr val="595959"/>
              </a:solidFill>
              <a:ea typeface="Calibri"/>
              <a:cs typeface="Calibri"/>
            </a:endParaRPr>
          </a:p>
          <a:p>
            <a:pPr marL="0" indent="0">
              <a:buClr>
                <a:srgbClr val="F16038"/>
              </a:buClr>
              <a:buNone/>
            </a:pPr>
            <a:endParaRPr lang="en-US">
              <a:solidFill>
                <a:srgbClr val="0D6CB9"/>
              </a:solidFill>
            </a:endParaRPr>
          </a:p>
        </p:txBody>
      </p:sp>
      <p:pic>
        <p:nvPicPr>
          <p:cNvPr id="6" name="Picture 5" descr="Screenshot of rule 10025-0001">
            <a:extLst>
              <a:ext uri="{FF2B5EF4-FFF2-40B4-BE49-F238E27FC236}">
                <a16:creationId xmlns:a16="http://schemas.microsoft.com/office/drawing/2014/main" id="{85CBE6B7-7A42-142A-0C13-C4E7E1F1ADED}"/>
              </a:ext>
            </a:extLst>
          </p:cNvPr>
          <p:cNvPicPr>
            <a:picLocks noChangeAspect="1"/>
          </p:cNvPicPr>
          <p:nvPr/>
        </p:nvPicPr>
        <p:blipFill>
          <a:blip r:embed="rId2"/>
          <a:stretch>
            <a:fillRect/>
          </a:stretch>
        </p:blipFill>
        <p:spPr>
          <a:xfrm>
            <a:off x="535170" y="2650259"/>
            <a:ext cx="11113886" cy="1557482"/>
          </a:xfrm>
          <a:prstGeom prst="rect">
            <a:avLst/>
          </a:prstGeom>
        </p:spPr>
      </p:pic>
    </p:spTree>
    <p:extLst>
      <p:ext uri="{BB962C8B-B14F-4D97-AF65-F5344CB8AC3E}">
        <p14:creationId xmlns:p14="http://schemas.microsoft.com/office/powerpoint/2010/main" val="121726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 </a:t>
            </a:r>
            <a:r>
              <a:rPr lang="en-US" sz="2600" b="1">
                <a:solidFill>
                  <a:schemeClr val="tx1">
                    <a:lumMod val="65000"/>
                    <a:lumOff val="35000"/>
                  </a:schemeClr>
                </a:solidFill>
              </a:rPr>
              <a:t>Business Rule Changes:</a:t>
            </a:r>
          </a:p>
          <a:p>
            <a:pPr lvl="1">
              <a:buClr>
                <a:srgbClr val="F16038"/>
              </a:buClr>
            </a:pPr>
            <a:r>
              <a:rPr lang="en-US" sz="2200">
                <a:solidFill>
                  <a:srgbClr val="595959"/>
                </a:solidFill>
              </a:rPr>
              <a:t>Added Data Validation Rule 40115-0013:</a:t>
            </a:r>
            <a:endParaRPr lang="en-US" sz="2200">
              <a:solidFill>
                <a:srgbClr val="595959"/>
              </a:solidFill>
              <a:ea typeface="Calibri"/>
              <a:cs typeface="Calibri"/>
            </a:endParaRPr>
          </a:p>
          <a:p>
            <a:pPr lvl="1">
              <a:buClr>
                <a:srgbClr val="F16038"/>
              </a:buClr>
            </a:pPr>
            <a:endParaRPr lang="en-US" sz="2200">
              <a:solidFill>
                <a:srgbClr val="595959"/>
              </a:solidFill>
              <a:ea typeface="Calibri"/>
              <a:cs typeface="Calibri"/>
            </a:endParaRPr>
          </a:p>
          <a:p>
            <a:pPr marL="914400" lvl="2"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5" name="Picture 4" descr="Screenshot of new rule 40115-0013">
            <a:extLst>
              <a:ext uri="{FF2B5EF4-FFF2-40B4-BE49-F238E27FC236}">
                <a16:creationId xmlns:a16="http://schemas.microsoft.com/office/drawing/2014/main" id="{AC0E33EF-4B14-0859-348E-63E5C6D8258E}"/>
              </a:ext>
            </a:extLst>
          </p:cNvPr>
          <p:cNvPicPr>
            <a:picLocks noChangeAspect="1"/>
          </p:cNvPicPr>
          <p:nvPr/>
        </p:nvPicPr>
        <p:blipFill>
          <a:blip r:embed="rId2"/>
          <a:stretch>
            <a:fillRect/>
          </a:stretch>
        </p:blipFill>
        <p:spPr>
          <a:xfrm>
            <a:off x="753976" y="2722259"/>
            <a:ext cx="10323769" cy="1413481"/>
          </a:xfrm>
          <a:prstGeom prst="rect">
            <a:avLst/>
          </a:prstGeom>
        </p:spPr>
      </p:pic>
    </p:spTree>
    <p:extLst>
      <p:ext uri="{BB962C8B-B14F-4D97-AF65-F5344CB8AC3E}">
        <p14:creationId xmlns:p14="http://schemas.microsoft.com/office/powerpoint/2010/main" val="378200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a:t>
            </a:r>
            <a:r>
              <a:rPr lang="en-US" sz="2600" b="1">
                <a:solidFill>
                  <a:schemeClr val="tx1">
                    <a:lumMod val="65000"/>
                    <a:lumOff val="35000"/>
                  </a:schemeClr>
                </a:solidFill>
              </a:rPr>
              <a:t> Business Rule Changes:</a:t>
            </a:r>
            <a:endParaRPr lang="en-US" sz="2600" b="1">
              <a:solidFill>
                <a:schemeClr val="tx1">
                  <a:lumMod val="65000"/>
                  <a:lumOff val="35000"/>
                </a:schemeClr>
              </a:solidFill>
              <a:ea typeface="Calibri"/>
              <a:cs typeface="Calibri"/>
            </a:endParaRPr>
          </a:p>
          <a:p>
            <a:pPr lvl="1">
              <a:buClr>
                <a:srgbClr val="F16038"/>
              </a:buClr>
            </a:pPr>
            <a:r>
              <a:rPr lang="en-US" sz="2200">
                <a:solidFill>
                  <a:srgbClr val="595959"/>
                </a:solidFill>
              </a:rPr>
              <a:t>Revised Data Validation Rule 41163-0010:</a:t>
            </a:r>
            <a:endParaRPr lang="en-US" sz="2200">
              <a:solidFill>
                <a:srgbClr val="595959"/>
              </a:solidFill>
              <a:ea typeface="Calibri"/>
              <a:cs typeface="Calibri"/>
            </a:endParaRPr>
          </a:p>
          <a:p>
            <a:pPr marL="0" indent="0">
              <a:buClr>
                <a:srgbClr val="F16038"/>
              </a:buClr>
              <a:buNone/>
            </a:pPr>
            <a:endParaRPr lang="en-US">
              <a:solidFill>
                <a:srgbClr val="0D6CB9"/>
              </a:solidFill>
            </a:endParaRPr>
          </a:p>
        </p:txBody>
      </p:sp>
      <p:pic>
        <p:nvPicPr>
          <p:cNvPr id="6" name="Picture 5" descr="Screenshot of rule 41163-0010">
            <a:extLst>
              <a:ext uri="{FF2B5EF4-FFF2-40B4-BE49-F238E27FC236}">
                <a16:creationId xmlns:a16="http://schemas.microsoft.com/office/drawing/2014/main" id="{6446BFB4-792E-923F-630D-1AA2E058BA34}"/>
              </a:ext>
            </a:extLst>
          </p:cNvPr>
          <p:cNvPicPr>
            <a:picLocks noChangeAspect="1"/>
          </p:cNvPicPr>
          <p:nvPr/>
        </p:nvPicPr>
        <p:blipFill>
          <a:blip r:embed="rId2"/>
          <a:stretch>
            <a:fillRect/>
          </a:stretch>
        </p:blipFill>
        <p:spPr>
          <a:xfrm>
            <a:off x="1328336" y="2412523"/>
            <a:ext cx="9535328" cy="2406496"/>
          </a:xfrm>
          <a:prstGeom prst="rect">
            <a:avLst/>
          </a:prstGeom>
        </p:spPr>
      </p:pic>
    </p:spTree>
    <p:extLst>
      <p:ext uri="{BB962C8B-B14F-4D97-AF65-F5344CB8AC3E}">
        <p14:creationId xmlns:p14="http://schemas.microsoft.com/office/powerpoint/2010/main" val="274656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a:t>
            </a:r>
            <a:r>
              <a:rPr lang="en-US" sz="2600" b="1">
                <a:solidFill>
                  <a:schemeClr val="tx1">
                    <a:lumMod val="65000"/>
                    <a:lumOff val="35000"/>
                  </a:schemeClr>
                </a:solidFill>
              </a:rPr>
              <a:t> Business Rule Changes:</a:t>
            </a:r>
            <a:endParaRPr lang="en-US" sz="2600" b="1">
              <a:solidFill>
                <a:schemeClr val="tx1">
                  <a:lumMod val="65000"/>
                  <a:lumOff val="35000"/>
                </a:schemeClr>
              </a:solidFill>
              <a:ea typeface="Calibri"/>
              <a:cs typeface="Calibri"/>
            </a:endParaRPr>
          </a:p>
          <a:p>
            <a:pPr lvl="1">
              <a:buClr>
                <a:srgbClr val="F16038"/>
              </a:buClr>
            </a:pPr>
            <a:r>
              <a:rPr lang="en-US" sz="2200">
                <a:solidFill>
                  <a:srgbClr val="595959"/>
                </a:solidFill>
              </a:rPr>
              <a:t>Added Data Validation Rule 41163-0103:</a:t>
            </a:r>
            <a:endParaRPr lang="en-US" sz="2200">
              <a:solidFill>
                <a:srgbClr val="595959"/>
              </a:solidFill>
              <a:ea typeface="Calibri"/>
              <a:cs typeface="Calibri"/>
            </a:endParaRPr>
          </a:p>
          <a:p>
            <a:pPr lvl="1">
              <a:buClr>
                <a:srgbClr val="F16038"/>
              </a:buClr>
            </a:pPr>
            <a:endParaRPr lang="en-US" sz="2200">
              <a:solidFill>
                <a:srgbClr val="595959"/>
              </a:solidFill>
              <a:ea typeface="Calibri"/>
              <a:cs typeface="Calibri"/>
            </a:endParaRPr>
          </a:p>
          <a:p>
            <a:pPr marL="914400" lvl="2"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5" name="Picture 4" descr="Screenshot of rule 41163-0103">
            <a:extLst>
              <a:ext uri="{FF2B5EF4-FFF2-40B4-BE49-F238E27FC236}">
                <a16:creationId xmlns:a16="http://schemas.microsoft.com/office/drawing/2014/main" id="{A15DA709-5E73-C328-F438-75CBC43A906D}"/>
              </a:ext>
            </a:extLst>
          </p:cNvPr>
          <p:cNvPicPr>
            <a:picLocks noChangeAspect="1"/>
          </p:cNvPicPr>
          <p:nvPr/>
        </p:nvPicPr>
        <p:blipFill>
          <a:blip r:embed="rId2"/>
          <a:stretch>
            <a:fillRect/>
          </a:stretch>
        </p:blipFill>
        <p:spPr>
          <a:xfrm>
            <a:off x="642645" y="2442938"/>
            <a:ext cx="10132326" cy="1972123"/>
          </a:xfrm>
          <a:prstGeom prst="rect">
            <a:avLst/>
          </a:prstGeom>
        </p:spPr>
      </p:pic>
    </p:spTree>
    <p:extLst>
      <p:ext uri="{BB962C8B-B14F-4D97-AF65-F5344CB8AC3E}">
        <p14:creationId xmlns:p14="http://schemas.microsoft.com/office/powerpoint/2010/main" val="2275595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819150"/>
            <a:ext cx="11275829" cy="4675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a:t>
            </a:r>
            <a:r>
              <a:rPr lang="en-US" sz="2600" b="1">
                <a:solidFill>
                  <a:schemeClr val="tx1">
                    <a:lumMod val="65000"/>
                    <a:lumOff val="35000"/>
                  </a:schemeClr>
                </a:solidFill>
              </a:rPr>
              <a:t> Entity/Common Type Change:</a:t>
            </a:r>
          </a:p>
          <a:p>
            <a:pPr lvl="1">
              <a:buClr>
                <a:srgbClr val="F16038"/>
              </a:buClr>
            </a:pPr>
            <a:r>
              <a:rPr lang="en-US" sz="2200">
                <a:solidFill>
                  <a:schemeClr val="tx1">
                    <a:lumMod val="65000"/>
                    <a:lumOff val="35000"/>
                  </a:schemeClr>
                </a:solidFill>
              </a:rPr>
              <a:t>StudentSpecialEducationProgramAssociation.InstructionalSettingSet</a:t>
            </a:r>
          </a:p>
          <a:p>
            <a:pPr lvl="2">
              <a:buClr>
                <a:srgbClr val="F16038"/>
              </a:buClr>
            </a:pPr>
            <a:r>
              <a:rPr lang="en-US" sz="1800">
                <a:solidFill>
                  <a:schemeClr val="tx1">
                    <a:lumMod val="65000"/>
                    <a:lumOff val="35000"/>
                  </a:schemeClr>
                </a:solidFill>
              </a:rPr>
              <a:t>Removed </a:t>
            </a:r>
            <a:r>
              <a:rPr lang="en-US" sz="1800" i="1">
                <a:solidFill>
                  <a:schemeClr val="tx1">
                    <a:lumMod val="65000"/>
                    <a:lumOff val="35000"/>
                  </a:schemeClr>
                </a:solidFill>
              </a:rPr>
              <a:t>may have multiple instances</a:t>
            </a:r>
          </a:p>
          <a:p>
            <a:pPr marL="914400" lvl="2"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1026" name="Picture 2" descr="Screenshot of the entity student special education program association.">
            <a:extLst>
              <a:ext uri="{FF2B5EF4-FFF2-40B4-BE49-F238E27FC236}">
                <a16:creationId xmlns:a16="http://schemas.microsoft.com/office/drawing/2014/main" id="{D89C4E10-DD35-2A39-3972-9511ACDDC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46"/>
          <a:stretch/>
        </p:blipFill>
        <p:spPr bwMode="auto">
          <a:xfrm>
            <a:off x="1930196" y="2252259"/>
            <a:ext cx="7774244" cy="354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53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a:t>
            </a:r>
            <a:r>
              <a:rPr lang="en-US" sz="2600" b="1">
                <a:solidFill>
                  <a:schemeClr val="tx1">
                    <a:lumMod val="65000"/>
                    <a:lumOff val="35000"/>
                  </a:schemeClr>
                </a:solidFill>
              </a:rPr>
              <a:t> Entity/Common Type Change:</a:t>
            </a:r>
          </a:p>
          <a:p>
            <a:pPr lvl="1">
              <a:buClr>
                <a:srgbClr val="F16038"/>
              </a:buClr>
            </a:pPr>
            <a:r>
              <a:rPr lang="en-US" sz="2200">
                <a:solidFill>
                  <a:srgbClr val="595959"/>
                </a:solidFill>
              </a:rPr>
              <a:t>Removed </a:t>
            </a:r>
            <a:r>
              <a:rPr lang="en-US" sz="2200" err="1">
                <a:solidFill>
                  <a:srgbClr val="595959"/>
                </a:solidFill>
              </a:rPr>
              <a:t>SpecialEducationProgramService</a:t>
            </a:r>
            <a:r>
              <a:rPr lang="en-US" sz="2200">
                <a:solidFill>
                  <a:srgbClr val="595959"/>
                </a:solidFill>
              </a:rPr>
              <a:t> common type</a:t>
            </a:r>
          </a:p>
          <a:p>
            <a:pPr lvl="1">
              <a:buClr>
                <a:srgbClr val="F16038"/>
              </a:buClr>
            </a:pPr>
            <a:endParaRPr lang="en-US" sz="2200">
              <a:solidFill>
                <a:srgbClr val="595959"/>
              </a:solidFill>
              <a:ea typeface="Calibri"/>
              <a:cs typeface="Calibri"/>
            </a:endParaRPr>
          </a:p>
          <a:p>
            <a:pPr marL="0" indent="0">
              <a:buClr>
                <a:srgbClr val="F16038"/>
              </a:buClr>
              <a:buNone/>
            </a:pPr>
            <a:endParaRPr lang="en-US">
              <a:solidFill>
                <a:srgbClr val="0D6CB9"/>
              </a:solidFill>
            </a:endParaRPr>
          </a:p>
        </p:txBody>
      </p:sp>
      <p:pic>
        <p:nvPicPr>
          <p:cNvPr id="2050" name="Picture 2" descr="Screenshot of student special education program service.">
            <a:extLst>
              <a:ext uri="{FF2B5EF4-FFF2-40B4-BE49-F238E27FC236}">
                <a16:creationId xmlns:a16="http://schemas.microsoft.com/office/drawing/2014/main" id="{CB3755C0-29DD-CB8F-BA98-D5AFF2B95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899" y="2182921"/>
            <a:ext cx="8022201" cy="35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CHARTER SCHOOL WAITLIST (CSW)</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303648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accent2"/>
                </a:solidFill>
              </a:rPr>
              <a:t>NEW</a:t>
            </a:r>
            <a:r>
              <a:rPr lang="en-US" sz="2600" b="1">
                <a:solidFill>
                  <a:schemeClr val="tx1">
                    <a:lumMod val="65000"/>
                    <a:lumOff val="35000"/>
                  </a:schemeClr>
                </a:solidFill>
              </a:rPr>
              <a:t> Entity/Common Type Change:</a:t>
            </a:r>
          </a:p>
          <a:p>
            <a:pPr lvl="1">
              <a:buClr>
                <a:srgbClr val="F16038"/>
              </a:buClr>
            </a:pPr>
            <a:r>
              <a:rPr lang="en-US" sz="2200" err="1">
                <a:solidFill>
                  <a:srgbClr val="595959"/>
                </a:solidFill>
              </a:rPr>
              <a:t>StudentSpecialEducationProgramAssociation.SPEDProgramSvcSet</a:t>
            </a:r>
            <a:endParaRPr lang="en-US" sz="2200">
              <a:solidFill>
                <a:srgbClr val="595959"/>
              </a:solidFill>
            </a:endParaRPr>
          </a:p>
          <a:p>
            <a:pPr lvl="1">
              <a:buClr>
                <a:srgbClr val="F16038"/>
              </a:buClr>
            </a:pPr>
            <a:endParaRPr lang="en-US" sz="2200">
              <a:solidFill>
                <a:srgbClr val="595959"/>
              </a:solidFill>
            </a:endParaRPr>
          </a:p>
          <a:p>
            <a:pPr lvl="1">
              <a:buClr>
                <a:srgbClr val="F16038"/>
              </a:buClr>
            </a:pPr>
            <a:endParaRPr lang="en-US" sz="2200">
              <a:solidFill>
                <a:srgbClr val="595959"/>
              </a:solidFill>
              <a:ea typeface="Calibri"/>
              <a:cs typeface="Calibri"/>
            </a:endParaRPr>
          </a:p>
          <a:p>
            <a:pPr marL="0" indent="0">
              <a:buClr>
                <a:srgbClr val="F16038"/>
              </a:buClr>
              <a:buNone/>
            </a:pPr>
            <a:endParaRPr lang="en-US">
              <a:solidFill>
                <a:srgbClr val="0D6CB9"/>
              </a:solidFill>
            </a:endParaRPr>
          </a:p>
        </p:txBody>
      </p:sp>
      <p:pic>
        <p:nvPicPr>
          <p:cNvPr id="3074" name="Picture 2" descr="Screenshot student special education program association entity.">
            <a:extLst>
              <a:ext uri="{FF2B5EF4-FFF2-40B4-BE49-F238E27FC236}">
                <a16:creationId xmlns:a16="http://schemas.microsoft.com/office/drawing/2014/main" id="{731A0589-1A71-AEAC-A94C-A7F05B941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873" y="2070603"/>
            <a:ext cx="8204251" cy="367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48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a:t>
            </a:r>
            <a:endParaRPr lang="en-US" sz="4000" dirty="0">
              <a:solidFill>
                <a:schemeClr val="bg1"/>
              </a:solidFill>
            </a:endParaRPr>
          </a:p>
        </p:txBody>
      </p:sp>
      <p:sp>
        <p:nvSpPr>
          <p:cNvPr id="6" name="Content Placeholder 5">
            <a:extLst>
              <a:ext uri="{FF2B5EF4-FFF2-40B4-BE49-F238E27FC236}">
                <a16:creationId xmlns:a16="http://schemas.microsoft.com/office/drawing/2014/main" id="{36D29092-02A3-3D1D-3BD0-8CD105D89AF1}"/>
              </a:ext>
            </a:extLst>
          </p:cNvPr>
          <p:cNvSpPr>
            <a:spLocks noGrp="1"/>
          </p:cNvSpPr>
          <p:nvPr>
            <p:ph idx="1"/>
          </p:nvPr>
        </p:nvSpPr>
        <p:spPr>
          <a:xfrm>
            <a:off x="712380" y="1189608"/>
            <a:ext cx="10623762" cy="4657381"/>
          </a:xfrm>
        </p:spPr>
        <p:txBody>
          <a:bodyPr/>
          <a:lstStyle/>
          <a:p>
            <a:r>
              <a:rPr lang="en-US" b="1" dirty="0">
                <a:solidFill>
                  <a:schemeClr val="tx1">
                    <a:lumMod val="65000"/>
                    <a:lumOff val="35000"/>
                  </a:schemeClr>
                </a:solidFill>
              </a:rPr>
              <a:t>Additional Changes:</a:t>
            </a:r>
          </a:p>
          <a:p>
            <a:endParaRPr lang="en-US" b="1" dirty="0">
              <a:solidFill>
                <a:schemeClr val="tx1">
                  <a:lumMod val="65000"/>
                  <a:lumOff val="35000"/>
                </a:schemeClr>
              </a:solidFill>
            </a:endParaRPr>
          </a:p>
          <a:p>
            <a:endParaRPr lang="en-US" b="1" dirty="0">
              <a:solidFill>
                <a:schemeClr val="tx1">
                  <a:lumMod val="65000"/>
                  <a:lumOff val="35000"/>
                </a:schemeClr>
              </a:solidFill>
            </a:endParaRPr>
          </a:p>
          <a:p>
            <a:endParaRPr lang="en-US" b="1" dirty="0">
              <a:solidFill>
                <a:schemeClr val="tx1">
                  <a:lumMod val="65000"/>
                  <a:lumOff val="35000"/>
                </a:schemeClr>
              </a:solidFill>
            </a:endParaRPr>
          </a:p>
          <a:p>
            <a:endParaRPr lang="en-US" b="1" dirty="0">
              <a:solidFill>
                <a:schemeClr val="tx1">
                  <a:lumMod val="65000"/>
                  <a:lumOff val="35000"/>
                </a:schemeClr>
              </a:solidFill>
            </a:endParaRPr>
          </a:p>
          <a:p>
            <a:endParaRPr lang="en-US" b="1" dirty="0">
              <a:solidFill>
                <a:schemeClr val="tx1">
                  <a:lumMod val="65000"/>
                  <a:lumOff val="35000"/>
                </a:schemeClr>
              </a:solidFill>
            </a:endParaRPr>
          </a:p>
          <a:p>
            <a:endParaRPr lang="en-US" b="1" dirty="0">
              <a:solidFill>
                <a:schemeClr val="tx1">
                  <a:lumMod val="65000"/>
                  <a:lumOff val="35000"/>
                </a:schemeClr>
              </a:solidFill>
            </a:endParaRPr>
          </a:p>
        </p:txBody>
      </p:sp>
      <p:graphicFrame>
        <p:nvGraphicFramePr>
          <p:cNvPr id="2" name="Table 4">
            <a:extLst>
              <a:ext uri="{FF2B5EF4-FFF2-40B4-BE49-F238E27FC236}">
                <a16:creationId xmlns:a16="http://schemas.microsoft.com/office/drawing/2014/main" id="{2E053250-585E-67FC-4D0D-E7336CD3ED90}"/>
              </a:ext>
            </a:extLst>
          </p:cNvPr>
          <p:cNvGraphicFramePr>
            <a:graphicFrameLocks noGrp="1"/>
          </p:cNvGraphicFramePr>
          <p:nvPr>
            <p:extLst>
              <p:ext uri="{D42A27DB-BD31-4B8C-83A1-F6EECF244321}">
                <p14:modId xmlns:p14="http://schemas.microsoft.com/office/powerpoint/2010/main" val="2644471228"/>
              </p:ext>
            </p:extLst>
          </p:nvPr>
        </p:nvGraphicFramePr>
        <p:xfrm>
          <a:off x="712380" y="1840583"/>
          <a:ext cx="10170888" cy="2839720"/>
        </p:xfrm>
        <a:graphic>
          <a:graphicData uri="http://schemas.openxmlformats.org/drawingml/2006/table">
            <a:tbl>
              <a:tblPr firstRow="1" bandRow="1">
                <a:tableStyleId>{5C22544A-7EE6-4342-B048-85BDC9FD1C3A}</a:tableStyleId>
              </a:tblPr>
              <a:tblGrid>
                <a:gridCol w="2256972">
                  <a:extLst>
                    <a:ext uri="{9D8B030D-6E8A-4147-A177-3AD203B41FA5}">
                      <a16:colId xmlns:a16="http://schemas.microsoft.com/office/drawing/2014/main" val="3687295572"/>
                    </a:ext>
                  </a:extLst>
                </a:gridCol>
                <a:gridCol w="2868429">
                  <a:extLst>
                    <a:ext uri="{9D8B030D-6E8A-4147-A177-3AD203B41FA5}">
                      <a16:colId xmlns:a16="http://schemas.microsoft.com/office/drawing/2014/main" val="908124136"/>
                    </a:ext>
                  </a:extLst>
                </a:gridCol>
                <a:gridCol w="2313171">
                  <a:extLst>
                    <a:ext uri="{9D8B030D-6E8A-4147-A177-3AD203B41FA5}">
                      <a16:colId xmlns:a16="http://schemas.microsoft.com/office/drawing/2014/main" val="3604861056"/>
                    </a:ext>
                  </a:extLst>
                </a:gridCol>
                <a:gridCol w="2732316">
                  <a:extLst>
                    <a:ext uri="{9D8B030D-6E8A-4147-A177-3AD203B41FA5}">
                      <a16:colId xmlns:a16="http://schemas.microsoft.com/office/drawing/2014/main" val="1177443069"/>
                    </a:ext>
                  </a:extLst>
                </a:gridCol>
              </a:tblGrid>
              <a:tr h="351999">
                <a:tc>
                  <a:txBody>
                    <a:bodyPr/>
                    <a:lstStyle/>
                    <a:p>
                      <a:r>
                        <a:rPr lang="en-US"/>
                        <a:t>Legacy Data Element</a:t>
                      </a:r>
                    </a:p>
                  </a:txBody>
                  <a:tcPr/>
                </a:tc>
                <a:tc>
                  <a:txBody>
                    <a:bodyPr/>
                    <a:lstStyle/>
                    <a:p>
                      <a:r>
                        <a:rPr lang="en-US"/>
                        <a:t>Legacy Complex Type</a:t>
                      </a:r>
                    </a:p>
                  </a:txBody>
                  <a:tcPr/>
                </a:tc>
                <a:tc>
                  <a:txBody>
                    <a:bodyPr/>
                    <a:lstStyle/>
                    <a:p>
                      <a:r>
                        <a:rPr lang="en-US"/>
                        <a:t>Upgrade Data Element</a:t>
                      </a:r>
                    </a:p>
                  </a:txBody>
                  <a:tcPr/>
                </a:tc>
                <a:tc>
                  <a:txBody>
                    <a:bodyPr/>
                    <a:lstStyle/>
                    <a:p>
                      <a:r>
                        <a:rPr lang="en-US"/>
                        <a:t>Upgrade Student Entity</a:t>
                      </a:r>
                    </a:p>
                  </a:txBody>
                  <a:tcPr/>
                </a:tc>
                <a:extLst>
                  <a:ext uri="{0D108BD9-81ED-4DB2-BD59-A6C34878D82A}">
                    <a16:rowId xmlns:a16="http://schemas.microsoft.com/office/drawing/2014/main" val="3763415134"/>
                  </a:ext>
                </a:extLst>
              </a:tr>
              <a:tr h="370840">
                <a:tc>
                  <a:txBody>
                    <a:bodyPr/>
                    <a:lstStyle/>
                    <a:p>
                      <a:r>
                        <a:rPr lang="en-US" sz="1800">
                          <a:solidFill>
                            <a:srgbClr val="595959"/>
                          </a:solidFill>
                        </a:rPr>
                        <a:t>CAMPUS-ID-OF-ENROLLMENT (</a:t>
                      </a:r>
                      <a:r>
                        <a:rPr lang="en-US">
                          <a:solidFill>
                            <a:srgbClr val="595959"/>
                          </a:solidFill>
                        </a:rPr>
                        <a:t>E0782) </a:t>
                      </a:r>
                      <a:endParaRPr lang="en-US"/>
                    </a:p>
                  </a:txBody>
                  <a:tcPr/>
                </a:tc>
                <a:tc>
                  <a:txBody>
                    <a:bodyPr/>
                    <a:lstStyle/>
                    <a:p>
                      <a:r>
                        <a:rPr lang="en-US">
                          <a:solidFill>
                            <a:srgbClr val="595959"/>
                          </a:solidFill>
                        </a:rPr>
                        <a:t>StudentResidentialFacilityAssociationExtension Complex Type</a:t>
                      </a:r>
                      <a:endParaRPr lang="en-US"/>
                    </a:p>
                  </a:txBody>
                  <a:tcPr/>
                </a:tc>
                <a:tc>
                  <a:txBody>
                    <a:bodyPr/>
                    <a:lstStyle/>
                    <a:p>
                      <a:r>
                        <a:rPr lang="en-US">
                          <a:solidFill>
                            <a:srgbClr val="595959"/>
                          </a:solidFill>
                        </a:rPr>
                        <a:t>School</a:t>
                      </a:r>
                      <a:endParaRPr lang="en-US"/>
                    </a:p>
                  </a:txBody>
                  <a:tcPr/>
                </a:tc>
                <a:tc>
                  <a:txBody>
                    <a:bodyPr/>
                    <a:lstStyle/>
                    <a:p>
                      <a:r>
                        <a:rPr lang="en-US">
                          <a:solidFill>
                            <a:srgbClr val="595959"/>
                          </a:solidFill>
                        </a:rPr>
                        <a:t>StudentSchoolAssociation</a:t>
                      </a:r>
                      <a:endParaRPr lang="en-US"/>
                    </a:p>
                  </a:txBody>
                  <a:tcPr/>
                </a:tc>
                <a:extLst>
                  <a:ext uri="{0D108BD9-81ED-4DB2-BD59-A6C34878D82A}">
                    <a16:rowId xmlns:a16="http://schemas.microsoft.com/office/drawing/2014/main" val="3132403362"/>
                  </a:ext>
                </a:extLst>
              </a:tr>
              <a:tr h="451698">
                <a:tc>
                  <a:txBody>
                    <a:bodyPr/>
                    <a:lstStyle/>
                    <a:p>
                      <a:r>
                        <a:rPr lang="en-US">
                          <a:solidFill>
                            <a:srgbClr val="595959"/>
                          </a:solidFill>
                        </a:rPr>
                        <a:t>ENTRY-GRADE-LEVEL-TYPE (E1517) </a:t>
                      </a:r>
                      <a:endParaRPr lang="en-US"/>
                    </a:p>
                  </a:txBody>
                  <a:tcPr/>
                </a:tc>
                <a:tc>
                  <a:txBody>
                    <a:bodyPr/>
                    <a:lstStyle/>
                    <a:p>
                      <a:r>
                        <a:rPr lang="en-US">
                          <a:solidFill>
                            <a:srgbClr val="595959"/>
                          </a:solidFill>
                        </a:rPr>
                        <a:t>StudentResidentialFacilityAssociationExtension Complex Type</a:t>
                      </a:r>
                      <a:endParaRPr lang="en-US"/>
                    </a:p>
                  </a:txBody>
                  <a:tcPr/>
                </a:tc>
                <a:tc>
                  <a:txBody>
                    <a:bodyPr/>
                    <a:lstStyle/>
                    <a:p>
                      <a:r>
                        <a:rPr lang="en-US">
                          <a:solidFill>
                            <a:srgbClr val="595959"/>
                          </a:solidFill>
                        </a:rPr>
                        <a:t>EntryGradeLevel</a:t>
                      </a:r>
                      <a:endParaRPr lang="en-US"/>
                    </a:p>
                  </a:txBody>
                  <a:tcPr/>
                </a:tc>
                <a:tc>
                  <a:txBody>
                    <a:bodyPr/>
                    <a:lstStyle/>
                    <a:p>
                      <a:r>
                        <a:rPr lang="en-US">
                          <a:solidFill>
                            <a:srgbClr val="595959"/>
                          </a:solidFill>
                        </a:rPr>
                        <a:t>StudentSchoolAssociation</a:t>
                      </a:r>
                      <a:endParaRPr lang="en-US"/>
                    </a:p>
                  </a:txBody>
                  <a:tcPr/>
                </a:tc>
                <a:extLst>
                  <a:ext uri="{0D108BD9-81ED-4DB2-BD59-A6C34878D82A}">
                    <a16:rowId xmlns:a16="http://schemas.microsoft.com/office/drawing/2014/main" val="3125100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65694401"/>
                  </a:ext>
                </a:extLst>
              </a:tr>
            </a:tbl>
          </a:graphicData>
        </a:graphic>
      </p:graphicFrame>
    </p:spTree>
    <p:extLst>
      <p:ext uri="{BB962C8B-B14F-4D97-AF65-F5344CB8AC3E}">
        <p14:creationId xmlns:p14="http://schemas.microsoft.com/office/powerpoint/2010/main" val="245256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STATE PERFORMANCE PLAN INDICATOR     (SPPI-14)</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9203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p:txBody>
          <a:bodyPr>
            <a:normAutofit/>
          </a:bodyPr>
          <a:lstStyle/>
          <a:p>
            <a:r>
              <a:rPr lang="en-US" sz="3200" dirty="0"/>
              <a:t>STATE PERFORMANCE PLAN INDICATOR (SPPI-14) TIMELINE</a:t>
            </a:r>
          </a:p>
        </p:txBody>
      </p:sp>
      <p:pic>
        <p:nvPicPr>
          <p:cNvPr id="4" name="Picture 3">
            <a:extLst>
              <a:ext uri="{FF2B5EF4-FFF2-40B4-BE49-F238E27FC236}">
                <a16:creationId xmlns:a16="http://schemas.microsoft.com/office/drawing/2014/main" id="{9D150631-05D3-E15F-01CE-3C66F44FD197}"/>
              </a:ext>
            </a:extLst>
          </p:cNvPr>
          <p:cNvPicPr>
            <a:picLocks noChangeAspect="1"/>
          </p:cNvPicPr>
          <p:nvPr/>
        </p:nvPicPr>
        <p:blipFill>
          <a:blip r:embed="rId2"/>
          <a:stretch>
            <a:fillRect/>
          </a:stretch>
        </p:blipFill>
        <p:spPr>
          <a:xfrm>
            <a:off x="557905" y="2169764"/>
            <a:ext cx="11076190" cy="2045776"/>
          </a:xfrm>
          <a:prstGeom prst="rect">
            <a:avLst/>
          </a:prstGeom>
        </p:spPr>
      </p:pic>
    </p:spTree>
    <p:extLst>
      <p:ext uri="{BB962C8B-B14F-4D97-AF65-F5344CB8AC3E}">
        <p14:creationId xmlns:p14="http://schemas.microsoft.com/office/powerpoint/2010/main" val="16865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APPLICATION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application updates for the following:</a:t>
            </a:r>
          </a:p>
          <a:p>
            <a:pPr lvl="1">
              <a:buClr>
                <a:srgbClr val="F16038"/>
              </a:buClr>
            </a:pPr>
            <a:r>
              <a:rPr lang="en-US">
                <a:solidFill>
                  <a:srgbClr val="595959"/>
                </a:solidFill>
              </a:rPr>
              <a:t>Data Elements</a:t>
            </a:r>
          </a:p>
          <a:p>
            <a:pPr lvl="1">
              <a:buClr>
                <a:srgbClr val="F16038"/>
              </a:buClr>
            </a:pPr>
            <a:r>
              <a:rPr lang="en-US">
                <a:solidFill>
                  <a:srgbClr val="595959"/>
                </a:solidFill>
              </a:rPr>
              <a:t>Descriptor Tables</a:t>
            </a:r>
          </a:p>
          <a:p>
            <a:pPr lvl="1">
              <a:buClr>
                <a:srgbClr val="F16038"/>
              </a:buClr>
            </a:pPr>
            <a:r>
              <a:rPr lang="en-US">
                <a:solidFill>
                  <a:srgbClr val="595959"/>
                </a:solidFill>
              </a:rPr>
              <a:t>Reports</a:t>
            </a:r>
          </a:p>
          <a:p>
            <a:pPr lvl="1">
              <a:buClr>
                <a:srgbClr val="F16038"/>
              </a:buClr>
            </a:pPr>
            <a:r>
              <a:rPr lang="en-US">
                <a:solidFill>
                  <a:srgbClr val="595959"/>
                </a:solidFill>
              </a:rPr>
              <a:t>Business Rules</a:t>
            </a:r>
          </a:p>
          <a:p>
            <a:pPr marL="0" indent="0">
              <a:buClr>
                <a:srgbClr val="F16038"/>
              </a:buClr>
              <a:buNone/>
            </a:pPr>
            <a:endParaRPr lang="en-US">
              <a:solidFill>
                <a:schemeClr val="bg2">
                  <a:lumMod val="50000"/>
                </a:schemeClr>
              </a:solidFill>
            </a:endParaRPr>
          </a:p>
          <a:p>
            <a:pPr>
              <a:buClr>
                <a:srgbClr val="F16038"/>
              </a:buClr>
            </a:pPr>
            <a:endParaRPr lang="en-US">
              <a:solidFill>
                <a:schemeClr val="bg2">
                  <a:lumMod val="50000"/>
                </a:schemeClr>
              </a:solidFill>
            </a:endParaRPr>
          </a:p>
          <a:p>
            <a:pPr>
              <a:buClr>
                <a:srgbClr val="F16038"/>
              </a:buClr>
            </a:pPr>
            <a:endParaRPr lang="en-US">
              <a:solidFill>
                <a:schemeClr val="bg2">
                  <a:lumMod val="50000"/>
                </a:schemeClr>
              </a:solidFill>
            </a:endParaRPr>
          </a:p>
          <a:p>
            <a:pPr>
              <a:buClr>
                <a:srgbClr val="F16038"/>
              </a:buClr>
            </a:pPr>
            <a:endParaRPr lang="en-US">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654278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52FD-BA1A-5B62-F555-F4ACAD17DE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A2691E-A851-F209-BC60-BE33C7AF32A2}"/>
              </a:ext>
            </a:extLst>
          </p:cNvPr>
          <p:cNvSpPr>
            <a:spLocks noGrp="1"/>
          </p:cNvSpPr>
          <p:nvPr>
            <p:ph type="title"/>
          </p:nvPr>
        </p:nvSpPr>
        <p:spPr/>
        <p:txBody>
          <a:bodyPr>
            <a:normAutofit/>
          </a:bodyPr>
          <a:lstStyle/>
          <a:p>
            <a:r>
              <a:rPr lang="en-US" sz="4000">
                <a:cs typeface="Calibri"/>
              </a:rPr>
              <a:t>TSDS UPGRADE PROJECT UPDATES</a:t>
            </a:r>
          </a:p>
        </p:txBody>
      </p:sp>
      <p:sp>
        <p:nvSpPr>
          <p:cNvPr id="4" name="Content Placeholder 3">
            <a:extLst>
              <a:ext uri="{FF2B5EF4-FFF2-40B4-BE49-F238E27FC236}">
                <a16:creationId xmlns:a16="http://schemas.microsoft.com/office/drawing/2014/main" id="{B1566721-FF59-FF8F-9150-6872A3D24D9E}"/>
              </a:ext>
            </a:extLst>
          </p:cNvPr>
          <p:cNvSpPr>
            <a:spLocks noGrp="1"/>
          </p:cNvSpPr>
          <p:nvPr>
            <p:ph idx="1"/>
          </p:nvPr>
        </p:nvSpPr>
        <p:spPr>
          <a:xfrm>
            <a:off x="712380" y="1142839"/>
            <a:ext cx="10623762" cy="4704150"/>
          </a:xfrm>
        </p:spPr>
        <p:txBody>
          <a:bodyPr/>
          <a:lstStyle/>
          <a:p>
            <a:r>
              <a:rPr lang="en-US" b="1">
                <a:solidFill>
                  <a:schemeClr val="tx1">
                    <a:lumMod val="65000"/>
                    <a:lumOff val="35000"/>
                  </a:schemeClr>
                </a:solidFill>
              </a:rPr>
              <a:t>Data Element Name Changes:</a:t>
            </a:r>
          </a:p>
        </p:txBody>
      </p:sp>
      <p:graphicFrame>
        <p:nvGraphicFramePr>
          <p:cNvPr id="2" name="Table 3">
            <a:extLst>
              <a:ext uri="{FF2B5EF4-FFF2-40B4-BE49-F238E27FC236}">
                <a16:creationId xmlns:a16="http://schemas.microsoft.com/office/drawing/2014/main" id="{75D1D094-4968-9B49-2C55-F6861D9909B6}"/>
              </a:ext>
            </a:extLst>
          </p:cNvPr>
          <p:cNvGraphicFramePr>
            <a:graphicFrameLocks noGrp="1"/>
          </p:cNvGraphicFramePr>
          <p:nvPr/>
        </p:nvGraphicFramePr>
        <p:xfrm>
          <a:off x="1176594" y="2006739"/>
          <a:ext cx="9695333" cy="1488175"/>
        </p:xfrm>
        <a:graphic>
          <a:graphicData uri="http://schemas.openxmlformats.org/drawingml/2006/table">
            <a:tbl>
              <a:tblPr firstRow="1" bandRow="1">
                <a:tableStyleId>{5C22544A-7EE6-4342-B048-85BDC9FD1C3A}</a:tableStyleId>
              </a:tblPr>
              <a:tblGrid>
                <a:gridCol w="2324242">
                  <a:extLst>
                    <a:ext uri="{9D8B030D-6E8A-4147-A177-3AD203B41FA5}">
                      <a16:colId xmlns:a16="http://schemas.microsoft.com/office/drawing/2014/main" val="4096978940"/>
                    </a:ext>
                  </a:extLst>
                </a:gridCol>
                <a:gridCol w="3521281">
                  <a:extLst>
                    <a:ext uri="{9D8B030D-6E8A-4147-A177-3AD203B41FA5}">
                      <a16:colId xmlns:a16="http://schemas.microsoft.com/office/drawing/2014/main" val="1148185853"/>
                    </a:ext>
                  </a:extLst>
                </a:gridCol>
                <a:gridCol w="3849810">
                  <a:extLst>
                    <a:ext uri="{9D8B030D-6E8A-4147-A177-3AD203B41FA5}">
                      <a16:colId xmlns:a16="http://schemas.microsoft.com/office/drawing/2014/main" val="4130512639"/>
                    </a:ext>
                  </a:extLst>
                </a:gridCol>
              </a:tblGrid>
              <a:tr h="689375">
                <a:tc>
                  <a:txBody>
                    <a:bodyPr/>
                    <a:lstStyle/>
                    <a:p>
                      <a:r>
                        <a:rPr lang="en-US"/>
                        <a:t>Data Element ID</a:t>
                      </a:r>
                    </a:p>
                  </a:txBody>
                  <a:tcPr anchor="ctr"/>
                </a:tc>
                <a:tc>
                  <a:txBody>
                    <a:bodyPr/>
                    <a:lstStyle/>
                    <a:p>
                      <a:r>
                        <a:rPr lang="en-US"/>
                        <a:t>XML Data Element Name</a:t>
                      </a:r>
                    </a:p>
                  </a:txBody>
                  <a:tcPr anchor="ctr"/>
                </a:tc>
                <a:tc>
                  <a:txBody>
                    <a:bodyPr/>
                    <a:lstStyle/>
                    <a:p>
                      <a:r>
                        <a:rPr lang="en-US"/>
                        <a:t>Upgrade Data Element Name</a:t>
                      </a:r>
                    </a:p>
                  </a:txBody>
                  <a:tcPr anchor="ctr"/>
                </a:tc>
                <a:extLst>
                  <a:ext uri="{0D108BD9-81ED-4DB2-BD59-A6C34878D82A}">
                    <a16:rowId xmlns:a16="http://schemas.microsoft.com/office/drawing/2014/main" val="3739744193"/>
                  </a:ext>
                </a:extLst>
              </a:tr>
              <a:tr h="399400">
                <a:tc>
                  <a:txBody>
                    <a:bodyPr/>
                    <a:lstStyle/>
                    <a:p>
                      <a:r>
                        <a:rPr lang="en-US"/>
                        <a:t>E3033 (was E0895)</a:t>
                      </a:r>
                    </a:p>
                  </a:txBody>
                  <a:tcPr/>
                </a:tc>
                <a:tc>
                  <a:txBody>
                    <a:bodyPr/>
                    <a:lstStyle/>
                    <a:p>
                      <a:r>
                        <a:rPr lang="en-US"/>
                        <a:t>HOME-LANGUAGE-CODE</a:t>
                      </a:r>
                    </a:p>
                  </a:txBody>
                  <a:tcPr/>
                </a:tc>
                <a:tc>
                  <a:txBody>
                    <a:bodyPr/>
                    <a:lstStyle/>
                    <a:p>
                      <a:r>
                        <a:rPr lang="en-US"/>
                        <a:t>Language</a:t>
                      </a:r>
                    </a:p>
                  </a:txBody>
                  <a:tcPr/>
                </a:tc>
                <a:extLst>
                  <a:ext uri="{0D108BD9-81ED-4DB2-BD59-A6C34878D82A}">
                    <a16:rowId xmlns:a16="http://schemas.microsoft.com/office/drawing/2014/main" val="967701964"/>
                  </a:ext>
                </a:extLst>
              </a:tr>
              <a:tr h="399400">
                <a:tc>
                  <a:txBody>
                    <a:bodyPr/>
                    <a:lstStyle/>
                    <a:p>
                      <a:r>
                        <a:rPr lang="en-US"/>
                        <a:t>E1001</a:t>
                      </a:r>
                    </a:p>
                  </a:txBody>
                  <a:tcPr/>
                </a:tc>
                <a:tc>
                  <a:txBody>
                    <a:bodyPr/>
                    <a:lstStyle/>
                    <a:p>
                      <a:r>
                        <a:rPr lang="en-US"/>
                        <a:t>LEAVER-REASON-CODE</a:t>
                      </a:r>
                    </a:p>
                  </a:txBody>
                  <a:tcPr/>
                </a:tc>
                <a:tc>
                  <a:txBody>
                    <a:bodyPr/>
                    <a:lstStyle/>
                    <a:p>
                      <a:r>
                        <a:rPr lang="en-US" err="1"/>
                        <a:t>ExitWithdrawType</a:t>
                      </a:r>
                      <a:endParaRPr lang="en-US"/>
                    </a:p>
                  </a:txBody>
                  <a:tcPr/>
                </a:tc>
                <a:extLst>
                  <a:ext uri="{0D108BD9-81ED-4DB2-BD59-A6C34878D82A}">
                    <a16:rowId xmlns:a16="http://schemas.microsoft.com/office/drawing/2014/main" val="2526284025"/>
                  </a:ext>
                </a:extLst>
              </a:tr>
            </a:tbl>
          </a:graphicData>
        </a:graphic>
      </p:graphicFrame>
    </p:spTree>
    <p:extLst>
      <p:ext uri="{BB962C8B-B14F-4D97-AF65-F5344CB8AC3E}">
        <p14:creationId xmlns:p14="http://schemas.microsoft.com/office/powerpoint/2010/main" val="4187952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7771-7FCC-334F-9F14-D4C934012F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7A28C-E3DC-F302-1D08-5310B3CBBBB3}"/>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rgbClr val="FFFFFF"/>
              </a:solidFill>
            </a:endParaRPr>
          </a:p>
        </p:txBody>
      </p:sp>
      <p:sp>
        <p:nvSpPr>
          <p:cNvPr id="5" name="Content Placeholder 3">
            <a:extLst>
              <a:ext uri="{FF2B5EF4-FFF2-40B4-BE49-F238E27FC236}">
                <a16:creationId xmlns:a16="http://schemas.microsoft.com/office/drawing/2014/main" id="{10F89445-EC4E-A04E-FCA6-E5ACC1C8060F}"/>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a:solidFill>
                  <a:srgbClr val="595959"/>
                </a:solidFill>
              </a:rPr>
              <a:t>Business Rule Changes:</a:t>
            </a:r>
          </a:p>
          <a:p>
            <a:pPr lvl="1" defTabSz="771525">
              <a:buClr>
                <a:srgbClr val="F16038"/>
              </a:buClr>
            </a:pPr>
            <a:r>
              <a:rPr lang="en-US">
                <a:solidFill>
                  <a:srgbClr val="595959"/>
                </a:solidFill>
              </a:rPr>
              <a:t>Rule text has been updated to reflect the change in the data element name.  </a:t>
            </a:r>
          </a:p>
          <a:p>
            <a:pPr lvl="1" defTabSz="771525">
              <a:buClr>
                <a:srgbClr val="F16038"/>
              </a:buClr>
            </a:pPr>
            <a:endParaRPr lang="en-US">
              <a:solidFill>
                <a:srgbClr val="595959"/>
              </a:solidFill>
              <a:cs typeface="Calibri"/>
            </a:endParaRPr>
          </a:p>
          <a:p>
            <a:pPr lvl="1" defTabSz="771525">
              <a:buClr>
                <a:srgbClr val="F16038"/>
              </a:buClr>
            </a:pPr>
            <a:endParaRPr lang="en-US">
              <a:solidFill>
                <a:srgbClr val="595959"/>
              </a:solidFill>
            </a:endParaRPr>
          </a:p>
          <a:p>
            <a:pPr marL="0" indent="0" defTabSz="771525">
              <a:buClr>
                <a:srgbClr val="D8D8D8"/>
              </a:buClr>
              <a:buNone/>
            </a:pPr>
            <a:endParaRPr lang="en-US">
              <a:solidFill>
                <a:srgbClr val="0D6CB9"/>
              </a:solidFill>
            </a:endParaRPr>
          </a:p>
        </p:txBody>
      </p:sp>
      <p:pic>
        <p:nvPicPr>
          <p:cNvPr id="7" name="Picture 6" descr="Screen shot of updated validation rule 40203-0023 for 2024-2025 school year.">
            <a:extLst>
              <a:ext uri="{FF2B5EF4-FFF2-40B4-BE49-F238E27FC236}">
                <a16:creationId xmlns:a16="http://schemas.microsoft.com/office/drawing/2014/main" id="{941D1030-86F9-1620-B39E-86C8DA1A3908}"/>
              </a:ext>
            </a:extLst>
          </p:cNvPr>
          <p:cNvPicPr>
            <a:picLocks noChangeAspect="1"/>
          </p:cNvPicPr>
          <p:nvPr/>
        </p:nvPicPr>
        <p:blipFill>
          <a:blip r:embed="rId2"/>
          <a:stretch>
            <a:fillRect/>
          </a:stretch>
        </p:blipFill>
        <p:spPr>
          <a:xfrm>
            <a:off x="1743486" y="2189641"/>
            <a:ext cx="8705023" cy="2478718"/>
          </a:xfrm>
          <a:prstGeom prst="rect">
            <a:avLst/>
          </a:prstGeom>
        </p:spPr>
      </p:pic>
    </p:spTree>
    <p:extLst>
      <p:ext uri="{BB962C8B-B14F-4D97-AF65-F5344CB8AC3E}">
        <p14:creationId xmlns:p14="http://schemas.microsoft.com/office/powerpoint/2010/main" val="3232276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7771-7FCC-334F-9F14-D4C934012F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7A28C-E3DC-F302-1D08-5310B3CBBBB3}"/>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8" name="Content Placeholder 3" descr="Deleted validation rule 40100-0017 for the  2024-2025 school year.">
            <a:extLst>
              <a:ext uri="{FF2B5EF4-FFF2-40B4-BE49-F238E27FC236}">
                <a16:creationId xmlns:a16="http://schemas.microsoft.com/office/drawing/2014/main" id="{894703B1-3C1D-0CAB-2B7A-304C4B0EF25E}"/>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
        <p:nvSpPr>
          <p:cNvPr id="5" name="Content Placeholder 3">
            <a:extLst>
              <a:ext uri="{FF2B5EF4-FFF2-40B4-BE49-F238E27FC236}">
                <a16:creationId xmlns:a16="http://schemas.microsoft.com/office/drawing/2014/main" id="{10F89445-EC4E-A04E-FCA6-E5ACC1C8060F}"/>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i="0">
                <a:solidFill>
                  <a:schemeClr val="tx1">
                    <a:lumMod val="65000"/>
                    <a:lumOff val="35000"/>
                  </a:schemeClr>
                </a:solidFill>
                <a:effectLst/>
              </a:rPr>
              <a:t>Business Rule Changes:</a:t>
            </a:r>
          </a:p>
          <a:p>
            <a:pPr lvl="1" defTabSz="771525">
              <a:buClr>
                <a:srgbClr val="F16038"/>
              </a:buClr>
            </a:pPr>
            <a:r>
              <a:rPr lang="en-US" b="0" i="0">
                <a:solidFill>
                  <a:schemeClr val="tx1">
                    <a:lumMod val="65000"/>
                    <a:lumOff val="35000"/>
                  </a:schemeClr>
                </a:solidFill>
                <a:effectLst/>
              </a:rPr>
              <a:t>DATE-OF-BIRTH must be a valid date.</a:t>
            </a:r>
            <a:r>
              <a:rPr lang="en-US">
                <a:solidFill>
                  <a:schemeClr val="tx1">
                    <a:lumMod val="65000"/>
                    <a:lumOff val="35000"/>
                  </a:schemeClr>
                </a:solidFill>
              </a:rPr>
              <a:t>  </a:t>
            </a:r>
          </a:p>
          <a:p>
            <a:pPr lvl="2" defTabSz="771525">
              <a:buClr>
                <a:srgbClr val="F16038"/>
              </a:buClr>
            </a:pPr>
            <a:r>
              <a:rPr lang="en-US">
                <a:solidFill>
                  <a:schemeClr val="tx1">
                    <a:lumMod val="65000"/>
                    <a:lumOff val="35000"/>
                  </a:schemeClr>
                </a:solidFill>
              </a:rPr>
              <a:t>This rule was deleted, as it will be caught by the L1 API errors in the TSDS Upgrade Project.</a:t>
            </a:r>
            <a:endParaRPr lang="en-US">
              <a:solidFill>
                <a:schemeClr val="tx1">
                  <a:lumMod val="65000"/>
                  <a:lumOff val="35000"/>
                </a:schemeClr>
              </a:solidFill>
              <a:ea typeface="Calibri"/>
              <a:cs typeface="Calibri"/>
            </a:endParaRPr>
          </a:p>
          <a:p>
            <a:pPr lvl="1" defTabSz="771525">
              <a:buClr>
                <a:srgbClr val="F16038"/>
              </a:buClr>
            </a:pPr>
            <a:endParaRPr lang="en-US">
              <a:solidFill>
                <a:srgbClr val="595959"/>
              </a:solidFill>
            </a:endParaRPr>
          </a:p>
          <a:p>
            <a:pPr marL="0" indent="0" defTabSz="771525">
              <a:buClr>
                <a:srgbClr val="D8D8D8"/>
              </a:buClr>
              <a:buNone/>
            </a:pPr>
            <a:endParaRPr lang="en-US">
              <a:solidFill>
                <a:srgbClr val="0D6CB9"/>
              </a:solidFill>
            </a:endParaRPr>
          </a:p>
        </p:txBody>
      </p:sp>
      <p:pic>
        <p:nvPicPr>
          <p:cNvPr id="4" name="Picture 3" descr="Deleyed validation rule 40100-0017 for the 2025-2025 school year.&#10;">
            <a:extLst>
              <a:ext uri="{FF2B5EF4-FFF2-40B4-BE49-F238E27FC236}">
                <a16:creationId xmlns:a16="http://schemas.microsoft.com/office/drawing/2014/main" id="{BA25EE87-6A18-16F7-0378-F7203A0DFFF9}"/>
              </a:ext>
            </a:extLst>
          </p:cNvPr>
          <p:cNvPicPr>
            <a:picLocks noChangeAspect="1"/>
          </p:cNvPicPr>
          <p:nvPr/>
        </p:nvPicPr>
        <p:blipFill>
          <a:blip r:embed="rId2"/>
          <a:stretch>
            <a:fillRect/>
          </a:stretch>
        </p:blipFill>
        <p:spPr>
          <a:xfrm>
            <a:off x="1271992" y="2587163"/>
            <a:ext cx="9648011" cy="1944899"/>
          </a:xfrm>
          <a:prstGeom prst="rect">
            <a:avLst/>
          </a:prstGeom>
        </p:spPr>
      </p:pic>
    </p:spTree>
    <p:extLst>
      <p:ext uri="{BB962C8B-B14F-4D97-AF65-F5344CB8AC3E}">
        <p14:creationId xmlns:p14="http://schemas.microsoft.com/office/powerpoint/2010/main" val="1123184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7771-7FCC-334F-9F14-D4C934012F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7A28C-E3DC-F302-1D08-5310B3CBBBB3}"/>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rgbClr val="FFFFFF"/>
              </a:solidFill>
            </a:endParaRPr>
          </a:p>
        </p:txBody>
      </p:sp>
      <p:sp>
        <p:nvSpPr>
          <p:cNvPr id="8" name="Content Placeholder 3" descr="New validation rule 49010-0011 for the 2024-2025 school year.">
            <a:extLst>
              <a:ext uri="{FF2B5EF4-FFF2-40B4-BE49-F238E27FC236}">
                <a16:creationId xmlns:a16="http://schemas.microsoft.com/office/drawing/2014/main" id="{894703B1-3C1D-0CAB-2B7A-304C4B0EF25E}"/>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
        <p:nvSpPr>
          <p:cNvPr id="5" name="Content Placeholder 3">
            <a:extLst>
              <a:ext uri="{FF2B5EF4-FFF2-40B4-BE49-F238E27FC236}">
                <a16:creationId xmlns:a16="http://schemas.microsoft.com/office/drawing/2014/main" id="{10F89445-EC4E-A04E-FCA6-E5ACC1C8060F}"/>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i="0">
                <a:solidFill>
                  <a:schemeClr val="tx1">
                    <a:lumMod val="65000"/>
                    <a:lumOff val="35000"/>
                  </a:schemeClr>
                </a:solidFill>
                <a:effectLst/>
              </a:rPr>
              <a:t>Business Rule Changes:</a:t>
            </a:r>
          </a:p>
          <a:p>
            <a:pPr lvl="1" defTabSz="771525">
              <a:buClr>
                <a:srgbClr val="F16038"/>
              </a:buClr>
            </a:pPr>
            <a:r>
              <a:rPr lang="en-US" b="0" i="0">
                <a:solidFill>
                  <a:schemeClr val="tx1">
                    <a:lumMod val="65000"/>
                    <a:lumOff val="35000"/>
                  </a:schemeClr>
                </a:solidFill>
                <a:effectLst/>
              </a:rPr>
              <a:t>Added new business rule</a:t>
            </a:r>
          </a:p>
          <a:p>
            <a:pPr lvl="1" defTabSz="771525">
              <a:buClr>
                <a:srgbClr val="F16038"/>
              </a:buClr>
            </a:pPr>
            <a:r>
              <a:rPr lang="en-US" b="0" i="0">
                <a:solidFill>
                  <a:schemeClr val="tx1">
                    <a:lumMod val="65000"/>
                    <a:lumOff val="35000"/>
                  </a:schemeClr>
                </a:solidFill>
                <a:effectLst/>
              </a:rPr>
              <a:t>If CONTACT-PRIORITY is not blank, then it must not match CONTACT-PRIORITY for any other parents associated with this student.</a:t>
            </a:r>
            <a:r>
              <a:rPr lang="en-US">
                <a:solidFill>
                  <a:schemeClr val="tx1">
                    <a:lumMod val="65000"/>
                    <a:lumOff val="35000"/>
                  </a:schemeClr>
                </a:solidFill>
              </a:rPr>
              <a:t>  </a:t>
            </a:r>
          </a:p>
        </p:txBody>
      </p:sp>
      <p:pic>
        <p:nvPicPr>
          <p:cNvPr id="4" name="Picture 3" descr="New validation rul 49010-0011 for the 2024-2025 school year.">
            <a:extLst>
              <a:ext uri="{FF2B5EF4-FFF2-40B4-BE49-F238E27FC236}">
                <a16:creationId xmlns:a16="http://schemas.microsoft.com/office/drawing/2014/main" id="{C9F7DFF5-C579-B76B-37D7-CFB643B5AA8B}"/>
              </a:ext>
            </a:extLst>
          </p:cNvPr>
          <p:cNvPicPr>
            <a:picLocks noChangeAspect="1"/>
          </p:cNvPicPr>
          <p:nvPr/>
        </p:nvPicPr>
        <p:blipFill>
          <a:blip r:embed="rId2"/>
          <a:stretch>
            <a:fillRect/>
          </a:stretch>
        </p:blipFill>
        <p:spPr>
          <a:xfrm>
            <a:off x="843548" y="2735280"/>
            <a:ext cx="10504900" cy="1387440"/>
          </a:xfrm>
          <a:prstGeom prst="rect">
            <a:avLst/>
          </a:prstGeom>
        </p:spPr>
      </p:pic>
    </p:spTree>
    <p:extLst>
      <p:ext uri="{BB962C8B-B14F-4D97-AF65-F5344CB8AC3E}">
        <p14:creationId xmlns:p14="http://schemas.microsoft.com/office/powerpoint/2010/main" val="1202512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How does SPPI-14 determine if a student was identified as special education in the prior school year</a:t>
            </a:r>
            <a:r>
              <a:rPr lang="en-US" b="1" dirty="0">
                <a:solidFill>
                  <a:schemeClr val="tx1">
                    <a:lumMod val="65000"/>
                    <a:lumOff val="35000"/>
                  </a:schemeClr>
                </a:solidFill>
                <a:latin typeface="Calibri"/>
                <a:cs typeface="Calibri"/>
              </a:rPr>
              <a:t>?</a:t>
            </a:r>
            <a:endParaRPr lang="en-US" b="0" i="0" dirty="0">
              <a:solidFill>
                <a:schemeClr val="tx1">
                  <a:lumMod val="65000"/>
                  <a:lumOff val="35000"/>
                </a:schemeClr>
              </a:solidFill>
              <a:effectLst/>
              <a:latin typeface="Calibri"/>
              <a:cs typeface="Calibri"/>
            </a:endParaRP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dirty="0">
                <a:solidFill>
                  <a:schemeClr val="tx1"/>
                </a:solidFill>
              </a:rPr>
              <a:t>The SPPI-14 promotion logic determines if a student was identified as special education by looking at data reported in the PEIMS Fall or Summer in the prior school year. Students reported with SPECIAL-ED-INDICATOR-CODE (E0794) = ‘1’ in either collection are considered for SPPI-14.</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42992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p:txBody>
          <a:bodyPr/>
          <a:lstStyle/>
          <a:p>
            <a:r>
              <a:rPr lang="en-US" dirty="0"/>
              <a:t>CHARTER SCHOOL WAITLIST (CSW) TIMELINE</a:t>
            </a:r>
          </a:p>
        </p:txBody>
      </p:sp>
      <p:pic>
        <p:nvPicPr>
          <p:cNvPr id="5" name="Picture 4">
            <a:extLst>
              <a:ext uri="{FF2B5EF4-FFF2-40B4-BE49-F238E27FC236}">
                <a16:creationId xmlns:a16="http://schemas.microsoft.com/office/drawing/2014/main" id="{17C91C64-E138-D65F-1591-7D0B561BA15B}"/>
              </a:ext>
            </a:extLst>
          </p:cNvPr>
          <p:cNvPicPr>
            <a:picLocks noChangeAspect="1"/>
          </p:cNvPicPr>
          <p:nvPr/>
        </p:nvPicPr>
        <p:blipFill>
          <a:blip r:embed="rId2"/>
          <a:stretch>
            <a:fillRect/>
          </a:stretch>
        </p:blipFill>
        <p:spPr>
          <a:xfrm>
            <a:off x="567428" y="1906292"/>
            <a:ext cx="11147832" cy="2541722"/>
          </a:xfrm>
          <a:prstGeom prst="rect">
            <a:avLst/>
          </a:prstGeom>
        </p:spPr>
      </p:pic>
    </p:spTree>
    <p:extLst>
      <p:ext uri="{BB962C8B-B14F-4D97-AF65-F5344CB8AC3E}">
        <p14:creationId xmlns:p14="http://schemas.microsoft.com/office/powerpoint/2010/main" val="251927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Why is the number of records that promote to the Parent&gt;Parent Basic Information subcategory more than the number of parents that display on the SPP0-000-001 TSDS SPPI-14 Student Roster Report</a:t>
            </a:r>
            <a:r>
              <a:rPr lang="en-US" b="1" dirty="0">
                <a:solidFill>
                  <a:schemeClr val="tx1">
                    <a:lumMod val="65000"/>
                    <a:lumOff val="35000"/>
                  </a:schemeClr>
                </a:solidFill>
                <a:latin typeface="Calibri"/>
                <a:cs typeface="Calibri"/>
              </a:rPr>
              <a:t>?</a:t>
            </a:r>
            <a:endParaRPr lang="en-US" b="0" i="0" dirty="0">
              <a:solidFill>
                <a:schemeClr val="tx1">
                  <a:lumMod val="65000"/>
                  <a:lumOff val="35000"/>
                </a:schemeClr>
              </a:solidFill>
              <a:effectLst/>
              <a:latin typeface="Calibri"/>
              <a:cs typeface="Calibri"/>
            </a:endParaRP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dirty="0">
                <a:solidFill>
                  <a:schemeClr val="tx1"/>
                </a:solidFill>
              </a:rPr>
              <a:t>The SPP0-000-001 report will only display up to two parent contact records per student based on the two reported with the lowest value for the </a:t>
            </a:r>
            <a:r>
              <a:rPr lang="en-US" dirty="0" err="1">
                <a:solidFill>
                  <a:schemeClr val="tx1"/>
                </a:solidFill>
              </a:rPr>
              <a:t>ContactPriority</a:t>
            </a:r>
            <a:r>
              <a:rPr lang="en-US" dirty="0">
                <a:solidFill>
                  <a:schemeClr val="tx1"/>
                </a:solidFill>
              </a:rPr>
              <a:t> (E1427) data element.  However, the SPPI-14 promotion logic will promote all parent contacts populated in the IODS for an individual student which could be more than the two listed on the report.</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357814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b="1" i="0" dirty="0">
                <a:solidFill>
                  <a:schemeClr val="tx1">
                    <a:lumMod val="65000"/>
                    <a:lumOff val="35000"/>
                  </a:schemeClr>
                </a:solidFill>
                <a:effectLst/>
                <a:latin typeface="Calibri"/>
                <a:cs typeface="Calibri"/>
              </a:rPr>
              <a:t>Which values for the </a:t>
            </a:r>
            <a:r>
              <a:rPr lang="en-US" b="1" i="0" dirty="0" err="1">
                <a:solidFill>
                  <a:schemeClr val="tx1">
                    <a:lumMod val="65000"/>
                    <a:lumOff val="35000"/>
                  </a:schemeClr>
                </a:solidFill>
                <a:effectLst/>
                <a:latin typeface="Calibri"/>
                <a:cs typeface="Calibri"/>
              </a:rPr>
              <a:t>ExitWithdraw</a:t>
            </a:r>
            <a:r>
              <a:rPr lang="en-US" b="1" i="0" dirty="0">
                <a:solidFill>
                  <a:schemeClr val="tx1">
                    <a:lumMod val="65000"/>
                    <a:lumOff val="35000"/>
                  </a:schemeClr>
                </a:solidFill>
                <a:effectLst/>
                <a:latin typeface="Calibri"/>
                <a:cs typeface="Calibri"/>
              </a:rPr>
              <a:t> Type (E1001) data element must the student be reported with for the student to promote to SPPI-14</a:t>
            </a:r>
            <a:r>
              <a:rPr lang="en-US" b="1" dirty="0">
                <a:solidFill>
                  <a:schemeClr val="tx1">
                    <a:lumMod val="65000"/>
                    <a:lumOff val="35000"/>
                  </a:schemeClr>
                </a:solidFill>
                <a:latin typeface="Calibri"/>
                <a:cs typeface="Calibri"/>
              </a:rPr>
              <a:t>?</a:t>
            </a:r>
            <a:endParaRPr lang="en-US" b="0" i="0" dirty="0">
              <a:solidFill>
                <a:schemeClr val="tx1">
                  <a:lumMod val="65000"/>
                  <a:lumOff val="35000"/>
                </a:schemeClr>
              </a:solidFill>
              <a:effectLst/>
              <a:latin typeface="Calibri"/>
              <a:cs typeface="Calibri"/>
            </a:endParaRPr>
          </a:p>
          <a:p>
            <a:pPr marL="0" indent="0">
              <a:lnSpc>
                <a:spcPct val="100000"/>
              </a:lnSpc>
              <a:spcBef>
                <a:spcPts val="0"/>
              </a:spcBef>
              <a:buClr>
                <a:srgbClr val="F16038"/>
              </a:buClr>
              <a:buNone/>
            </a:pPr>
            <a:endParaRPr lang="en-US" b="1" dirty="0">
              <a:solidFill>
                <a:schemeClr val="tx1">
                  <a:lumMod val="65000"/>
                  <a:lumOff val="35000"/>
                </a:schemeClr>
              </a:solidFill>
            </a:endParaRPr>
          </a:p>
          <a:p>
            <a:pPr algn="l" rtl="0" fontAlgn="base">
              <a:buClr>
                <a:srgbClr val="FF6600"/>
              </a:buClr>
            </a:pPr>
            <a:r>
              <a:rPr lang="en-US" dirty="0">
                <a:solidFill>
                  <a:schemeClr val="tx1"/>
                </a:solidFill>
              </a:rPr>
              <a:t>A student must be reported with one of the following </a:t>
            </a:r>
            <a:r>
              <a:rPr lang="en-US" dirty="0" err="1">
                <a:solidFill>
                  <a:schemeClr val="tx1"/>
                </a:solidFill>
              </a:rPr>
              <a:t>ExitWithdraw</a:t>
            </a:r>
            <a:r>
              <a:rPr lang="en-US" dirty="0">
                <a:solidFill>
                  <a:schemeClr val="tx1"/>
                </a:solidFill>
              </a:rPr>
              <a:t> Types in the </a:t>
            </a:r>
            <a:r>
              <a:rPr lang="en-US" dirty="0" err="1">
                <a:solidFill>
                  <a:schemeClr val="tx1"/>
                </a:solidFill>
              </a:rPr>
              <a:t>PriorYearLeaver</a:t>
            </a:r>
            <a:r>
              <a:rPr lang="en-US" dirty="0">
                <a:solidFill>
                  <a:schemeClr val="tx1"/>
                </a:solidFill>
              </a:rPr>
              <a:t> entity to promote to SPPI-14:</a:t>
            </a:r>
          </a:p>
          <a:p>
            <a:pPr lvl="1" fontAlgn="base">
              <a:buClr>
                <a:srgbClr val="FF6600"/>
              </a:buClr>
            </a:pPr>
            <a:r>
              <a:rPr lang="en-US" dirty="0">
                <a:solidFill>
                  <a:schemeClr val="tx1"/>
                </a:solidFill>
              </a:rPr>
              <a:t>01- Graduated from a campus in the district or charter</a:t>
            </a:r>
          </a:p>
          <a:p>
            <a:pPr lvl="1" fontAlgn="base">
              <a:buClr>
                <a:srgbClr val="FF6600"/>
              </a:buClr>
            </a:pPr>
            <a:r>
              <a:rPr lang="en-US" dirty="0">
                <a:solidFill>
                  <a:schemeClr val="tx1"/>
                </a:solidFill>
              </a:rPr>
              <a:t>24 – College, Pursue Associate’s or Bachelor’s Degree</a:t>
            </a:r>
          </a:p>
          <a:p>
            <a:pPr lvl="1" fontAlgn="base">
              <a:buClr>
                <a:srgbClr val="FF6600"/>
              </a:buClr>
            </a:pPr>
            <a:r>
              <a:rPr lang="en-US" dirty="0">
                <a:solidFill>
                  <a:schemeClr val="tx1"/>
                </a:solidFill>
              </a:rPr>
              <a:t>88 – Court-ordered to a </a:t>
            </a:r>
            <a:r>
              <a:rPr lang="en-US" dirty="0" err="1">
                <a:solidFill>
                  <a:schemeClr val="tx1"/>
                </a:solidFill>
              </a:rPr>
              <a:t>TxCHSE</a:t>
            </a:r>
            <a:r>
              <a:rPr lang="en-US" dirty="0">
                <a:solidFill>
                  <a:schemeClr val="tx1"/>
                </a:solidFill>
              </a:rPr>
              <a:t> program, has not earned a </a:t>
            </a:r>
            <a:r>
              <a:rPr lang="en-US" dirty="0" err="1">
                <a:solidFill>
                  <a:schemeClr val="tx1"/>
                </a:solidFill>
              </a:rPr>
              <a:t>TxCHSE</a:t>
            </a:r>
            <a:endParaRPr lang="en-US" dirty="0">
              <a:solidFill>
                <a:schemeClr val="tx1"/>
              </a:solidFill>
            </a:endParaRPr>
          </a:p>
          <a:p>
            <a:pPr lvl="1" fontAlgn="base">
              <a:buClr>
                <a:srgbClr val="FF6600"/>
              </a:buClr>
            </a:pPr>
            <a:r>
              <a:rPr lang="en-US" dirty="0">
                <a:solidFill>
                  <a:schemeClr val="tx1"/>
                </a:solidFill>
              </a:rPr>
              <a:t>90 – Grad other state Interstate Compact on Edu Opportunity for Military Child</a:t>
            </a:r>
          </a:p>
          <a:p>
            <a:pPr lvl="1" fontAlgn="base">
              <a:buClr>
                <a:srgbClr val="FF6600"/>
              </a:buClr>
            </a:pPr>
            <a:r>
              <a:rPr lang="en-US" dirty="0">
                <a:solidFill>
                  <a:schemeClr val="tx1"/>
                </a:solidFill>
              </a:rPr>
              <a:t>98 - Other</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321916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CLASS ROSTER WINTER (CRW)</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1249160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p:txBody>
          <a:bodyPr/>
          <a:lstStyle/>
          <a:p>
            <a:r>
              <a:rPr lang="en-US" dirty="0"/>
              <a:t>CLASS ROSTER WINTER (CRW) TIMELINE</a:t>
            </a:r>
          </a:p>
        </p:txBody>
      </p:sp>
      <p:pic>
        <p:nvPicPr>
          <p:cNvPr id="4" name="Picture 3">
            <a:extLst>
              <a:ext uri="{FF2B5EF4-FFF2-40B4-BE49-F238E27FC236}">
                <a16:creationId xmlns:a16="http://schemas.microsoft.com/office/drawing/2014/main" id="{40075F14-DAB5-974D-65C1-55CF0985C647}"/>
              </a:ext>
            </a:extLst>
          </p:cNvPr>
          <p:cNvPicPr>
            <a:picLocks noChangeAspect="1"/>
          </p:cNvPicPr>
          <p:nvPr/>
        </p:nvPicPr>
        <p:blipFill>
          <a:blip r:embed="rId2"/>
          <a:stretch>
            <a:fillRect/>
          </a:stretch>
        </p:blipFill>
        <p:spPr>
          <a:xfrm>
            <a:off x="574800" y="1658318"/>
            <a:ext cx="11095238" cy="2929179"/>
          </a:xfrm>
          <a:prstGeom prst="rect">
            <a:avLst/>
          </a:prstGeom>
        </p:spPr>
      </p:pic>
    </p:spTree>
    <p:extLst>
      <p:ext uri="{BB962C8B-B14F-4D97-AF65-F5344CB8AC3E}">
        <p14:creationId xmlns:p14="http://schemas.microsoft.com/office/powerpoint/2010/main" val="4197373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DATA GOVERNANCE UPDATES </a:t>
            </a:r>
            <a:endParaRPr lang="en-US" sz="4000" dirty="0">
              <a:solidFill>
                <a:schemeClr val="bg1"/>
              </a:solidFill>
            </a:endParaRPr>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updates to the following since TSDS Spring training:</a:t>
            </a:r>
          </a:p>
          <a:p>
            <a:pPr lvl="1">
              <a:buClr>
                <a:srgbClr val="F16038"/>
              </a:buClr>
            </a:pPr>
            <a:r>
              <a:rPr lang="en-US">
                <a:solidFill>
                  <a:srgbClr val="595959"/>
                </a:solidFill>
              </a:rPr>
              <a:t>Report Updates</a:t>
            </a:r>
          </a:p>
          <a:p>
            <a:pPr lvl="1">
              <a:buClr>
                <a:srgbClr val="F16038"/>
              </a:buClr>
            </a:pPr>
            <a:r>
              <a:rPr lang="en-US">
                <a:solidFill>
                  <a:srgbClr val="595959"/>
                </a:solidFill>
              </a:rPr>
              <a:t>Data Elements</a:t>
            </a:r>
          </a:p>
          <a:p>
            <a:pPr lvl="1">
              <a:buClr>
                <a:srgbClr val="F16038"/>
              </a:buClr>
            </a:pPr>
            <a:r>
              <a:rPr lang="en-US">
                <a:solidFill>
                  <a:srgbClr val="595959"/>
                </a:solidFill>
              </a:rPr>
              <a:t>Descriptor Tables</a:t>
            </a:r>
          </a:p>
          <a:p>
            <a:pPr lvl="1">
              <a:buClr>
                <a:srgbClr val="F16038"/>
              </a:buClr>
            </a:pPr>
            <a:r>
              <a:rPr lang="en-US">
                <a:solidFill>
                  <a:srgbClr val="595959"/>
                </a:solidFill>
              </a:rPr>
              <a:t>Business Rules</a:t>
            </a:r>
          </a:p>
          <a:p>
            <a:pPr marL="457200" lvl="1" indent="0">
              <a:buClr>
                <a:srgbClr val="F16038"/>
              </a:buClr>
              <a:buNone/>
            </a:pPr>
            <a:endParaRPr lang="en-US">
              <a:solidFill>
                <a:srgbClr val="595959"/>
              </a:solidFill>
            </a:endParaRPr>
          </a:p>
          <a:p>
            <a:pPr lvl="1">
              <a:buClr>
                <a:srgbClr val="F16038"/>
              </a:buClr>
            </a:pPr>
            <a:endParaRPr lang="en-US">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1528291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DATA ELEMENT UPDATES</a:t>
            </a:r>
            <a:endParaRPr lang="en-US" sz="4000"/>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Data elements deleted:</a:t>
            </a: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graphicFrame>
        <p:nvGraphicFramePr>
          <p:cNvPr id="6" name="Table 3">
            <a:extLst>
              <a:ext uri="{FF2B5EF4-FFF2-40B4-BE49-F238E27FC236}">
                <a16:creationId xmlns:a16="http://schemas.microsoft.com/office/drawing/2014/main" id="{33268B67-BB13-57E8-4455-FCFAABB9E069}"/>
              </a:ext>
            </a:extLst>
          </p:cNvPr>
          <p:cNvGraphicFramePr>
            <a:graphicFrameLocks noGrp="1"/>
          </p:cNvGraphicFramePr>
          <p:nvPr/>
        </p:nvGraphicFramePr>
        <p:xfrm>
          <a:off x="742905" y="1930190"/>
          <a:ext cx="9624824" cy="1709653"/>
        </p:xfrm>
        <a:graphic>
          <a:graphicData uri="http://schemas.openxmlformats.org/drawingml/2006/table">
            <a:tbl>
              <a:tblPr firstRow="1" bandRow="1">
                <a:tableStyleId>{5C22544A-7EE6-4342-B048-85BDC9FD1C3A}</a:tableStyleId>
              </a:tblPr>
              <a:tblGrid>
                <a:gridCol w="2307339">
                  <a:extLst>
                    <a:ext uri="{9D8B030D-6E8A-4147-A177-3AD203B41FA5}">
                      <a16:colId xmlns:a16="http://schemas.microsoft.com/office/drawing/2014/main" val="4096978940"/>
                    </a:ext>
                  </a:extLst>
                </a:gridCol>
                <a:gridCol w="3495673">
                  <a:extLst>
                    <a:ext uri="{9D8B030D-6E8A-4147-A177-3AD203B41FA5}">
                      <a16:colId xmlns:a16="http://schemas.microsoft.com/office/drawing/2014/main" val="1148185853"/>
                    </a:ext>
                  </a:extLst>
                </a:gridCol>
                <a:gridCol w="3821812">
                  <a:extLst>
                    <a:ext uri="{9D8B030D-6E8A-4147-A177-3AD203B41FA5}">
                      <a16:colId xmlns:a16="http://schemas.microsoft.com/office/drawing/2014/main" val="4130512639"/>
                    </a:ext>
                  </a:extLst>
                </a:gridCol>
              </a:tblGrid>
              <a:tr h="677217">
                <a:tc>
                  <a:txBody>
                    <a:bodyPr/>
                    <a:lstStyle/>
                    <a:p>
                      <a:r>
                        <a:rPr lang="en-US"/>
                        <a:t>Data Element ID</a:t>
                      </a:r>
                    </a:p>
                  </a:txBody>
                  <a:tcPr anchor="ctr"/>
                </a:tc>
                <a:tc>
                  <a:txBody>
                    <a:bodyPr/>
                    <a:lstStyle/>
                    <a:p>
                      <a:r>
                        <a:rPr lang="en-US"/>
                        <a:t>XML Data Element Name</a:t>
                      </a:r>
                    </a:p>
                  </a:txBody>
                  <a:tcPr anchor="ctr"/>
                </a:tc>
                <a:tc>
                  <a:txBody>
                    <a:bodyPr/>
                    <a:lstStyle/>
                    <a:p>
                      <a:r>
                        <a:rPr lang="en-US"/>
                        <a:t>Upgrade Data Element Name</a:t>
                      </a:r>
                    </a:p>
                  </a:txBody>
                  <a:tcPr anchor="ctr"/>
                </a:tc>
                <a:extLst>
                  <a:ext uri="{0D108BD9-81ED-4DB2-BD59-A6C34878D82A}">
                    <a16:rowId xmlns:a16="http://schemas.microsoft.com/office/drawing/2014/main" val="3739744193"/>
                  </a:ext>
                </a:extLst>
              </a:tr>
              <a:tr h="392356">
                <a:tc>
                  <a:txBody>
                    <a:bodyPr/>
                    <a:lstStyle/>
                    <a:p>
                      <a:r>
                        <a:rPr lang="en-US"/>
                        <a:t>E1074</a:t>
                      </a:r>
                    </a:p>
                  </a:txBody>
                  <a:tcPr/>
                </a:tc>
                <a:tc>
                  <a:txBody>
                    <a:bodyPr/>
                    <a:lstStyle/>
                    <a:p>
                      <a:r>
                        <a:rPr lang="en-US"/>
                        <a:t>CLASS-PERIOD</a:t>
                      </a:r>
                    </a:p>
                  </a:txBody>
                  <a:tcPr/>
                </a:tc>
                <a:tc>
                  <a:txBody>
                    <a:bodyPr/>
                    <a:lstStyle/>
                    <a:p>
                      <a:r>
                        <a:rPr lang="en-US"/>
                        <a:t>N/A</a:t>
                      </a:r>
                    </a:p>
                  </a:txBody>
                  <a:tcPr/>
                </a:tc>
                <a:extLst>
                  <a:ext uri="{0D108BD9-81ED-4DB2-BD59-A6C34878D82A}">
                    <a16:rowId xmlns:a16="http://schemas.microsoft.com/office/drawing/2014/main" val="967701964"/>
                  </a:ext>
                </a:extLst>
              </a:tr>
              <a:tr h="392356">
                <a:tc>
                  <a:txBody>
                    <a:bodyPr/>
                    <a:lstStyle/>
                    <a:p>
                      <a:r>
                        <a:rPr lang="en-US"/>
                        <a:t>E1088</a:t>
                      </a:r>
                    </a:p>
                  </a:txBody>
                  <a:tcPr/>
                </a:tc>
                <a:tc>
                  <a:txBody>
                    <a:bodyPr/>
                    <a:lstStyle/>
                    <a:p>
                      <a:r>
                        <a:rPr lang="en-US"/>
                        <a:t>STAFF-IDENTIFICATION-SYSTEM-TYPE</a:t>
                      </a:r>
                    </a:p>
                  </a:txBody>
                  <a:tcPr/>
                </a:tc>
                <a:tc>
                  <a:txBody>
                    <a:bodyPr/>
                    <a:lstStyle/>
                    <a:p>
                      <a:r>
                        <a:rPr lang="en-US"/>
                        <a:t>N/A</a:t>
                      </a:r>
                    </a:p>
                  </a:txBody>
                  <a:tcPr/>
                </a:tc>
                <a:extLst>
                  <a:ext uri="{0D108BD9-81ED-4DB2-BD59-A6C34878D82A}">
                    <a16:rowId xmlns:a16="http://schemas.microsoft.com/office/drawing/2014/main" val="2526284025"/>
                  </a:ext>
                </a:extLst>
              </a:tr>
            </a:tbl>
          </a:graphicData>
        </a:graphic>
      </p:graphicFrame>
    </p:spTree>
    <p:extLst>
      <p:ext uri="{BB962C8B-B14F-4D97-AF65-F5344CB8AC3E}">
        <p14:creationId xmlns:p14="http://schemas.microsoft.com/office/powerpoint/2010/main" val="383887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DESCRIPTOR TABLE UPDATES</a:t>
            </a:r>
            <a:endParaRPr lang="en-US" sz="4000"/>
          </a:p>
        </p:txBody>
      </p:sp>
      <p:sp>
        <p:nvSpPr>
          <p:cNvPr id="4" name="Content Placeholder 3">
            <a:extLst>
              <a:ext uri="{FF2B5EF4-FFF2-40B4-BE49-F238E27FC236}">
                <a16:creationId xmlns:a16="http://schemas.microsoft.com/office/drawing/2014/main" id="{98B20CD2-3DE3-F699-8B16-AD3E4146984C}"/>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Descriptor table deleted:</a:t>
            </a: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graphicFrame>
        <p:nvGraphicFramePr>
          <p:cNvPr id="6" name="Table 3">
            <a:extLst>
              <a:ext uri="{FF2B5EF4-FFF2-40B4-BE49-F238E27FC236}">
                <a16:creationId xmlns:a16="http://schemas.microsoft.com/office/drawing/2014/main" id="{C4D9DAF6-9EB2-B1D9-953A-A5A1B43AD799}"/>
              </a:ext>
            </a:extLst>
          </p:cNvPr>
          <p:cNvGraphicFramePr>
            <a:graphicFrameLocks noGrp="1"/>
          </p:cNvGraphicFramePr>
          <p:nvPr/>
        </p:nvGraphicFramePr>
        <p:xfrm>
          <a:off x="690028" y="1918798"/>
          <a:ext cx="9624828" cy="1069573"/>
        </p:xfrm>
        <a:graphic>
          <a:graphicData uri="http://schemas.openxmlformats.org/drawingml/2006/table">
            <a:tbl>
              <a:tblPr firstRow="1" bandRow="1">
                <a:tableStyleId>{5C22544A-7EE6-4342-B048-85BDC9FD1C3A}</a:tableStyleId>
              </a:tblPr>
              <a:tblGrid>
                <a:gridCol w="1949472">
                  <a:extLst>
                    <a:ext uri="{9D8B030D-6E8A-4147-A177-3AD203B41FA5}">
                      <a16:colId xmlns:a16="http://schemas.microsoft.com/office/drawing/2014/main" val="4096978940"/>
                    </a:ext>
                  </a:extLst>
                </a:gridCol>
                <a:gridCol w="3853543">
                  <a:extLst>
                    <a:ext uri="{9D8B030D-6E8A-4147-A177-3AD203B41FA5}">
                      <a16:colId xmlns:a16="http://schemas.microsoft.com/office/drawing/2014/main" val="1148185853"/>
                    </a:ext>
                  </a:extLst>
                </a:gridCol>
                <a:gridCol w="3821813">
                  <a:extLst>
                    <a:ext uri="{9D8B030D-6E8A-4147-A177-3AD203B41FA5}">
                      <a16:colId xmlns:a16="http://schemas.microsoft.com/office/drawing/2014/main" val="4130512639"/>
                    </a:ext>
                  </a:extLst>
                </a:gridCol>
              </a:tblGrid>
              <a:tr h="677217">
                <a:tc>
                  <a:txBody>
                    <a:bodyPr/>
                    <a:lstStyle/>
                    <a:p>
                      <a:r>
                        <a:rPr lang="en-US"/>
                        <a:t>Descriptor ID</a:t>
                      </a:r>
                    </a:p>
                  </a:txBody>
                  <a:tcPr anchor="ctr"/>
                </a:tc>
                <a:tc>
                  <a:txBody>
                    <a:bodyPr/>
                    <a:lstStyle/>
                    <a:p>
                      <a:r>
                        <a:rPr lang="en-US"/>
                        <a:t>XML Code Table Name</a:t>
                      </a:r>
                    </a:p>
                  </a:txBody>
                  <a:tcPr anchor="ctr"/>
                </a:tc>
                <a:tc>
                  <a:txBody>
                    <a:bodyPr/>
                    <a:lstStyle/>
                    <a:p>
                      <a:r>
                        <a:rPr lang="en-US"/>
                        <a:t>Upgrade Descriptor Name</a:t>
                      </a:r>
                    </a:p>
                  </a:txBody>
                  <a:tcPr anchor="ctr"/>
                </a:tc>
                <a:extLst>
                  <a:ext uri="{0D108BD9-81ED-4DB2-BD59-A6C34878D82A}">
                    <a16:rowId xmlns:a16="http://schemas.microsoft.com/office/drawing/2014/main" val="3739744193"/>
                  </a:ext>
                </a:extLst>
              </a:tr>
              <a:tr h="392356">
                <a:tc>
                  <a:txBody>
                    <a:bodyPr/>
                    <a:lstStyle/>
                    <a:p>
                      <a:r>
                        <a:rPr lang="en-US"/>
                        <a:t>C191</a:t>
                      </a:r>
                    </a:p>
                  </a:txBody>
                  <a:tcPr/>
                </a:tc>
                <a:tc>
                  <a:txBody>
                    <a:bodyPr/>
                    <a:lstStyle/>
                    <a:p>
                      <a:r>
                        <a:rPr lang="en-US"/>
                        <a:t>STAFF IDENTIFICATION-SYSTEM-TYPE</a:t>
                      </a:r>
                    </a:p>
                  </a:txBody>
                  <a:tcPr/>
                </a:tc>
                <a:tc>
                  <a:txBody>
                    <a:bodyPr/>
                    <a:lstStyle/>
                    <a:p>
                      <a:r>
                        <a:rPr lang="en-US"/>
                        <a:t>N/A</a:t>
                      </a:r>
                    </a:p>
                  </a:txBody>
                  <a:tcPr/>
                </a:tc>
                <a:extLst>
                  <a:ext uri="{0D108BD9-81ED-4DB2-BD59-A6C34878D82A}">
                    <a16:rowId xmlns:a16="http://schemas.microsoft.com/office/drawing/2014/main" val="967701964"/>
                  </a:ext>
                </a:extLst>
              </a:tr>
            </a:tbl>
          </a:graphicData>
        </a:graphic>
      </p:graphicFrame>
    </p:spTree>
    <p:extLst>
      <p:ext uri="{BB962C8B-B14F-4D97-AF65-F5344CB8AC3E}">
        <p14:creationId xmlns:p14="http://schemas.microsoft.com/office/powerpoint/2010/main" val="3728244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BUSINESS RULE UPDATES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48400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Deleted Rule:</a:t>
            </a:r>
          </a:p>
          <a:p>
            <a:pPr lvl="1">
              <a:buClr>
                <a:srgbClr val="F16038"/>
              </a:buClr>
            </a:pPr>
            <a:r>
              <a:rPr lang="en-US">
                <a:solidFill>
                  <a:srgbClr val="595959"/>
                </a:solidFill>
              </a:rPr>
              <a:t>Uses STAFF-IDENTIFICATION-SYSTEM-TYPE which is not used in TSDS Upgrade Project.</a:t>
            </a:r>
          </a:p>
          <a:p>
            <a:pPr lvl="2">
              <a:buClr>
                <a:srgbClr val="F16038"/>
              </a:buClr>
            </a:pPr>
            <a:r>
              <a:rPr lang="en-US">
                <a:solidFill>
                  <a:srgbClr val="595959"/>
                </a:solidFill>
              </a:rPr>
              <a:t>30040-0029</a:t>
            </a:r>
            <a:endParaRPr lang="en-US">
              <a:solidFill>
                <a:srgbClr val="595959"/>
              </a:solidFill>
              <a:ea typeface="Calibri"/>
              <a:cs typeface="Calibri"/>
            </a:endParaRPr>
          </a:p>
          <a:p>
            <a:pPr>
              <a:buClr>
                <a:srgbClr val="F16038"/>
              </a:buClr>
            </a:pPr>
            <a:endParaRPr lang="en-US">
              <a:solidFill>
                <a:srgbClr val="595959"/>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pic>
        <p:nvPicPr>
          <p:cNvPr id="5" name="Picture 4" descr="A screenshot of the new validation rule information from TEDS for rule number 30040-0029 for the 2023-2024 school year.">
            <a:extLst>
              <a:ext uri="{FF2B5EF4-FFF2-40B4-BE49-F238E27FC236}">
                <a16:creationId xmlns:a16="http://schemas.microsoft.com/office/drawing/2014/main" id="{080C828D-79B4-3BCD-5F7D-97BC7550DBC7}"/>
              </a:ext>
            </a:extLst>
          </p:cNvPr>
          <p:cNvPicPr>
            <a:picLocks noChangeAspect="1"/>
          </p:cNvPicPr>
          <p:nvPr/>
        </p:nvPicPr>
        <p:blipFill>
          <a:blip r:embed="rId2"/>
          <a:stretch>
            <a:fillRect/>
          </a:stretch>
        </p:blipFill>
        <p:spPr>
          <a:xfrm>
            <a:off x="740947" y="2534068"/>
            <a:ext cx="10864273" cy="2284600"/>
          </a:xfrm>
          <a:prstGeom prst="rect">
            <a:avLst/>
          </a:prstGeom>
        </p:spPr>
      </p:pic>
    </p:spTree>
    <p:extLst>
      <p:ext uri="{BB962C8B-B14F-4D97-AF65-F5344CB8AC3E}">
        <p14:creationId xmlns:p14="http://schemas.microsoft.com/office/powerpoint/2010/main" val="3866572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a:cs typeface="Calibri"/>
              </a:rPr>
              <a:t>TSDS UPGRADE PROJECT UPDATES</a:t>
            </a:r>
            <a:endParaRPr lang="en-US" sz="4000"/>
          </a:p>
        </p:txBody>
      </p:sp>
      <p:sp>
        <p:nvSpPr>
          <p:cNvPr id="6" name="Content Placeholder 5">
            <a:extLst>
              <a:ext uri="{FF2B5EF4-FFF2-40B4-BE49-F238E27FC236}">
                <a16:creationId xmlns:a16="http://schemas.microsoft.com/office/drawing/2014/main" id="{D467AEB1-DE76-09A9-C3A3-79525FEE451E}"/>
              </a:ext>
            </a:extLst>
          </p:cNvPr>
          <p:cNvSpPr>
            <a:spLocks noGrp="1"/>
          </p:cNvSpPr>
          <p:nvPr>
            <p:ph idx="1"/>
          </p:nvPr>
        </p:nvSpPr>
        <p:spPr>
          <a:xfrm>
            <a:off x="712380" y="1142839"/>
            <a:ext cx="10623762" cy="4704150"/>
          </a:xfrm>
        </p:spPr>
        <p:txBody>
          <a:bodyPr/>
          <a:lstStyle/>
          <a:p>
            <a:r>
              <a:rPr lang="en-US" b="1">
                <a:solidFill>
                  <a:schemeClr val="tx1">
                    <a:lumMod val="65000"/>
                    <a:lumOff val="35000"/>
                  </a:schemeClr>
                </a:solidFill>
              </a:rPr>
              <a:t>Data Element Name Changes:</a:t>
            </a:r>
          </a:p>
        </p:txBody>
      </p:sp>
      <p:graphicFrame>
        <p:nvGraphicFramePr>
          <p:cNvPr id="2" name="Table 3">
            <a:extLst>
              <a:ext uri="{FF2B5EF4-FFF2-40B4-BE49-F238E27FC236}">
                <a16:creationId xmlns:a16="http://schemas.microsoft.com/office/drawing/2014/main" id="{209D89DB-BE31-E77A-2184-A9B25B1C478A}"/>
              </a:ext>
            </a:extLst>
          </p:cNvPr>
          <p:cNvGraphicFramePr>
            <a:graphicFrameLocks noGrp="1"/>
          </p:cNvGraphicFramePr>
          <p:nvPr/>
        </p:nvGraphicFramePr>
        <p:xfrm>
          <a:off x="1211849" y="2195187"/>
          <a:ext cx="9624824" cy="2246641"/>
        </p:xfrm>
        <a:graphic>
          <a:graphicData uri="http://schemas.openxmlformats.org/drawingml/2006/table">
            <a:tbl>
              <a:tblPr firstRow="1" bandRow="1">
                <a:tableStyleId>{5C22544A-7EE6-4342-B048-85BDC9FD1C3A}</a:tableStyleId>
              </a:tblPr>
              <a:tblGrid>
                <a:gridCol w="2307339">
                  <a:extLst>
                    <a:ext uri="{9D8B030D-6E8A-4147-A177-3AD203B41FA5}">
                      <a16:colId xmlns:a16="http://schemas.microsoft.com/office/drawing/2014/main" val="4096978940"/>
                    </a:ext>
                  </a:extLst>
                </a:gridCol>
                <a:gridCol w="3495673">
                  <a:extLst>
                    <a:ext uri="{9D8B030D-6E8A-4147-A177-3AD203B41FA5}">
                      <a16:colId xmlns:a16="http://schemas.microsoft.com/office/drawing/2014/main" val="1148185853"/>
                    </a:ext>
                  </a:extLst>
                </a:gridCol>
                <a:gridCol w="3821812">
                  <a:extLst>
                    <a:ext uri="{9D8B030D-6E8A-4147-A177-3AD203B41FA5}">
                      <a16:colId xmlns:a16="http://schemas.microsoft.com/office/drawing/2014/main" val="4130512639"/>
                    </a:ext>
                  </a:extLst>
                </a:gridCol>
              </a:tblGrid>
              <a:tr h="677217">
                <a:tc>
                  <a:txBody>
                    <a:bodyPr/>
                    <a:lstStyle/>
                    <a:p>
                      <a:r>
                        <a:rPr lang="en-US"/>
                        <a:t>Data Element ID</a:t>
                      </a:r>
                    </a:p>
                  </a:txBody>
                  <a:tcPr anchor="ctr"/>
                </a:tc>
                <a:tc>
                  <a:txBody>
                    <a:bodyPr/>
                    <a:lstStyle/>
                    <a:p>
                      <a:r>
                        <a:rPr lang="en-US"/>
                        <a:t>XML Data Element Name</a:t>
                      </a:r>
                    </a:p>
                  </a:txBody>
                  <a:tcPr anchor="ctr"/>
                </a:tc>
                <a:tc>
                  <a:txBody>
                    <a:bodyPr/>
                    <a:lstStyle/>
                    <a:p>
                      <a:r>
                        <a:rPr lang="en-US"/>
                        <a:t>Upgrade Data Element Name</a:t>
                      </a:r>
                    </a:p>
                  </a:txBody>
                  <a:tcPr anchor="ctr"/>
                </a:tc>
                <a:extLst>
                  <a:ext uri="{0D108BD9-81ED-4DB2-BD59-A6C34878D82A}">
                    <a16:rowId xmlns:a16="http://schemas.microsoft.com/office/drawing/2014/main" val="3739744193"/>
                  </a:ext>
                </a:extLst>
              </a:tr>
              <a:tr h="392356">
                <a:tc>
                  <a:txBody>
                    <a:bodyPr/>
                    <a:lstStyle/>
                    <a:p>
                      <a:r>
                        <a:rPr lang="en-US"/>
                        <a:t>E3010 (was E1069)</a:t>
                      </a:r>
                    </a:p>
                  </a:txBody>
                  <a:tcPr/>
                </a:tc>
                <a:tc>
                  <a:txBody>
                    <a:bodyPr/>
                    <a:lstStyle/>
                    <a:p>
                      <a:r>
                        <a:rPr lang="en-US"/>
                        <a:t>STUDENT-BEGIN-DATE</a:t>
                      </a:r>
                    </a:p>
                  </a:txBody>
                  <a:tcPr/>
                </a:tc>
                <a:tc>
                  <a:txBody>
                    <a:bodyPr/>
                    <a:lstStyle/>
                    <a:p>
                      <a:r>
                        <a:rPr lang="en-US" err="1"/>
                        <a:t>BeginDate</a:t>
                      </a:r>
                      <a:endParaRPr lang="en-US"/>
                    </a:p>
                  </a:txBody>
                  <a:tcPr/>
                </a:tc>
                <a:extLst>
                  <a:ext uri="{0D108BD9-81ED-4DB2-BD59-A6C34878D82A}">
                    <a16:rowId xmlns:a16="http://schemas.microsoft.com/office/drawing/2014/main" val="967701964"/>
                  </a:ext>
                </a:extLst>
              </a:tr>
              <a:tr h="392356">
                <a:tc>
                  <a:txBody>
                    <a:bodyPr/>
                    <a:lstStyle/>
                    <a:p>
                      <a:r>
                        <a:rPr lang="en-US"/>
                        <a:t>E3020 (was E1070)</a:t>
                      </a:r>
                    </a:p>
                  </a:txBody>
                  <a:tcPr/>
                </a:tc>
                <a:tc>
                  <a:txBody>
                    <a:bodyPr/>
                    <a:lstStyle/>
                    <a:p>
                      <a:r>
                        <a:rPr lang="en-US"/>
                        <a:t>STUDENT-END-DATE</a:t>
                      </a:r>
                    </a:p>
                  </a:txBody>
                  <a:tcPr/>
                </a:tc>
                <a:tc>
                  <a:txBody>
                    <a:bodyPr/>
                    <a:lstStyle/>
                    <a:p>
                      <a:r>
                        <a:rPr lang="en-US" err="1"/>
                        <a:t>EndDate</a:t>
                      </a:r>
                      <a:endParaRPr lang="en-US"/>
                    </a:p>
                  </a:txBody>
                  <a:tcPr/>
                </a:tc>
                <a:extLst>
                  <a:ext uri="{0D108BD9-81ED-4DB2-BD59-A6C34878D82A}">
                    <a16:rowId xmlns:a16="http://schemas.microsoft.com/office/drawing/2014/main" val="2526284025"/>
                  </a:ext>
                </a:extLst>
              </a:tr>
              <a:tr h="392356">
                <a:tc>
                  <a:txBody>
                    <a:bodyPr/>
                    <a:lstStyle/>
                    <a:p>
                      <a:r>
                        <a:rPr lang="en-US"/>
                        <a:t>E3010 (was E1065)</a:t>
                      </a:r>
                    </a:p>
                  </a:txBody>
                  <a:tcPr/>
                </a:tc>
                <a:tc>
                  <a:txBody>
                    <a:bodyPr/>
                    <a:lstStyle/>
                    <a:p>
                      <a:r>
                        <a:rPr lang="en-US"/>
                        <a:t>ASSIGNMENT-BEGIN-DATE</a:t>
                      </a:r>
                    </a:p>
                  </a:txBody>
                  <a:tcPr/>
                </a:tc>
                <a:tc>
                  <a:txBody>
                    <a:bodyPr/>
                    <a:lstStyle/>
                    <a:p>
                      <a:r>
                        <a:rPr lang="en-US" err="1"/>
                        <a:t>BeginDate</a:t>
                      </a:r>
                      <a:endParaRPr lang="en-US"/>
                    </a:p>
                  </a:txBody>
                  <a:tcPr/>
                </a:tc>
                <a:extLst>
                  <a:ext uri="{0D108BD9-81ED-4DB2-BD59-A6C34878D82A}">
                    <a16:rowId xmlns:a16="http://schemas.microsoft.com/office/drawing/2014/main" val="4164105440"/>
                  </a:ext>
                </a:extLst>
              </a:tr>
              <a:tr h="392356">
                <a:tc>
                  <a:txBody>
                    <a:bodyPr/>
                    <a:lstStyle/>
                    <a:p>
                      <a:r>
                        <a:rPr lang="en-US"/>
                        <a:t>E3020 (was E1066)</a:t>
                      </a:r>
                    </a:p>
                  </a:txBody>
                  <a:tcPr/>
                </a:tc>
                <a:tc>
                  <a:txBody>
                    <a:bodyPr/>
                    <a:lstStyle/>
                    <a:p>
                      <a:r>
                        <a:rPr lang="en-US"/>
                        <a:t>ASSIGNMENT-END-DATE</a:t>
                      </a:r>
                    </a:p>
                  </a:txBody>
                  <a:tcPr/>
                </a:tc>
                <a:tc>
                  <a:txBody>
                    <a:bodyPr/>
                    <a:lstStyle/>
                    <a:p>
                      <a:r>
                        <a:rPr lang="en-US" err="1"/>
                        <a:t>EndDate</a:t>
                      </a:r>
                      <a:endParaRPr lang="en-US"/>
                    </a:p>
                  </a:txBody>
                  <a:tcPr/>
                </a:tc>
                <a:extLst>
                  <a:ext uri="{0D108BD9-81ED-4DB2-BD59-A6C34878D82A}">
                    <a16:rowId xmlns:a16="http://schemas.microsoft.com/office/drawing/2014/main" val="470226411"/>
                  </a:ext>
                </a:extLst>
              </a:tr>
            </a:tbl>
          </a:graphicData>
        </a:graphic>
      </p:graphicFrame>
    </p:spTree>
    <p:extLst>
      <p:ext uri="{BB962C8B-B14F-4D97-AF65-F5344CB8AC3E}">
        <p14:creationId xmlns:p14="http://schemas.microsoft.com/office/powerpoint/2010/main" val="4117805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Business Rule Changes:</a:t>
            </a:r>
          </a:p>
          <a:p>
            <a:pPr lvl="1">
              <a:buClr>
                <a:srgbClr val="F16038"/>
              </a:buClr>
            </a:pPr>
            <a:r>
              <a:rPr lang="en-US">
                <a:solidFill>
                  <a:srgbClr val="595959"/>
                </a:solidFill>
              </a:rPr>
              <a:t>Uses ‘</a:t>
            </a:r>
            <a:r>
              <a:rPr lang="en-US" err="1">
                <a:solidFill>
                  <a:srgbClr val="595959"/>
                </a:solidFill>
              </a:rPr>
              <a:t>CourseCode</a:t>
            </a:r>
            <a:r>
              <a:rPr lang="en-US">
                <a:solidFill>
                  <a:srgbClr val="595959"/>
                </a:solidFill>
              </a:rPr>
              <a:t>’ descriptor values replacing ‘SERVICE-ID’</a:t>
            </a:r>
          </a:p>
          <a:p>
            <a:pPr lvl="1">
              <a:buClr>
                <a:srgbClr val="F16038"/>
              </a:buClr>
            </a:pPr>
            <a:endParaRPr lang="en-US">
              <a:solidFill>
                <a:srgbClr val="595959"/>
              </a:solidFill>
            </a:endParaRPr>
          </a:p>
          <a:p>
            <a:pPr>
              <a:buClr>
                <a:srgbClr val="F16038"/>
              </a:buClr>
            </a:pPr>
            <a:endParaRPr lang="en-US">
              <a:solidFill>
                <a:srgbClr val="595959"/>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pic>
        <p:nvPicPr>
          <p:cNvPr id="4" name="Picture 3" descr="A screenshot of the updated business rule changes from TEDS for rule number 30305-0012 for the 2023-2024 school year.">
            <a:extLst>
              <a:ext uri="{FF2B5EF4-FFF2-40B4-BE49-F238E27FC236}">
                <a16:creationId xmlns:a16="http://schemas.microsoft.com/office/drawing/2014/main" id="{39C69821-0687-1A60-7862-859B7091B8DB}"/>
              </a:ext>
            </a:extLst>
          </p:cNvPr>
          <p:cNvPicPr>
            <a:picLocks noChangeAspect="1"/>
          </p:cNvPicPr>
          <p:nvPr/>
        </p:nvPicPr>
        <p:blipFill>
          <a:blip r:embed="rId2"/>
          <a:stretch>
            <a:fillRect/>
          </a:stretch>
        </p:blipFill>
        <p:spPr>
          <a:xfrm>
            <a:off x="890588" y="2476500"/>
            <a:ext cx="10410825" cy="1905000"/>
          </a:xfrm>
          <a:prstGeom prst="rect">
            <a:avLst/>
          </a:prstGeom>
        </p:spPr>
      </p:pic>
    </p:spTree>
    <p:extLst>
      <p:ext uri="{BB962C8B-B14F-4D97-AF65-F5344CB8AC3E}">
        <p14:creationId xmlns:p14="http://schemas.microsoft.com/office/powerpoint/2010/main" val="337285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APPLICATION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application updates for the following:</a:t>
            </a:r>
          </a:p>
          <a:p>
            <a:pPr lvl="1">
              <a:buClr>
                <a:srgbClr val="F16038"/>
              </a:buClr>
            </a:pPr>
            <a:r>
              <a:rPr lang="en-US">
                <a:solidFill>
                  <a:srgbClr val="595959"/>
                </a:solidFill>
              </a:rPr>
              <a:t>Data Elements</a:t>
            </a:r>
          </a:p>
          <a:p>
            <a:pPr lvl="1">
              <a:buClr>
                <a:srgbClr val="F16038"/>
              </a:buClr>
            </a:pPr>
            <a:r>
              <a:rPr lang="en-US">
                <a:solidFill>
                  <a:srgbClr val="595959"/>
                </a:solidFill>
              </a:rPr>
              <a:t>Descriptor Tables</a:t>
            </a:r>
          </a:p>
          <a:p>
            <a:pPr lvl="1">
              <a:buClr>
                <a:srgbClr val="F16038"/>
              </a:buClr>
            </a:pPr>
            <a:r>
              <a:rPr lang="en-US">
                <a:solidFill>
                  <a:srgbClr val="595959"/>
                </a:solidFill>
              </a:rPr>
              <a:t>Reports</a:t>
            </a:r>
          </a:p>
          <a:p>
            <a:pPr lvl="1">
              <a:buClr>
                <a:srgbClr val="F16038"/>
              </a:buClr>
            </a:pPr>
            <a:r>
              <a:rPr lang="en-US">
                <a:solidFill>
                  <a:srgbClr val="595959"/>
                </a:solidFill>
              </a:rPr>
              <a:t>Business Rules</a:t>
            </a:r>
          </a:p>
          <a:p>
            <a:pPr marL="0" indent="0">
              <a:buClr>
                <a:srgbClr val="F16038"/>
              </a:buClr>
              <a:buNone/>
            </a:pPr>
            <a:endParaRPr lang="en-US">
              <a:solidFill>
                <a:schemeClr val="bg2">
                  <a:lumMod val="50000"/>
                </a:schemeClr>
              </a:solidFill>
            </a:endParaRPr>
          </a:p>
          <a:p>
            <a:pPr>
              <a:buClr>
                <a:srgbClr val="F16038"/>
              </a:buClr>
            </a:pPr>
            <a:endParaRPr lang="en-US">
              <a:solidFill>
                <a:schemeClr val="bg2">
                  <a:lumMod val="50000"/>
                </a:schemeClr>
              </a:solidFill>
            </a:endParaRPr>
          </a:p>
          <a:p>
            <a:pPr>
              <a:buClr>
                <a:srgbClr val="F16038"/>
              </a:buClr>
            </a:pPr>
            <a:endParaRPr lang="en-US">
              <a:solidFill>
                <a:schemeClr val="bg2">
                  <a:lumMod val="50000"/>
                </a:schemeClr>
              </a:solidFill>
            </a:endParaRPr>
          </a:p>
          <a:p>
            <a:pPr>
              <a:buClr>
                <a:srgbClr val="F16038"/>
              </a:buClr>
            </a:pPr>
            <a:endParaRPr lang="en-US">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19929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Business Rule Changes:</a:t>
            </a:r>
          </a:p>
          <a:p>
            <a:pPr lvl="1">
              <a:buClr>
                <a:srgbClr val="F16038"/>
              </a:buClr>
            </a:pPr>
            <a:r>
              <a:rPr lang="en-US">
                <a:solidFill>
                  <a:srgbClr val="595959"/>
                </a:solidFill>
              </a:rPr>
              <a:t>Uses ‘Classroom Position’ descriptor values instead of ‘ROLE-ID’ codes:</a:t>
            </a:r>
          </a:p>
          <a:p>
            <a:pPr lvl="1">
              <a:buClr>
                <a:srgbClr val="F16038"/>
              </a:buClr>
            </a:pPr>
            <a:endParaRPr lang="en-US">
              <a:solidFill>
                <a:srgbClr val="595959"/>
              </a:solidFill>
            </a:endParaRPr>
          </a:p>
          <a:p>
            <a:pPr>
              <a:buClr>
                <a:srgbClr val="F16038"/>
              </a:buClr>
            </a:pPr>
            <a:endParaRPr lang="en-US">
              <a:solidFill>
                <a:srgbClr val="595959"/>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pic>
        <p:nvPicPr>
          <p:cNvPr id="4" name="Picture 3" descr="A screenshot of the updated business rule changes from TEDS for rule numbers 30305-0006 and 30305-0027 for the 2024-2025 school year.">
            <a:extLst>
              <a:ext uri="{FF2B5EF4-FFF2-40B4-BE49-F238E27FC236}">
                <a16:creationId xmlns:a16="http://schemas.microsoft.com/office/drawing/2014/main" id="{EE548288-B8CB-E24D-55FB-93C74D10B680}"/>
              </a:ext>
            </a:extLst>
          </p:cNvPr>
          <p:cNvPicPr>
            <a:picLocks noChangeAspect="1"/>
          </p:cNvPicPr>
          <p:nvPr/>
        </p:nvPicPr>
        <p:blipFill>
          <a:blip r:embed="rId2"/>
          <a:stretch>
            <a:fillRect/>
          </a:stretch>
        </p:blipFill>
        <p:spPr>
          <a:xfrm>
            <a:off x="807982" y="2213761"/>
            <a:ext cx="10429875" cy="2886075"/>
          </a:xfrm>
          <a:prstGeom prst="rect">
            <a:avLst/>
          </a:prstGeom>
        </p:spPr>
      </p:pic>
    </p:spTree>
    <p:extLst>
      <p:ext uri="{BB962C8B-B14F-4D97-AF65-F5344CB8AC3E}">
        <p14:creationId xmlns:p14="http://schemas.microsoft.com/office/powerpoint/2010/main" val="389550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Business Rule Changes:</a:t>
            </a:r>
          </a:p>
          <a:p>
            <a:pPr lvl="1">
              <a:buClr>
                <a:srgbClr val="F16038"/>
              </a:buClr>
            </a:pPr>
            <a:r>
              <a:rPr lang="en-US">
                <a:solidFill>
                  <a:srgbClr val="595959"/>
                </a:solidFill>
              </a:rPr>
              <a:t>Uses </a:t>
            </a:r>
            <a:r>
              <a:rPr lang="en-US" err="1">
                <a:solidFill>
                  <a:srgbClr val="595959"/>
                </a:solidFill>
              </a:rPr>
              <a:t>BeginDate</a:t>
            </a:r>
            <a:r>
              <a:rPr lang="en-US">
                <a:solidFill>
                  <a:srgbClr val="595959"/>
                </a:solidFill>
              </a:rPr>
              <a:t> and </a:t>
            </a:r>
            <a:r>
              <a:rPr lang="en-US" err="1">
                <a:solidFill>
                  <a:srgbClr val="595959"/>
                </a:solidFill>
              </a:rPr>
              <a:t>EndDate</a:t>
            </a:r>
            <a:r>
              <a:rPr lang="en-US">
                <a:solidFill>
                  <a:srgbClr val="595959"/>
                </a:solidFill>
              </a:rPr>
              <a:t>: </a:t>
            </a:r>
          </a:p>
          <a:p>
            <a:pPr lvl="1">
              <a:buClr>
                <a:srgbClr val="F16038"/>
              </a:buClr>
            </a:pPr>
            <a:endParaRPr lang="en-US">
              <a:solidFill>
                <a:srgbClr val="595959"/>
              </a:solidFill>
            </a:endParaRPr>
          </a:p>
          <a:p>
            <a:pPr>
              <a:buClr>
                <a:srgbClr val="F16038"/>
              </a:buClr>
            </a:pPr>
            <a:endParaRPr lang="en-US">
              <a:solidFill>
                <a:srgbClr val="595959"/>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pic>
        <p:nvPicPr>
          <p:cNvPr id="4" name="Picture 3" descr="A screenshot of the updated business rule changes from TEDS for rule numbers 30305-0008, 30305-0010,  and 30305-0011 for the 2024-2025 school year.">
            <a:extLst>
              <a:ext uri="{FF2B5EF4-FFF2-40B4-BE49-F238E27FC236}">
                <a16:creationId xmlns:a16="http://schemas.microsoft.com/office/drawing/2014/main" id="{F65A48B5-2A6E-0F3B-A5D3-CF8A18B56315}"/>
              </a:ext>
            </a:extLst>
          </p:cNvPr>
          <p:cNvPicPr>
            <a:picLocks noChangeAspect="1"/>
          </p:cNvPicPr>
          <p:nvPr/>
        </p:nvPicPr>
        <p:blipFill>
          <a:blip r:embed="rId2"/>
          <a:stretch>
            <a:fillRect/>
          </a:stretch>
        </p:blipFill>
        <p:spPr>
          <a:xfrm>
            <a:off x="809583" y="2180603"/>
            <a:ext cx="10572832" cy="3766122"/>
          </a:xfrm>
          <a:prstGeom prst="rect">
            <a:avLst/>
          </a:prstGeom>
        </p:spPr>
      </p:pic>
    </p:spTree>
    <p:extLst>
      <p:ext uri="{BB962C8B-B14F-4D97-AF65-F5344CB8AC3E}">
        <p14:creationId xmlns:p14="http://schemas.microsoft.com/office/powerpoint/2010/main" val="3795782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7000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sz="2400" b="1" dirty="0">
                <a:solidFill>
                  <a:schemeClr val="tx1"/>
                </a:solidFill>
              </a:rPr>
              <a:t>How should an LEA proceed if their vendors are overwriting Staff entity data that contain Class Roster Winter Submission data elements such as </a:t>
            </a:r>
            <a:r>
              <a:rPr lang="en-US" sz="2400" b="1" dirty="0" err="1">
                <a:solidFill>
                  <a:schemeClr val="tx1"/>
                </a:solidFill>
              </a:rPr>
              <a:t>TeacherIncentiveAllotment</a:t>
            </a:r>
            <a:r>
              <a:rPr lang="en-US" sz="2400" b="1" dirty="0">
                <a:solidFill>
                  <a:schemeClr val="tx1"/>
                </a:solidFill>
              </a:rPr>
              <a:t>?</a:t>
            </a:r>
          </a:p>
          <a:p>
            <a:pPr marL="0" indent="0">
              <a:lnSpc>
                <a:spcPct val="100000"/>
              </a:lnSpc>
              <a:spcBef>
                <a:spcPts val="0"/>
              </a:spcBef>
              <a:buClr>
                <a:srgbClr val="F16038"/>
              </a:buClr>
              <a:buNone/>
            </a:pPr>
            <a:endParaRPr lang="en-US" sz="2400" b="1" dirty="0">
              <a:solidFill>
                <a:schemeClr val="tx1">
                  <a:lumMod val="65000"/>
                  <a:lumOff val="35000"/>
                </a:schemeClr>
              </a:solidFill>
            </a:endParaRPr>
          </a:p>
          <a:p>
            <a:pPr algn="l" rtl="0" fontAlgn="base">
              <a:buClr>
                <a:srgbClr val="FF6600"/>
              </a:buClr>
            </a:pPr>
            <a:r>
              <a:rPr lang="en-US" sz="2200" dirty="0">
                <a:solidFill>
                  <a:schemeClr val="tx1"/>
                </a:solidFill>
              </a:rPr>
              <a:t>An LEA encountering this issue can configure the IODS read/write access through the DMC. When creating or editing an existing application, the LEA should select the appropriate Profile under the ‘Advance Security Options’. Once configured, the LEA can set the appropriate access for the following: </a:t>
            </a:r>
          </a:p>
          <a:p>
            <a:pPr lvl="1" fontAlgn="base">
              <a:buClr>
                <a:srgbClr val="FF6600"/>
              </a:buClr>
            </a:pPr>
            <a:r>
              <a:rPr lang="en-US" sz="2200" dirty="0">
                <a:solidFill>
                  <a:schemeClr val="tx1"/>
                </a:solidFill>
              </a:rPr>
              <a:t>E1722 </a:t>
            </a:r>
            <a:r>
              <a:rPr lang="en-US" sz="2200" dirty="0" err="1">
                <a:solidFill>
                  <a:schemeClr val="tx1"/>
                </a:solidFill>
              </a:rPr>
              <a:t>TeacherIncentiveAllotmentDesignation</a:t>
            </a:r>
            <a:endParaRPr lang="en-US" sz="2200" dirty="0">
              <a:solidFill>
                <a:schemeClr val="tx1"/>
              </a:solidFill>
            </a:endParaRPr>
          </a:p>
          <a:p>
            <a:pPr lvl="1" fontAlgn="base">
              <a:buClr>
                <a:srgbClr val="FF6600"/>
              </a:buClr>
            </a:pPr>
            <a:r>
              <a:rPr lang="en-US" sz="2200" dirty="0">
                <a:solidFill>
                  <a:schemeClr val="tx1"/>
                </a:solidFill>
              </a:rPr>
              <a:t>E1721 </a:t>
            </a:r>
            <a:r>
              <a:rPr lang="en-US" sz="2200" dirty="0" err="1">
                <a:solidFill>
                  <a:schemeClr val="tx1"/>
                </a:solidFill>
              </a:rPr>
              <a:t>CreditableYearOfService</a:t>
            </a:r>
            <a:endParaRPr lang="en-US" sz="2200" dirty="0">
              <a:solidFill>
                <a:schemeClr val="tx1"/>
              </a:solidFill>
            </a:endParaRPr>
          </a:p>
          <a:p>
            <a:pPr lvl="1" fontAlgn="base">
              <a:buClr>
                <a:srgbClr val="FF6600"/>
              </a:buClr>
            </a:pPr>
            <a:r>
              <a:rPr lang="en-US" sz="2200" dirty="0">
                <a:solidFill>
                  <a:schemeClr val="tx1"/>
                </a:solidFill>
              </a:rPr>
              <a:t>E1581 </a:t>
            </a:r>
            <a:r>
              <a:rPr lang="en-US" sz="2200" dirty="0" err="1">
                <a:solidFill>
                  <a:schemeClr val="tx1"/>
                </a:solidFill>
              </a:rPr>
              <a:t>PKTeacherRequirement</a:t>
            </a:r>
            <a:endParaRPr lang="en-US" sz="2200" dirty="0">
              <a:solidFill>
                <a:schemeClr val="tx1"/>
              </a:solidFill>
            </a:endParaRPr>
          </a:p>
          <a:p>
            <a:pPr lvl="1" fontAlgn="base">
              <a:buClr>
                <a:srgbClr val="FF6600"/>
              </a:buClr>
            </a:pPr>
            <a:r>
              <a:rPr lang="en-US" sz="2200" dirty="0">
                <a:solidFill>
                  <a:schemeClr val="tx1"/>
                </a:solidFill>
              </a:rPr>
              <a:t>E1673 </a:t>
            </a:r>
            <a:r>
              <a:rPr lang="en-US" sz="2200" dirty="0" err="1">
                <a:solidFill>
                  <a:schemeClr val="tx1"/>
                </a:solidFill>
              </a:rPr>
              <a:t>AdditionalDaysProgramTeacher</a:t>
            </a:r>
            <a:endParaRPr lang="en-US" sz="2200" dirty="0">
              <a:solidFill>
                <a:schemeClr val="tx1"/>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3751723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Special Education Language Acquisition (SELA)</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3575396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p:txBody>
          <a:bodyPr>
            <a:normAutofit/>
          </a:bodyPr>
          <a:lstStyle/>
          <a:p>
            <a:r>
              <a:rPr lang="en-US" sz="2800" dirty="0"/>
              <a:t>SPECIAL EDUCATION LANGUAGE ACQUISITION (SELA)TIMELINE</a:t>
            </a:r>
          </a:p>
        </p:txBody>
      </p:sp>
      <p:pic>
        <p:nvPicPr>
          <p:cNvPr id="4" name="Picture 3">
            <a:extLst>
              <a:ext uri="{FF2B5EF4-FFF2-40B4-BE49-F238E27FC236}">
                <a16:creationId xmlns:a16="http://schemas.microsoft.com/office/drawing/2014/main" id="{D7F5FCE0-B4F3-9159-6986-9949609C5C3F}"/>
              </a:ext>
            </a:extLst>
          </p:cNvPr>
          <p:cNvPicPr>
            <a:picLocks noChangeAspect="1"/>
          </p:cNvPicPr>
          <p:nvPr/>
        </p:nvPicPr>
        <p:blipFill>
          <a:blip r:embed="rId2"/>
          <a:stretch>
            <a:fillRect/>
          </a:stretch>
        </p:blipFill>
        <p:spPr>
          <a:xfrm>
            <a:off x="562666" y="1782305"/>
            <a:ext cx="11066667" cy="2289552"/>
          </a:xfrm>
          <a:prstGeom prst="rect">
            <a:avLst/>
          </a:prstGeom>
        </p:spPr>
      </p:pic>
    </p:spTree>
    <p:extLst>
      <p:ext uri="{BB962C8B-B14F-4D97-AF65-F5344CB8AC3E}">
        <p14:creationId xmlns:p14="http://schemas.microsoft.com/office/powerpoint/2010/main" val="4127996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51880"/>
            <a:ext cx="11121657" cy="751350"/>
          </a:xfrm>
        </p:spPr>
        <p:txBody>
          <a:bodyPr>
            <a:normAutofit/>
          </a:bodyPr>
          <a:lstStyle/>
          <a:p>
            <a:r>
              <a:rPr lang="en-US" sz="4000">
                <a:cs typeface="Calibri"/>
              </a:rPr>
              <a:t>APPLICATION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dirty="0">
                <a:solidFill>
                  <a:srgbClr val="595959"/>
                </a:solidFill>
              </a:rPr>
              <a:t>No application updates for the following:</a:t>
            </a:r>
          </a:p>
          <a:p>
            <a:pPr lvl="1">
              <a:buClr>
                <a:srgbClr val="F16038"/>
              </a:buClr>
            </a:pPr>
            <a:r>
              <a:rPr lang="en-US" dirty="0">
                <a:solidFill>
                  <a:srgbClr val="595959"/>
                </a:solidFill>
              </a:rPr>
              <a:t>Data Elements</a:t>
            </a:r>
          </a:p>
          <a:p>
            <a:pPr lvl="1">
              <a:buClr>
                <a:srgbClr val="F16038"/>
              </a:buClr>
            </a:pPr>
            <a:r>
              <a:rPr lang="en-US" dirty="0">
                <a:solidFill>
                  <a:srgbClr val="595959"/>
                </a:solidFill>
              </a:rPr>
              <a:t>Reports</a:t>
            </a:r>
          </a:p>
          <a:p>
            <a:pPr lvl="1">
              <a:buClr>
                <a:srgbClr val="F16038"/>
              </a:buClr>
            </a:pPr>
            <a:r>
              <a:rPr lang="en-US" dirty="0">
                <a:solidFill>
                  <a:srgbClr val="595959"/>
                </a:solidFill>
              </a:rPr>
              <a:t>Business Rules</a:t>
            </a: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3352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TSDS UPGRADE PROJECT UPDATES</a:t>
            </a:r>
            <a:endParaRPr lang="en-US" sz="4000"/>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Descriptor Table Updates:</a:t>
            </a:r>
          </a:p>
        </p:txBody>
      </p:sp>
      <p:pic>
        <p:nvPicPr>
          <p:cNvPr id="6" name="Picture 5">
            <a:extLst>
              <a:ext uri="{FF2B5EF4-FFF2-40B4-BE49-F238E27FC236}">
                <a16:creationId xmlns:a16="http://schemas.microsoft.com/office/drawing/2014/main" id="{5575FE46-F69B-6893-4C2F-991F5CD23AFE}"/>
              </a:ext>
            </a:extLst>
          </p:cNvPr>
          <p:cNvPicPr>
            <a:picLocks noChangeAspect="1"/>
          </p:cNvPicPr>
          <p:nvPr/>
        </p:nvPicPr>
        <p:blipFill>
          <a:blip r:embed="rId2"/>
          <a:stretch>
            <a:fillRect/>
          </a:stretch>
        </p:blipFill>
        <p:spPr>
          <a:xfrm>
            <a:off x="833918" y="2217800"/>
            <a:ext cx="10678332" cy="2422400"/>
          </a:xfrm>
          <a:prstGeom prst="rect">
            <a:avLst/>
          </a:prstGeom>
        </p:spPr>
      </p:pic>
    </p:spTree>
    <p:extLst>
      <p:ext uri="{BB962C8B-B14F-4D97-AF65-F5344CB8AC3E}">
        <p14:creationId xmlns:p14="http://schemas.microsoft.com/office/powerpoint/2010/main" val="3115749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TSDS UPGRADE PROJECT UPDATES</a:t>
            </a:r>
            <a:endParaRPr lang="en-US" sz="4000"/>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Descriptor Table Updates:</a:t>
            </a:r>
          </a:p>
        </p:txBody>
      </p:sp>
      <p:pic>
        <p:nvPicPr>
          <p:cNvPr id="5" name="Picture 4">
            <a:extLst>
              <a:ext uri="{FF2B5EF4-FFF2-40B4-BE49-F238E27FC236}">
                <a16:creationId xmlns:a16="http://schemas.microsoft.com/office/drawing/2014/main" id="{0BD7218E-41CC-F3BE-CF8A-8771B1247612}"/>
              </a:ext>
            </a:extLst>
          </p:cNvPr>
          <p:cNvPicPr>
            <a:picLocks noChangeAspect="1"/>
          </p:cNvPicPr>
          <p:nvPr/>
        </p:nvPicPr>
        <p:blipFill>
          <a:blip r:embed="rId2"/>
          <a:stretch>
            <a:fillRect/>
          </a:stretch>
        </p:blipFill>
        <p:spPr>
          <a:xfrm>
            <a:off x="2085205" y="1710995"/>
            <a:ext cx="8021589" cy="4118792"/>
          </a:xfrm>
          <a:prstGeom prst="rect">
            <a:avLst/>
          </a:prstGeom>
        </p:spPr>
      </p:pic>
    </p:spTree>
    <p:extLst>
      <p:ext uri="{BB962C8B-B14F-4D97-AF65-F5344CB8AC3E}">
        <p14:creationId xmlns:p14="http://schemas.microsoft.com/office/powerpoint/2010/main" val="1212329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TSDS UPGRADE PROJECT UPDATES</a:t>
            </a:r>
            <a:endParaRPr lang="en-US" sz="4000"/>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Data Element Name Changes:</a:t>
            </a:r>
          </a:p>
        </p:txBody>
      </p:sp>
      <p:graphicFrame>
        <p:nvGraphicFramePr>
          <p:cNvPr id="2" name="Table 3">
            <a:extLst>
              <a:ext uri="{FF2B5EF4-FFF2-40B4-BE49-F238E27FC236}">
                <a16:creationId xmlns:a16="http://schemas.microsoft.com/office/drawing/2014/main" id="{377F2592-7435-2CB7-2F92-CAAF2DCA648D}"/>
              </a:ext>
            </a:extLst>
          </p:cNvPr>
          <p:cNvGraphicFramePr>
            <a:graphicFrameLocks noGrp="1"/>
          </p:cNvGraphicFramePr>
          <p:nvPr/>
        </p:nvGraphicFramePr>
        <p:xfrm>
          <a:off x="1107803" y="1835253"/>
          <a:ext cx="9624824" cy="3423709"/>
        </p:xfrm>
        <a:graphic>
          <a:graphicData uri="http://schemas.openxmlformats.org/drawingml/2006/table">
            <a:tbl>
              <a:tblPr firstRow="1" bandRow="1">
                <a:tableStyleId>{5C22544A-7EE6-4342-B048-85BDC9FD1C3A}</a:tableStyleId>
              </a:tblPr>
              <a:tblGrid>
                <a:gridCol w="2307339">
                  <a:extLst>
                    <a:ext uri="{9D8B030D-6E8A-4147-A177-3AD203B41FA5}">
                      <a16:colId xmlns:a16="http://schemas.microsoft.com/office/drawing/2014/main" val="4096978940"/>
                    </a:ext>
                  </a:extLst>
                </a:gridCol>
                <a:gridCol w="3495673">
                  <a:extLst>
                    <a:ext uri="{9D8B030D-6E8A-4147-A177-3AD203B41FA5}">
                      <a16:colId xmlns:a16="http://schemas.microsoft.com/office/drawing/2014/main" val="1148185853"/>
                    </a:ext>
                  </a:extLst>
                </a:gridCol>
                <a:gridCol w="3821812">
                  <a:extLst>
                    <a:ext uri="{9D8B030D-6E8A-4147-A177-3AD203B41FA5}">
                      <a16:colId xmlns:a16="http://schemas.microsoft.com/office/drawing/2014/main" val="4130512639"/>
                    </a:ext>
                  </a:extLst>
                </a:gridCol>
              </a:tblGrid>
              <a:tr h="677217">
                <a:tc>
                  <a:txBody>
                    <a:bodyPr/>
                    <a:lstStyle/>
                    <a:p>
                      <a:r>
                        <a:rPr lang="en-US"/>
                        <a:t>Data Element ID</a:t>
                      </a:r>
                    </a:p>
                  </a:txBody>
                  <a:tcPr anchor="ctr"/>
                </a:tc>
                <a:tc>
                  <a:txBody>
                    <a:bodyPr/>
                    <a:lstStyle/>
                    <a:p>
                      <a:r>
                        <a:rPr lang="en-US"/>
                        <a:t>XML Data Element Name</a:t>
                      </a:r>
                    </a:p>
                  </a:txBody>
                  <a:tcPr anchor="ctr"/>
                </a:tc>
                <a:tc>
                  <a:txBody>
                    <a:bodyPr/>
                    <a:lstStyle/>
                    <a:p>
                      <a:r>
                        <a:rPr lang="en-US"/>
                        <a:t>Upgrade Data Element Name</a:t>
                      </a:r>
                    </a:p>
                  </a:txBody>
                  <a:tcPr anchor="ctr"/>
                </a:tc>
                <a:extLst>
                  <a:ext uri="{0D108BD9-81ED-4DB2-BD59-A6C34878D82A}">
                    <a16:rowId xmlns:a16="http://schemas.microsoft.com/office/drawing/2014/main" val="3739744193"/>
                  </a:ext>
                </a:extLst>
              </a:tr>
              <a:tr h="392356">
                <a:tc>
                  <a:txBody>
                    <a:bodyPr/>
                    <a:lstStyle/>
                    <a:p>
                      <a:r>
                        <a:rPr lang="en-US"/>
                        <a:t>E3010 </a:t>
                      </a:r>
                    </a:p>
                  </a:txBody>
                  <a:tcPr/>
                </a:tc>
                <a:tc>
                  <a:txBody>
                    <a:bodyPr/>
                    <a:lstStyle/>
                    <a:p>
                      <a:r>
                        <a:rPr lang="en-US" i="0"/>
                        <a:t>N/A</a:t>
                      </a:r>
                    </a:p>
                  </a:txBody>
                  <a:tcPr/>
                </a:tc>
                <a:tc>
                  <a:txBody>
                    <a:bodyPr/>
                    <a:lstStyle/>
                    <a:p>
                      <a:r>
                        <a:rPr lang="en-US" err="1"/>
                        <a:t>BeginDate</a:t>
                      </a:r>
                      <a:endParaRPr lang="en-US"/>
                    </a:p>
                  </a:txBody>
                  <a:tcPr/>
                </a:tc>
                <a:extLst>
                  <a:ext uri="{0D108BD9-81ED-4DB2-BD59-A6C34878D82A}">
                    <a16:rowId xmlns:a16="http://schemas.microsoft.com/office/drawing/2014/main" val="967701964"/>
                  </a:ext>
                </a:extLst>
              </a:tr>
              <a:tr h="392356">
                <a:tc>
                  <a:txBody>
                    <a:bodyPr/>
                    <a:lstStyle/>
                    <a:p>
                      <a:r>
                        <a:rPr lang="en-US"/>
                        <a:t>E3020 </a:t>
                      </a:r>
                    </a:p>
                  </a:txBody>
                  <a:tcPr/>
                </a:tc>
                <a:tc>
                  <a:txBody>
                    <a:bodyPr/>
                    <a:lstStyle/>
                    <a:p>
                      <a:r>
                        <a:rPr lang="en-US" i="0"/>
                        <a:t>N/A</a:t>
                      </a:r>
                    </a:p>
                  </a:txBody>
                  <a:tcPr/>
                </a:tc>
                <a:tc>
                  <a:txBody>
                    <a:bodyPr/>
                    <a:lstStyle/>
                    <a:p>
                      <a:r>
                        <a:rPr lang="en-US" err="1"/>
                        <a:t>EndDate</a:t>
                      </a:r>
                      <a:endParaRPr lang="en-US"/>
                    </a:p>
                  </a:txBody>
                  <a:tcPr/>
                </a:tc>
                <a:extLst>
                  <a:ext uri="{0D108BD9-81ED-4DB2-BD59-A6C34878D82A}">
                    <a16:rowId xmlns:a16="http://schemas.microsoft.com/office/drawing/2014/main" val="2526284025"/>
                  </a:ext>
                </a:extLst>
              </a:tr>
              <a:tr h="392356">
                <a:tc>
                  <a:txBody>
                    <a:bodyPr/>
                    <a:lstStyle/>
                    <a:p>
                      <a:r>
                        <a:rPr lang="en-US"/>
                        <a:t>E3016</a:t>
                      </a:r>
                    </a:p>
                  </a:txBody>
                  <a:tcPr/>
                </a:tc>
                <a:tc>
                  <a:txBody>
                    <a:bodyPr/>
                    <a:lstStyle/>
                    <a:p>
                      <a:r>
                        <a:rPr lang="en-US" i="0"/>
                        <a:t>N/A</a:t>
                      </a:r>
                    </a:p>
                  </a:txBody>
                  <a:tcPr/>
                </a:tc>
                <a:tc>
                  <a:txBody>
                    <a:bodyPr/>
                    <a:lstStyle/>
                    <a:p>
                      <a:r>
                        <a:rPr lang="en-US" err="1"/>
                        <a:t>DisabilitySetBeginDate</a:t>
                      </a:r>
                      <a:endParaRPr lang="en-US"/>
                    </a:p>
                  </a:txBody>
                  <a:tcPr/>
                </a:tc>
                <a:extLst>
                  <a:ext uri="{0D108BD9-81ED-4DB2-BD59-A6C34878D82A}">
                    <a16:rowId xmlns:a16="http://schemas.microsoft.com/office/drawing/2014/main" val="4164105440"/>
                  </a:ext>
                </a:extLst>
              </a:tr>
              <a:tr h="392356">
                <a:tc>
                  <a:txBody>
                    <a:bodyPr/>
                    <a:lstStyle/>
                    <a:p>
                      <a:r>
                        <a:rPr lang="en-US"/>
                        <a:t>E3017 </a:t>
                      </a:r>
                    </a:p>
                  </a:txBody>
                  <a:tcPr/>
                </a:tc>
                <a:tc>
                  <a:txBody>
                    <a:bodyPr/>
                    <a:lstStyle/>
                    <a:p>
                      <a:r>
                        <a:rPr lang="en-US" i="0"/>
                        <a:t>N/A</a:t>
                      </a:r>
                    </a:p>
                  </a:txBody>
                  <a:tcPr/>
                </a:tc>
                <a:tc>
                  <a:txBody>
                    <a:bodyPr/>
                    <a:lstStyle/>
                    <a:p>
                      <a:r>
                        <a:rPr lang="en-US" sz="1800" kern="1200" err="1">
                          <a:solidFill>
                            <a:schemeClr val="dk1"/>
                          </a:solidFill>
                          <a:effectLst/>
                          <a:latin typeface="+mn-lt"/>
                          <a:ea typeface="+mn-ea"/>
                          <a:cs typeface="+mn-cs"/>
                        </a:rPr>
                        <a:t>DisabilitySetEndDate</a:t>
                      </a:r>
                      <a:endParaRPr lang="en-US"/>
                    </a:p>
                  </a:txBody>
                  <a:tcPr/>
                </a:tc>
                <a:extLst>
                  <a:ext uri="{0D108BD9-81ED-4DB2-BD59-A6C34878D82A}">
                    <a16:rowId xmlns:a16="http://schemas.microsoft.com/office/drawing/2014/main" val="470226411"/>
                  </a:ext>
                </a:extLst>
              </a:tr>
              <a:tr h="392356">
                <a:tc>
                  <a:txBody>
                    <a:bodyPr/>
                    <a:lstStyle/>
                    <a:p>
                      <a:r>
                        <a:rPr lang="en-US"/>
                        <a:t>E3025 </a:t>
                      </a:r>
                    </a:p>
                  </a:txBody>
                  <a:tcPr/>
                </a:tc>
                <a:tc>
                  <a:txBody>
                    <a:bodyPr/>
                    <a:lstStyle/>
                    <a:p>
                      <a:r>
                        <a:rPr lang="en-US" i="0"/>
                        <a:t>N/A</a:t>
                      </a:r>
                    </a:p>
                  </a:txBody>
                  <a:tcPr/>
                </a:tc>
                <a:tc>
                  <a:txBody>
                    <a:bodyPr/>
                    <a:lstStyle/>
                    <a:p>
                      <a:r>
                        <a:rPr lang="en-US" sz="1800" kern="1200" err="1">
                          <a:solidFill>
                            <a:schemeClr val="dk1"/>
                          </a:solidFill>
                          <a:effectLst/>
                          <a:latin typeface="+mn-lt"/>
                          <a:ea typeface="+mn-ea"/>
                          <a:cs typeface="+mn-cs"/>
                        </a:rPr>
                        <a:t>InstructionalSettingBeginDate</a:t>
                      </a:r>
                      <a:endParaRPr lang="en-US"/>
                    </a:p>
                  </a:txBody>
                  <a:tcPr/>
                </a:tc>
                <a:extLst>
                  <a:ext uri="{0D108BD9-81ED-4DB2-BD59-A6C34878D82A}">
                    <a16:rowId xmlns:a16="http://schemas.microsoft.com/office/drawing/2014/main" val="4160825699"/>
                  </a:ext>
                </a:extLst>
              </a:tr>
              <a:tr h="392356">
                <a:tc>
                  <a:txBody>
                    <a:bodyPr/>
                    <a:lstStyle/>
                    <a:p>
                      <a:r>
                        <a:rPr lang="en-US" dirty="0"/>
                        <a:t>E3026 </a:t>
                      </a:r>
                    </a:p>
                  </a:txBody>
                  <a:tcPr/>
                </a:tc>
                <a:tc>
                  <a:txBody>
                    <a:bodyPr/>
                    <a:lstStyle/>
                    <a:p>
                      <a:r>
                        <a:rPr lang="en-US" i="0" dirty="0"/>
                        <a:t>N/A</a:t>
                      </a:r>
                    </a:p>
                  </a:txBody>
                  <a:tcPr/>
                </a:tc>
                <a:tc>
                  <a:txBody>
                    <a:bodyPr/>
                    <a:lstStyle/>
                    <a:p>
                      <a:r>
                        <a:rPr lang="en-US" sz="1800" kern="1200" dirty="0" err="1">
                          <a:solidFill>
                            <a:schemeClr val="dk1"/>
                          </a:solidFill>
                          <a:effectLst/>
                          <a:latin typeface="+mn-lt"/>
                          <a:ea typeface="+mn-ea"/>
                          <a:cs typeface="+mn-cs"/>
                        </a:rPr>
                        <a:t>InstructionalSettingEndDate</a:t>
                      </a:r>
                      <a:endParaRPr lang="en-US" dirty="0"/>
                    </a:p>
                  </a:txBody>
                  <a:tcPr/>
                </a:tc>
                <a:extLst>
                  <a:ext uri="{0D108BD9-81ED-4DB2-BD59-A6C34878D82A}">
                    <a16:rowId xmlns:a16="http://schemas.microsoft.com/office/drawing/2014/main" val="3342469702"/>
                  </a:ext>
                </a:extLst>
              </a:tr>
              <a:tr h="392356">
                <a:tc>
                  <a:txBody>
                    <a:bodyPr/>
                    <a:lstStyle/>
                    <a:p>
                      <a:r>
                        <a:rPr lang="en-US" dirty="0"/>
                        <a:t>E0266 </a:t>
                      </a:r>
                    </a:p>
                  </a:txBody>
                  <a:tcPr/>
                </a:tc>
                <a:tc>
                  <a:txBody>
                    <a:bodyPr/>
                    <a:lstStyle/>
                    <a:p>
                      <a:r>
                        <a:rPr lang="en-US" dirty="0"/>
                        <a:t>CAMPUS-ID</a:t>
                      </a:r>
                    </a:p>
                  </a:txBody>
                  <a:tcPr/>
                </a:tc>
                <a:tc>
                  <a:txBody>
                    <a:bodyPr/>
                    <a:lstStyle/>
                    <a:p>
                      <a:r>
                        <a:rPr lang="en-US" dirty="0"/>
                        <a:t>EducationOrganization (Reference)</a:t>
                      </a:r>
                    </a:p>
                  </a:txBody>
                  <a:tcPr/>
                </a:tc>
                <a:extLst>
                  <a:ext uri="{0D108BD9-81ED-4DB2-BD59-A6C34878D82A}">
                    <a16:rowId xmlns:a16="http://schemas.microsoft.com/office/drawing/2014/main" val="3290936189"/>
                  </a:ext>
                </a:extLst>
              </a:tr>
            </a:tbl>
          </a:graphicData>
        </a:graphic>
      </p:graphicFrame>
    </p:spTree>
    <p:extLst>
      <p:ext uri="{BB962C8B-B14F-4D97-AF65-F5344CB8AC3E}">
        <p14:creationId xmlns:p14="http://schemas.microsoft.com/office/powerpoint/2010/main" val="1747231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nvGraphicFramePr>
        <p:xfrm>
          <a:off x="381001" y="1736634"/>
          <a:ext cx="11506200" cy="2743200"/>
        </p:xfrm>
        <a:graphic>
          <a:graphicData uri="http://schemas.openxmlformats.org/drawingml/2006/table">
            <a:tbl>
              <a:tblPr firstRow="1" bandRow="1">
                <a:tableStyleId>{5C22544A-7EE6-4342-B048-85BDC9FD1C3A}</a:tableStyleId>
              </a:tblPr>
              <a:tblGrid>
                <a:gridCol w="2590379">
                  <a:extLst>
                    <a:ext uri="{9D8B030D-6E8A-4147-A177-3AD203B41FA5}">
                      <a16:colId xmlns:a16="http://schemas.microsoft.com/office/drawing/2014/main" val="1183892384"/>
                    </a:ext>
                  </a:extLst>
                </a:gridCol>
                <a:gridCol w="4568409">
                  <a:extLst>
                    <a:ext uri="{9D8B030D-6E8A-4147-A177-3AD203B41FA5}">
                      <a16:colId xmlns:a16="http://schemas.microsoft.com/office/drawing/2014/main" val="4072202537"/>
                    </a:ext>
                  </a:extLst>
                </a:gridCol>
                <a:gridCol w="4347412">
                  <a:extLst>
                    <a:ext uri="{9D8B030D-6E8A-4147-A177-3AD203B41FA5}">
                      <a16:colId xmlns:a16="http://schemas.microsoft.com/office/drawing/2014/main" val="2711912488"/>
                    </a:ext>
                  </a:extLst>
                </a:gridCol>
              </a:tblGrid>
              <a:tr h="370840">
                <a:tc>
                  <a:txBody>
                    <a:bodyPr/>
                    <a:lstStyle/>
                    <a:p>
                      <a:pPr algn="ctr"/>
                      <a:r>
                        <a:rPr lang="en-US" sz="2400" dirty="0"/>
                        <a:t>Descriptor Table ID</a:t>
                      </a:r>
                    </a:p>
                  </a:txBody>
                  <a:tcPr/>
                </a:tc>
                <a:tc>
                  <a:txBody>
                    <a:bodyPr/>
                    <a:lstStyle/>
                    <a:p>
                      <a:pPr algn="ctr"/>
                      <a:r>
                        <a:rPr lang="en-US" sz="2400"/>
                        <a:t>XML Code Table Name</a:t>
                      </a:r>
                    </a:p>
                  </a:txBody>
                  <a:tcPr/>
                </a:tc>
                <a:tc>
                  <a:txBody>
                    <a:bodyPr/>
                    <a:lstStyle/>
                    <a:p>
                      <a:pPr algn="ctr"/>
                      <a:r>
                        <a:rPr lang="en-US" sz="2400"/>
                        <a:t>Upgrade Descriptor Table Name</a:t>
                      </a:r>
                    </a:p>
                  </a:txBody>
                  <a:tcPr/>
                </a:tc>
                <a:extLst>
                  <a:ext uri="{0D108BD9-81ED-4DB2-BD59-A6C34878D82A}">
                    <a16:rowId xmlns:a16="http://schemas.microsoft.com/office/drawing/2014/main" val="2543380154"/>
                  </a:ext>
                </a:extLst>
              </a:tr>
              <a:tr h="370840">
                <a:tc>
                  <a:txBody>
                    <a:bodyPr/>
                    <a:lstStyle/>
                    <a:p>
                      <a:r>
                        <a:rPr lang="en-US" sz="2400"/>
                        <a:t>C061 (was DC079)</a:t>
                      </a:r>
                    </a:p>
                  </a:txBody>
                  <a:tcPr/>
                </a:tc>
                <a:tc>
                  <a:txBody>
                    <a:bodyPr/>
                    <a:lstStyle/>
                    <a:p>
                      <a:r>
                        <a:rPr lang="en-US" sz="2400"/>
                        <a:t>EMERGENT-BILINGUAL-TYPE</a:t>
                      </a:r>
                    </a:p>
                  </a:txBody>
                  <a:tcPr/>
                </a:tc>
                <a:tc>
                  <a:txBody>
                    <a:bodyPr/>
                    <a:lstStyle/>
                    <a:p>
                      <a:r>
                        <a:rPr lang="en-US" sz="2400"/>
                        <a:t>EmergentBilingualIndicator</a:t>
                      </a:r>
                    </a:p>
                  </a:txBody>
                  <a:tcPr/>
                </a:tc>
                <a:extLst>
                  <a:ext uri="{0D108BD9-81ED-4DB2-BD59-A6C34878D82A}">
                    <a16:rowId xmlns:a16="http://schemas.microsoft.com/office/drawing/2014/main" val="3294178200"/>
                  </a:ext>
                </a:extLst>
              </a:tr>
              <a:tr h="370840">
                <a:tc>
                  <a:txBody>
                    <a:bodyPr/>
                    <a:lstStyle/>
                    <a:p>
                      <a:r>
                        <a:rPr lang="en-US" sz="2400"/>
                        <a:t>C318 (was DC160)</a:t>
                      </a:r>
                    </a:p>
                  </a:txBody>
                  <a:tcPr/>
                </a:tc>
                <a:tc>
                  <a:txBody>
                    <a:bodyPr/>
                    <a:lstStyle/>
                    <a:p>
                      <a:r>
                        <a:rPr lang="en-US" sz="2400" dirty="0"/>
                        <a:t>PERIOD-OF-TIME-ACCESS-CODE</a:t>
                      </a:r>
                    </a:p>
                  </a:txBody>
                  <a:tcPr/>
                </a:tc>
                <a:tc>
                  <a:txBody>
                    <a:bodyPr/>
                    <a:lstStyle/>
                    <a:p>
                      <a:r>
                        <a:rPr lang="en-US" sz="2400" err="1"/>
                        <a:t>HearingAmplificationAccess</a:t>
                      </a:r>
                      <a:endParaRPr lang="en-US" sz="2400"/>
                    </a:p>
                  </a:txBody>
                  <a:tcPr/>
                </a:tc>
                <a:extLst>
                  <a:ext uri="{0D108BD9-81ED-4DB2-BD59-A6C34878D82A}">
                    <a16:rowId xmlns:a16="http://schemas.microsoft.com/office/drawing/2014/main" val="960720810"/>
                  </a:ext>
                </a:extLst>
              </a:tr>
              <a:tr h="370840">
                <a:tc>
                  <a:txBody>
                    <a:bodyPr/>
                    <a:lstStyle/>
                    <a:p>
                      <a:r>
                        <a:rPr lang="en-US" sz="2400"/>
                        <a:t>C319 (was DC161)</a:t>
                      </a:r>
                    </a:p>
                  </a:txBody>
                  <a:tcPr/>
                </a:tc>
                <a:tc>
                  <a:txBody>
                    <a:bodyPr/>
                    <a:lstStyle/>
                    <a:p>
                      <a:r>
                        <a:rPr lang="en-US" sz="2400" i="0"/>
                        <a:t>AVERAGE-TIME-CODE</a:t>
                      </a:r>
                    </a:p>
                  </a:txBody>
                  <a:tcPr/>
                </a:tc>
                <a:tc>
                  <a:txBody>
                    <a:bodyPr/>
                    <a:lstStyle/>
                    <a:p>
                      <a:r>
                        <a:rPr lang="en-US" sz="2400" i="0" err="1"/>
                        <a:t>HearingAmplificationDailyUse</a:t>
                      </a:r>
                      <a:endParaRPr lang="en-US" sz="2400" i="0"/>
                    </a:p>
                  </a:txBody>
                  <a:tcPr/>
                </a:tc>
                <a:extLst>
                  <a:ext uri="{0D108BD9-81ED-4DB2-BD59-A6C34878D82A}">
                    <a16:rowId xmlns:a16="http://schemas.microsoft.com/office/drawing/2014/main" val="1056568690"/>
                  </a:ext>
                </a:extLst>
              </a:tr>
              <a:tr h="370840">
                <a:tc>
                  <a:txBody>
                    <a:bodyPr/>
                    <a:lstStyle/>
                    <a:p>
                      <a:r>
                        <a:rPr lang="en-US" sz="2400"/>
                        <a:t>C303 (was DC096)</a:t>
                      </a:r>
                    </a:p>
                  </a:txBody>
                  <a:tcPr/>
                </a:tc>
                <a:tc>
                  <a:txBody>
                    <a:bodyPr/>
                    <a:lstStyle/>
                    <a:p>
                      <a:r>
                        <a:rPr lang="en-US" sz="2400"/>
                        <a:t>PROGRAM-TYPE</a:t>
                      </a:r>
                    </a:p>
                  </a:txBody>
                  <a:tcPr/>
                </a:tc>
                <a:tc>
                  <a:txBody>
                    <a:bodyPr/>
                    <a:lstStyle/>
                    <a:p>
                      <a:r>
                        <a:rPr lang="en-US" sz="2400" err="1"/>
                        <a:t>ProgramType</a:t>
                      </a:r>
                      <a:endParaRPr lang="en-US" sz="2400"/>
                    </a:p>
                  </a:txBody>
                  <a:tcPr/>
                </a:tc>
                <a:extLst>
                  <a:ext uri="{0D108BD9-81ED-4DB2-BD59-A6C34878D82A}">
                    <a16:rowId xmlns:a16="http://schemas.microsoft.com/office/drawing/2014/main" val="2198865017"/>
                  </a:ext>
                </a:extLst>
              </a:tr>
              <a:tr h="370840">
                <a:tc>
                  <a:txBody>
                    <a:bodyPr/>
                    <a:lstStyle/>
                    <a:p>
                      <a:r>
                        <a:rPr lang="en-US" sz="2400"/>
                        <a:t>C053 (was DC142)</a:t>
                      </a:r>
                    </a:p>
                  </a:txBody>
                  <a:tcPr/>
                </a:tc>
                <a:tc>
                  <a:txBody>
                    <a:bodyPr/>
                    <a:lstStyle/>
                    <a:p>
                      <a:r>
                        <a:rPr lang="en-US" sz="2400"/>
                        <a:t>DISABILITY-TYPE</a:t>
                      </a:r>
                    </a:p>
                  </a:txBody>
                  <a:tcPr/>
                </a:tc>
                <a:tc>
                  <a:txBody>
                    <a:bodyPr/>
                    <a:lstStyle/>
                    <a:p>
                      <a:r>
                        <a:rPr lang="en-US" sz="2400" dirty="0"/>
                        <a:t>Disability</a:t>
                      </a:r>
                    </a:p>
                  </a:txBody>
                  <a:tcPr/>
                </a:tc>
                <a:extLst>
                  <a:ext uri="{0D108BD9-81ED-4DB2-BD59-A6C34878D82A}">
                    <a16:rowId xmlns:a16="http://schemas.microsoft.com/office/drawing/2014/main" val="1307355544"/>
                  </a:ext>
                </a:extLst>
              </a:tr>
            </a:tbl>
          </a:graphicData>
        </a:graphic>
      </p:graphicFrame>
      <p:sp>
        <p:nvSpPr>
          <p:cNvPr id="6" name="Content Placeholder 3">
            <a:extLst>
              <a:ext uri="{FF2B5EF4-FFF2-40B4-BE49-F238E27FC236}">
                <a16:creationId xmlns:a16="http://schemas.microsoft.com/office/drawing/2014/main" id="{26DDC25E-25F3-22C7-4B7A-FC4E86969328}"/>
              </a:ext>
              <a:ext uri="{C183D7F6-B498-43B3-948B-1728B52AA6E4}">
                <adec:decorative xmlns:adec="http://schemas.microsoft.com/office/drawing/2017/decorative" val="1"/>
              </a:ext>
            </a:extLst>
          </p:cNvPr>
          <p:cNvSpPr txBox="1">
            <a:spLocks/>
          </p:cNvSpPr>
          <p:nvPr/>
        </p:nvSpPr>
        <p:spPr>
          <a:xfrm>
            <a:off x="535171" y="1133007"/>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endParaRPr lang="en-US">
              <a:solidFill>
                <a:srgbClr val="595959"/>
              </a:solidFill>
            </a:endParaRPr>
          </a:p>
          <a:p>
            <a:pPr marL="0" indent="0">
              <a:buClr>
                <a:srgbClr val="F16038"/>
              </a:buClr>
              <a:buNone/>
            </a:pPr>
            <a:endParaRPr lang="en-US">
              <a:solidFill>
                <a:srgbClr val="0D6CB9"/>
              </a:solidFill>
            </a:endParaRPr>
          </a:p>
        </p:txBody>
      </p:sp>
      <p:sp>
        <p:nvSpPr>
          <p:cNvPr id="2" name="Content Placeholder 3">
            <a:extLst>
              <a:ext uri="{FF2B5EF4-FFF2-40B4-BE49-F238E27FC236}">
                <a16:creationId xmlns:a16="http://schemas.microsoft.com/office/drawing/2014/main" id="{5471B52E-459E-804E-E851-E0618457C92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Descriptor Table Name Changes:</a:t>
            </a:r>
          </a:p>
        </p:txBody>
      </p:sp>
    </p:spTree>
    <p:extLst>
      <p:ext uri="{BB962C8B-B14F-4D97-AF65-F5344CB8AC3E}">
        <p14:creationId xmlns:p14="http://schemas.microsoft.com/office/powerpoint/2010/main" val="8507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52FD-BA1A-5B62-F555-F4ACAD17DE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A2691E-A851-F209-BC60-BE33C7AF32A2}"/>
              </a:ext>
            </a:extLst>
          </p:cNvPr>
          <p:cNvSpPr>
            <a:spLocks noGrp="1"/>
          </p:cNvSpPr>
          <p:nvPr>
            <p:ph type="title"/>
          </p:nvPr>
        </p:nvSpPr>
        <p:spPr/>
        <p:txBody>
          <a:bodyPr>
            <a:normAutofit/>
          </a:bodyPr>
          <a:lstStyle/>
          <a:p>
            <a:r>
              <a:rPr lang="en-US" sz="4000"/>
              <a:t>TSDS UPGRADE PROJECT UPDATES</a:t>
            </a:r>
          </a:p>
        </p:txBody>
      </p:sp>
      <p:sp>
        <p:nvSpPr>
          <p:cNvPr id="2" name="Content Placeholder 1">
            <a:extLst>
              <a:ext uri="{FF2B5EF4-FFF2-40B4-BE49-F238E27FC236}">
                <a16:creationId xmlns:a16="http://schemas.microsoft.com/office/drawing/2014/main" id="{20ADE2AC-2163-298B-75C4-3B66E626D045}"/>
              </a:ext>
            </a:extLst>
          </p:cNvPr>
          <p:cNvSpPr>
            <a:spLocks noGrp="1"/>
          </p:cNvSpPr>
          <p:nvPr>
            <p:ph idx="1"/>
          </p:nvPr>
        </p:nvSpPr>
        <p:spPr>
          <a:xfrm>
            <a:off x="712380" y="904580"/>
            <a:ext cx="10623762" cy="4942409"/>
          </a:xfrm>
        </p:spPr>
        <p:txBody>
          <a:bodyPr/>
          <a:lstStyle/>
          <a:p>
            <a:r>
              <a:rPr lang="en-US" b="1">
                <a:solidFill>
                  <a:schemeClr val="tx1">
                    <a:lumMod val="65000"/>
                    <a:lumOff val="35000"/>
                  </a:schemeClr>
                </a:solidFill>
              </a:rPr>
              <a:t>Data Element Name Changes:</a:t>
            </a:r>
          </a:p>
          <a:p>
            <a:pPr lvl="1"/>
            <a:r>
              <a:rPr lang="en-US">
                <a:solidFill>
                  <a:schemeClr val="tx1">
                    <a:lumMod val="65000"/>
                    <a:lumOff val="35000"/>
                  </a:schemeClr>
                </a:solidFill>
              </a:rPr>
              <a:t>None</a:t>
            </a:r>
          </a:p>
        </p:txBody>
      </p:sp>
    </p:spTree>
    <p:extLst>
      <p:ext uri="{BB962C8B-B14F-4D97-AF65-F5344CB8AC3E}">
        <p14:creationId xmlns:p14="http://schemas.microsoft.com/office/powerpoint/2010/main" val="3860888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910105"/>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Uses Disability ’05’ and ‘03’ descriptor values replacing ‘Deaf Blindness’ and ‘Deaf And Hard of  Hearing’</a:t>
            </a:r>
          </a:p>
          <a:p>
            <a:pPr marL="0" indent="0">
              <a:buClr>
                <a:srgbClr val="D8D8D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pic>
        <p:nvPicPr>
          <p:cNvPr id="4" name="Picture 3" descr="A screenshot of the validation rule change information from TEDS for rule number 40100-0204 and 40100-0205 for the 2024-2025 school year. Changes to the rule text have been highlighted.">
            <a:extLst>
              <a:ext uri="{FF2B5EF4-FFF2-40B4-BE49-F238E27FC236}">
                <a16:creationId xmlns:a16="http://schemas.microsoft.com/office/drawing/2014/main" id="{00DE839C-4C45-38DB-E8A0-AD27A9E1C7CB}"/>
              </a:ext>
            </a:extLst>
          </p:cNvPr>
          <p:cNvPicPr>
            <a:picLocks noChangeAspect="1"/>
          </p:cNvPicPr>
          <p:nvPr/>
        </p:nvPicPr>
        <p:blipFill>
          <a:blip r:embed="rId2"/>
          <a:stretch>
            <a:fillRect/>
          </a:stretch>
        </p:blipFill>
        <p:spPr>
          <a:xfrm>
            <a:off x="2469413" y="2067403"/>
            <a:ext cx="7253173" cy="3901758"/>
          </a:xfrm>
          <a:prstGeom prst="rect">
            <a:avLst/>
          </a:prstGeom>
        </p:spPr>
      </p:pic>
    </p:spTree>
    <p:extLst>
      <p:ext uri="{BB962C8B-B14F-4D97-AF65-F5344CB8AC3E}">
        <p14:creationId xmlns:p14="http://schemas.microsoft.com/office/powerpoint/2010/main" val="2401497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Example of rules that use ‘00’descriptor values instead of code value description:</a:t>
            </a:r>
          </a:p>
          <a:p>
            <a:pPr lvl="1">
              <a:buClr>
                <a:srgbClr val="F16038"/>
              </a:buClr>
            </a:pPr>
            <a:endParaRPr lang="en-US" dirty="0">
              <a:solidFill>
                <a:srgbClr val="59595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pic>
        <p:nvPicPr>
          <p:cNvPr id="4" name="Picture 3" descr="A screenshot of the validation rule change information from TEDS for rule numbers 41163-0057, 41163-0052, and 41163-0066 for the 2024-2025 school year. Changes to the rule text have been highlighted">
            <a:extLst>
              <a:ext uri="{FF2B5EF4-FFF2-40B4-BE49-F238E27FC236}">
                <a16:creationId xmlns:a16="http://schemas.microsoft.com/office/drawing/2014/main" id="{739B8184-B76A-F0A5-0062-2A799AB110AC}"/>
              </a:ext>
            </a:extLst>
          </p:cNvPr>
          <p:cNvPicPr>
            <a:picLocks noChangeAspect="1"/>
          </p:cNvPicPr>
          <p:nvPr/>
        </p:nvPicPr>
        <p:blipFill>
          <a:blip r:embed="rId2"/>
          <a:stretch>
            <a:fillRect/>
          </a:stretch>
        </p:blipFill>
        <p:spPr>
          <a:xfrm>
            <a:off x="926458" y="2036604"/>
            <a:ext cx="10339081" cy="3620836"/>
          </a:xfrm>
          <a:prstGeom prst="rect">
            <a:avLst/>
          </a:prstGeom>
        </p:spPr>
      </p:pic>
    </p:spTree>
    <p:extLst>
      <p:ext uri="{BB962C8B-B14F-4D97-AF65-F5344CB8AC3E}">
        <p14:creationId xmlns:p14="http://schemas.microsoft.com/office/powerpoint/2010/main" val="2523530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ea typeface="Calibri"/>
                <a:cs typeface="Calibri"/>
              </a:rPr>
              <a:t>The following business rules have been </a:t>
            </a:r>
            <a:r>
              <a:rPr lang="en-US" b="1" dirty="0">
                <a:solidFill>
                  <a:srgbClr val="595959"/>
                </a:solidFill>
                <a:ea typeface="Calibri"/>
                <a:cs typeface="Calibri"/>
              </a:rPr>
              <a:t>added:</a:t>
            </a:r>
            <a:endParaRPr lang="en-US" dirty="0">
              <a:solidFill>
                <a:srgbClr val="595959"/>
              </a:solidFill>
              <a:ea typeface="Calibri"/>
              <a:cs typeface="Calibri"/>
            </a:endParaRPr>
          </a:p>
          <a:p>
            <a:pPr marL="0" indent="0">
              <a:buFont typeface="Wingdings" panose="05000000000000000000" pitchFamily="2" charset="2"/>
              <a:buNone/>
            </a:pPr>
            <a:endParaRPr lang="en-US" dirty="0">
              <a:solidFill>
                <a:srgbClr val="0D6CB9"/>
              </a:solidFill>
            </a:endParaRPr>
          </a:p>
        </p:txBody>
      </p:sp>
      <p:pic>
        <p:nvPicPr>
          <p:cNvPr id="5" name="Picture 4" descr="A screenshot of the validation rule information from TEDS for rule number 41163-0055 and 41163-0056 for the 2024-2025 school year. Changes to the rule text have been highlighted.">
            <a:extLst>
              <a:ext uri="{FF2B5EF4-FFF2-40B4-BE49-F238E27FC236}">
                <a16:creationId xmlns:a16="http://schemas.microsoft.com/office/drawing/2014/main" id="{DDD4B1DF-864A-2373-592B-77C9CEA07640}"/>
              </a:ext>
            </a:extLst>
          </p:cNvPr>
          <p:cNvPicPr>
            <a:picLocks noChangeAspect="1"/>
          </p:cNvPicPr>
          <p:nvPr/>
        </p:nvPicPr>
        <p:blipFill>
          <a:blip r:embed="rId2"/>
          <a:stretch>
            <a:fillRect/>
          </a:stretch>
        </p:blipFill>
        <p:spPr>
          <a:xfrm>
            <a:off x="581025" y="2110331"/>
            <a:ext cx="10858500" cy="2399213"/>
          </a:xfrm>
          <a:prstGeom prst="rect">
            <a:avLst/>
          </a:prstGeom>
        </p:spPr>
      </p:pic>
    </p:spTree>
    <p:extLst>
      <p:ext uri="{BB962C8B-B14F-4D97-AF65-F5344CB8AC3E}">
        <p14:creationId xmlns:p14="http://schemas.microsoft.com/office/powerpoint/2010/main" val="2002677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Deleted Data Validation Rule 30040-0029</a:t>
            </a:r>
          </a:p>
          <a:p>
            <a:pPr lvl="2">
              <a:buClr>
                <a:srgbClr val="F16038"/>
              </a:buClr>
            </a:pPr>
            <a:r>
              <a:rPr lang="en-US" dirty="0">
                <a:solidFill>
                  <a:srgbClr val="595959"/>
                </a:solidFill>
              </a:rPr>
              <a:t>Uses STAFF-IDENTIFICATION-SYSTEM-TYPE which is not used in TSDS Upgrade Project.</a:t>
            </a:r>
          </a:p>
          <a:p>
            <a:pPr marL="0" indent="0">
              <a:buFont typeface="Wingdings" panose="05000000000000000000" pitchFamily="2" charset="2"/>
              <a:buNone/>
            </a:pPr>
            <a:endParaRPr lang="en-US" dirty="0">
              <a:solidFill>
                <a:srgbClr val="0D6CB9"/>
              </a:solidFill>
            </a:endParaRPr>
          </a:p>
        </p:txBody>
      </p:sp>
      <p:pic>
        <p:nvPicPr>
          <p:cNvPr id="4" name="Picture 3" descr="A screenshot of the deleted validation rule information from TEDS for rule number 30040-0029. ">
            <a:extLst>
              <a:ext uri="{FF2B5EF4-FFF2-40B4-BE49-F238E27FC236}">
                <a16:creationId xmlns:a16="http://schemas.microsoft.com/office/drawing/2014/main" id="{F8FD0266-ABE3-3CE8-FFB7-A4CEF372AC2A}"/>
              </a:ext>
            </a:extLst>
          </p:cNvPr>
          <p:cNvPicPr>
            <a:picLocks noChangeAspect="1"/>
          </p:cNvPicPr>
          <p:nvPr/>
        </p:nvPicPr>
        <p:blipFill>
          <a:blip r:embed="rId2"/>
          <a:stretch>
            <a:fillRect/>
          </a:stretch>
        </p:blipFill>
        <p:spPr>
          <a:xfrm>
            <a:off x="838200" y="2685481"/>
            <a:ext cx="10677525" cy="2201412"/>
          </a:xfrm>
          <a:prstGeom prst="rect">
            <a:avLst/>
          </a:prstGeom>
        </p:spPr>
      </p:pic>
    </p:spTree>
    <p:extLst>
      <p:ext uri="{BB962C8B-B14F-4D97-AF65-F5344CB8AC3E}">
        <p14:creationId xmlns:p14="http://schemas.microsoft.com/office/powerpoint/2010/main" val="678435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9E05-1A25-0A1E-5D37-A6EEB659D1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ADDD7-5B5C-978A-D77A-9B02354777A3}"/>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EBC48140-71C7-F57B-F7D7-29A5F34FB2D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b="1" dirty="0">
                <a:solidFill>
                  <a:srgbClr val="595959"/>
                </a:solidFill>
              </a:rPr>
              <a:t>NEW Entity/Common Type Change</a:t>
            </a:r>
            <a:endParaRPr lang="en-US" dirty="0">
              <a:solidFill>
                <a:schemeClr val="bg2">
                  <a:lumMod val="50000"/>
                </a:schemeClr>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pic>
        <p:nvPicPr>
          <p:cNvPr id="5" name="Picture 4">
            <a:extLst>
              <a:ext uri="{FF2B5EF4-FFF2-40B4-BE49-F238E27FC236}">
                <a16:creationId xmlns:a16="http://schemas.microsoft.com/office/drawing/2014/main" id="{9FDBB113-D303-6EDD-1C98-B26E6E224F54}"/>
              </a:ext>
            </a:extLst>
          </p:cNvPr>
          <p:cNvPicPr>
            <a:picLocks noChangeAspect="1"/>
          </p:cNvPicPr>
          <p:nvPr/>
        </p:nvPicPr>
        <p:blipFill>
          <a:blip r:embed="rId2"/>
          <a:stretch>
            <a:fillRect/>
          </a:stretch>
        </p:blipFill>
        <p:spPr>
          <a:xfrm>
            <a:off x="621864" y="1877244"/>
            <a:ext cx="10948269" cy="3103511"/>
          </a:xfrm>
          <a:prstGeom prst="rect">
            <a:avLst/>
          </a:prstGeom>
        </p:spPr>
      </p:pic>
    </p:spTree>
    <p:extLst>
      <p:ext uri="{BB962C8B-B14F-4D97-AF65-F5344CB8AC3E}">
        <p14:creationId xmlns:p14="http://schemas.microsoft.com/office/powerpoint/2010/main" val="1949663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FREQUENTLY ASKED QUESTIONS</a:t>
            </a:r>
            <a:endParaRPr lang="en-US" sz="4000"/>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7000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16038"/>
              </a:buClr>
              <a:buNone/>
            </a:pPr>
            <a:r>
              <a:rPr lang="en-US" sz="2400" b="1" dirty="0">
                <a:solidFill>
                  <a:schemeClr val="tx1"/>
                </a:solidFill>
              </a:rPr>
              <a:t>When a student is being reported with two DISABILITY (E1220) codes (‘Deaf and Hard of Hearing’ and ‘Developmental Delay’), does the ELIGIBILITY-DATE (E1723) need to be reported for both disabilities?  What about the EFFECTIVE-DATE (E1632)??</a:t>
            </a:r>
          </a:p>
          <a:p>
            <a:pPr marL="0" indent="0">
              <a:lnSpc>
                <a:spcPct val="100000"/>
              </a:lnSpc>
              <a:spcBef>
                <a:spcPts val="0"/>
              </a:spcBef>
              <a:buClr>
                <a:srgbClr val="F16038"/>
              </a:buClr>
              <a:buNone/>
            </a:pPr>
            <a:endParaRPr lang="en-US" sz="2400" b="1" dirty="0">
              <a:solidFill>
                <a:schemeClr val="tx1">
                  <a:lumMod val="65000"/>
                  <a:lumOff val="35000"/>
                </a:schemeClr>
              </a:solidFill>
            </a:endParaRPr>
          </a:p>
          <a:p>
            <a:pPr algn="l" rtl="0" fontAlgn="base">
              <a:buClr>
                <a:srgbClr val="FF6600"/>
              </a:buClr>
            </a:pPr>
            <a:r>
              <a:rPr lang="en-US" sz="2400" dirty="0">
                <a:solidFill>
                  <a:schemeClr val="tx1"/>
                </a:solidFill>
              </a:rPr>
              <a:t>ELIGIBLILITY-DATE (E1723) shall only be reported with the ‘Deaf and Hard of Hearing’ disability code.  It does not need to be reported with ‘Developmental Delay’.  EFFECTIVE-DATE (E1632) will need to be reported for both disabilities.  However, this date is not promoted to the SELA data mart for either.  It is only required to load the data to the IODS.</a:t>
            </a: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3347926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0D6CB9"/>
                </a:solidFill>
                <a:latin typeface="Calibri"/>
                <a:cs typeface="Calibri"/>
                <a:sym typeface="+mj-lt"/>
              </a:rPr>
              <a:t>Child Find (SPPI-11 and SPPI-12)</a:t>
            </a:r>
            <a:endParaRPr lang="en-US" sz="2000" b="1" dirty="0">
              <a:solidFill>
                <a:srgbClr val="0D6CB9"/>
              </a:solidFill>
              <a:latin typeface="Calibri"/>
              <a:cs typeface="Calibri"/>
              <a:sym typeface="+mj-lt"/>
            </a:endParaRPr>
          </a:p>
        </p:txBody>
      </p:sp>
    </p:spTree>
    <p:extLst>
      <p:ext uri="{BB962C8B-B14F-4D97-AF65-F5344CB8AC3E}">
        <p14:creationId xmlns:p14="http://schemas.microsoft.com/office/powerpoint/2010/main" val="2474587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236-3CE1-2FC1-1F38-77C79C463785}"/>
              </a:ext>
            </a:extLst>
          </p:cNvPr>
          <p:cNvSpPr>
            <a:spLocks noGrp="1"/>
          </p:cNvSpPr>
          <p:nvPr>
            <p:ph type="title"/>
          </p:nvPr>
        </p:nvSpPr>
        <p:spPr>
          <a:xfrm>
            <a:off x="567428" y="153230"/>
            <a:ext cx="11266609" cy="751350"/>
          </a:xfrm>
        </p:spPr>
        <p:txBody>
          <a:bodyPr>
            <a:normAutofit/>
          </a:bodyPr>
          <a:lstStyle/>
          <a:p>
            <a:r>
              <a:rPr lang="en-US" sz="3000" dirty="0"/>
              <a:t>CHILD FIND (SPPI-11 &amp; SPPI-12) TIMELINE</a:t>
            </a:r>
          </a:p>
        </p:txBody>
      </p:sp>
      <p:pic>
        <p:nvPicPr>
          <p:cNvPr id="11" name="Picture 10">
            <a:extLst>
              <a:ext uri="{FF2B5EF4-FFF2-40B4-BE49-F238E27FC236}">
                <a16:creationId xmlns:a16="http://schemas.microsoft.com/office/drawing/2014/main" id="{4DB35101-5247-BC85-4D05-0E439C9B3C64}"/>
              </a:ext>
            </a:extLst>
          </p:cNvPr>
          <p:cNvPicPr>
            <a:picLocks noChangeAspect="1"/>
          </p:cNvPicPr>
          <p:nvPr/>
        </p:nvPicPr>
        <p:blipFill>
          <a:blip r:embed="rId2"/>
          <a:stretch>
            <a:fillRect/>
          </a:stretch>
        </p:blipFill>
        <p:spPr>
          <a:xfrm>
            <a:off x="543619" y="2014780"/>
            <a:ext cx="11104762" cy="2066601"/>
          </a:xfrm>
          <a:prstGeom prst="rect">
            <a:avLst/>
          </a:prstGeom>
        </p:spPr>
      </p:pic>
    </p:spTree>
    <p:extLst>
      <p:ext uri="{BB962C8B-B14F-4D97-AF65-F5344CB8AC3E}">
        <p14:creationId xmlns:p14="http://schemas.microsoft.com/office/powerpoint/2010/main" val="1925659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491450" y="2712855"/>
            <a:ext cx="9499105" cy="1095665"/>
          </a:xfrm>
        </p:spPr>
        <p:txBody>
          <a:bodyPr/>
          <a:lstStyle/>
          <a:p>
            <a:r>
              <a:rPr lang="en-US" sz="3400">
                <a:latin typeface="Open Sans" panose="020B0606030504020204" pitchFamily="34" charset="0"/>
                <a:ea typeface="Open Sans" panose="020B0606030504020204" pitchFamily="34" charset="0"/>
                <a:cs typeface="Open Sans" panose="020B0606030504020204" pitchFamily="34" charset="0"/>
              </a:rPr>
              <a:t>Data Entry Errors</a:t>
            </a:r>
          </a:p>
        </p:txBody>
      </p:sp>
    </p:spTree>
    <p:extLst>
      <p:ext uri="{BB962C8B-B14F-4D97-AF65-F5344CB8AC3E}">
        <p14:creationId xmlns:p14="http://schemas.microsoft.com/office/powerpoint/2010/main" val="3458620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a:ea typeface="Open Sans"/>
                <a:cs typeface="Open Sans"/>
              </a:rPr>
              <a:t>Most Common Data Entry Errors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p:txBody>
          <a:bodyPr lIns="91440" tIns="45720" rIns="91440" bIns="45720" anchor="t"/>
          <a:lstStyle/>
          <a:p>
            <a:r>
              <a:rPr lang="en-US">
                <a:latin typeface="Open Sans" panose="020B0606030504020204" pitchFamily="34" charset="0"/>
                <a:ea typeface="Open Sans" panose="020B0606030504020204" pitchFamily="34" charset="0"/>
                <a:cs typeface="Open Sans" panose="020B0606030504020204" pitchFamily="34" charset="0"/>
              </a:rPr>
              <a:t>Attendance</a:t>
            </a:r>
          </a:p>
          <a:p>
            <a:r>
              <a:rPr lang="en-US">
                <a:latin typeface="Open Sans" panose="020B0606030504020204" pitchFamily="34" charset="0"/>
                <a:ea typeface="Open Sans" panose="020B0606030504020204" pitchFamily="34" charset="0"/>
                <a:cs typeface="Open Sans" panose="020B0606030504020204" pitchFamily="34" charset="0"/>
              </a:rPr>
              <a:t>Calendar issues</a:t>
            </a:r>
          </a:p>
          <a:p>
            <a:r>
              <a:rPr lang="en-US">
                <a:latin typeface="Open Sans"/>
                <a:ea typeface="Open Sans"/>
                <a:cs typeface="Open Sans"/>
              </a:rPr>
              <a:t>Human error</a:t>
            </a: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Transfer Students</a:t>
            </a:r>
          </a:p>
        </p:txBody>
      </p:sp>
    </p:spTree>
    <p:extLst>
      <p:ext uri="{BB962C8B-B14F-4D97-AF65-F5344CB8AC3E}">
        <p14:creationId xmlns:p14="http://schemas.microsoft.com/office/powerpoint/2010/main" val="363173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7771-7FCC-334F-9F14-D4C934012F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7A28C-E3DC-F302-1D08-5310B3CBBBB3}"/>
              </a:ext>
            </a:extLst>
          </p:cNvPr>
          <p:cNvSpPr>
            <a:spLocks noGrp="1"/>
          </p:cNvSpPr>
          <p:nvPr>
            <p:ph type="title"/>
          </p:nvPr>
        </p:nvSpPr>
        <p:spPr>
          <a:xfrm>
            <a:off x="535171" y="141941"/>
            <a:ext cx="11121657" cy="751350"/>
          </a:xfrm>
        </p:spPr>
        <p:txBody>
          <a:bodyPr>
            <a:normAutofit/>
          </a:bodyPr>
          <a:lstStyle/>
          <a:p>
            <a:r>
              <a:rPr lang="en-US" sz="4000" dirty="0"/>
              <a:t>TSDS UPGRADE PROJECT UPDATES</a:t>
            </a:r>
            <a:endParaRPr lang="en-US" sz="4000" dirty="0">
              <a:solidFill>
                <a:srgbClr val="FFFFFF"/>
              </a:solidFill>
            </a:endParaRPr>
          </a:p>
        </p:txBody>
      </p:sp>
      <p:sp>
        <p:nvSpPr>
          <p:cNvPr id="5" name="Content Placeholder 3">
            <a:extLst>
              <a:ext uri="{FF2B5EF4-FFF2-40B4-BE49-F238E27FC236}">
                <a16:creationId xmlns:a16="http://schemas.microsoft.com/office/drawing/2014/main" id="{10F89445-EC4E-A04E-FCA6-E5ACC1C8060F}"/>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a:solidFill>
                  <a:srgbClr val="595959"/>
                </a:solidFill>
              </a:rPr>
              <a:t>Business Rule Changes:</a:t>
            </a:r>
          </a:p>
          <a:p>
            <a:pPr lvl="1" defTabSz="771525">
              <a:buClr>
                <a:srgbClr val="F16038"/>
              </a:buClr>
            </a:pPr>
            <a:r>
              <a:rPr lang="en-US">
                <a:solidFill>
                  <a:srgbClr val="595959"/>
                </a:solidFill>
              </a:rPr>
              <a:t>Revised Data Validation Rule 40100-0238:  </a:t>
            </a:r>
          </a:p>
          <a:p>
            <a:pPr lvl="1" defTabSz="771525">
              <a:buClr>
                <a:srgbClr val="F16038"/>
              </a:buClr>
            </a:pPr>
            <a:endParaRPr lang="en-US">
              <a:solidFill>
                <a:srgbClr val="595959"/>
              </a:solidFill>
              <a:cs typeface="Calibri"/>
            </a:endParaRPr>
          </a:p>
          <a:p>
            <a:pPr lvl="1" defTabSz="771525">
              <a:buClr>
                <a:srgbClr val="F16038"/>
              </a:buClr>
            </a:pPr>
            <a:endParaRPr lang="en-US">
              <a:solidFill>
                <a:srgbClr val="595959"/>
              </a:solidFill>
            </a:endParaRPr>
          </a:p>
          <a:p>
            <a:pPr marL="0" indent="0" defTabSz="771525">
              <a:buClr>
                <a:srgbClr val="D8D8D8"/>
              </a:buClr>
              <a:buNone/>
            </a:pPr>
            <a:endParaRPr lang="en-US">
              <a:solidFill>
                <a:srgbClr val="0D6CB9"/>
              </a:solidFill>
            </a:endParaRPr>
          </a:p>
        </p:txBody>
      </p:sp>
      <p:pic>
        <p:nvPicPr>
          <p:cNvPr id="2" name="Picture 1" descr="Revised validation rule 40100-0238 for the 2024-2025 school year.">
            <a:extLst>
              <a:ext uri="{FF2B5EF4-FFF2-40B4-BE49-F238E27FC236}">
                <a16:creationId xmlns:a16="http://schemas.microsoft.com/office/drawing/2014/main" id="{DFEA8AD5-1FA5-D6A6-DFAA-A748BCC4601B}"/>
              </a:ext>
            </a:extLst>
          </p:cNvPr>
          <p:cNvPicPr>
            <a:picLocks noChangeAspect="1"/>
          </p:cNvPicPr>
          <p:nvPr/>
        </p:nvPicPr>
        <p:blipFill>
          <a:blip r:embed="rId2"/>
          <a:stretch>
            <a:fillRect/>
          </a:stretch>
        </p:blipFill>
        <p:spPr>
          <a:xfrm>
            <a:off x="1292679" y="2356076"/>
            <a:ext cx="9280071" cy="1155246"/>
          </a:xfrm>
          <a:prstGeom prst="rect">
            <a:avLst/>
          </a:prstGeom>
        </p:spPr>
      </p:pic>
    </p:spTree>
    <p:extLst>
      <p:ext uri="{BB962C8B-B14F-4D97-AF65-F5344CB8AC3E}">
        <p14:creationId xmlns:p14="http://schemas.microsoft.com/office/powerpoint/2010/main" val="1814802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latin typeface="Open Sans" panose="020B0606030504020204" pitchFamily="34" charset="0"/>
                <a:ea typeface="Open Sans" panose="020B0606030504020204" pitchFamily="34" charset="0"/>
                <a:cs typeface="Open Sans" panose="020B0606030504020204" pitchFamily="34" charset="0"/>
              </a:rPr>
              <a:t>Attendance and Full Individual and Initial Evaluation (FIIE)</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712380" y="1144669"/>
            <a:ext cx="10623762" cy="4351338"/>
          </a:xfrm>
        </p:spPr>
        <p:txBody>
          <a:bodyPr/>
          <a:lstStyle/>
          <a:p>
            <a:pPr marL="0" indent="0">
              <a:buNone/>
            </a:pPr>
            <a:r>
              <a:rPr lang="en-US" sz="2200" b="1" dirty="0">
                <a:latin typeface="Open Sans" panose="020B0606030504020204" pitchFamily="34" charset="0"/>
                <a:ea typeface="Open Sans" panose="020B0606030504020204" pitchFamily="34" charset="0"/>
                <a:cs typeface="Open Sans" panose="020B0606030504020204" pitchFamily="34" charset="0"/>
              </a:rPr>
              <a:t>§89.1011. Full Individual and Initial Evaluation</a:t>
            </a:r>
          </a:p>
          <a:p>
            <a:r>
              <a:rPr lang="en-US" sz="2200" dirty="0">
                <a:latin typeface="Open Sans" panose="020B0606030504020204" pitchFamily="34" charset="0"/>
                <a:ea typeface="Open Sans" panose="020B0606030504020204" pitchFamily="34" charset="0"/>
                <a:cs typeface="Open Sans" panose="020B0606030504020204" pitchFamily="34" charset="0"/>
              </a:rPr>
              <a:t>If a parent submits a written request to a school district's director of special education services or to a district administrative employee for a full individual and initial evaluation of a student, the school district must…</a:t>
            </a:r>
          </a:p>
          <a:p>
            <a:r>
              <a:rPr lang="en-US" sz="2200" b="1" dirty="0">
                <a:latin typeface="Open Sans" panose="020B0606030504020204" pitchFamily="34" charset="0"/>
                <a:ea typeface="Open Sans" panose="020B0606030504020204" pitchFamily="34" charset="0"/>
                <a:cs typeface="Open Sans" panose="020B0606030504020204" pitchFamily="34" charset="0"/>
              </a:rPr>
              <a:t>§89.1011 </a:t>
            </a:r>
            <a:r>
              <a:rPr lang="en-US" sz="2200" dirty="0">
                <a:latin typeface="Open Sans" panose="020B0606030504020204" pitchFamily="34" charset="0"/>
                <a:ea typeface="Open Sans" panose="020B0606030504020204" pitchFamily="34" charset="0"/>
                <a:cs typeface="Open Sans" panose="020B0606030504020204" pitchFamily="34" charset="0"/>
              </a:rPr>
              <a:t>(c) Except as otherwise provided in this section, a written report of a full individual and initial evaluation of a student must be completed as follows: </a:t>
            </a:r>
          </a:p>
          <a:p>
            <a:pPr lvl="1"/>
            <a:r>
              <a:rPr lang="en-US" sz="2200" dirty="0">
                <a:latin typeface="Open Sans" panose="020B0606030504020204" pitchFamily="34" charset="0"/>
                <a:ea typeface="Open Sans" panose="020B0606030504020204" pitchFamily="34" charset="0"/>
                <a:cs typeface="Open Sans" panose="020B0606030504020204" pitchFamily="34" charset="0"/>
              </a:rPr>
              <a:t>(1) not later than the 45th school day following the date on which the school district receives written consent for the evaluation from the student's parent, </a:t>
            </a:r>
            <a:r>
              <a:rPr lang="en-US" sz="2200" b="1" dirty="0">
                <a:latin typeface="Open Sans" panose="020B0606030504020204" pitchFamily="34" charset="0"/>
                <a:ea typeface="Open Sans" panose="020B0606030504020204" pitchFamily="34" charset="0"/>
                <a:cs typeface="Open Sans" panose="020B0606030504020204" pitchFamily="34" charset="0"/>
              </a:rPr>
              <a:t>except that if a student has been absent from school during that period on three or more school days, that period must be extended by a number of school days equal to the number of school days during that period on which the student has been absent</a:t>
            </a:r>
            <a:r>
              <a:rPr lang="en-US" sz="2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095400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FIIE Absence Definition</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712380" y="1394051"/>
            <a:ext cx="10623762" cy="4351338"/>
          </a:xfrm>
        </p:spPr>
        <p:txBody>
          <a:bodyPr lIns="91440" tIns="45720" rIns="91440" bIns="45720" anchor="t"/>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§89.1011 (h) For purposes of subsections (c)(1) and (e) of this section, </a:t>
            </a:r>
            <a:r>
              <a:rPr lang="en-US" b="1" dirty="0">
                <a:latin typeface="Open Sans" panose="020B0606030504020204" pitchFamily="34" charset="0"/>
                <a:ea typeface="Open Sans" panose="020B0606030504020204" pitchFamily="34" charset="0"/>
                <a:cs typeface="Open Sans" panose="020B0606030504020204" pitchFamily="34" charset="0"/>
              </a:rPr>
              <a:t>a student is considered absent for the school day if the student is not in attendance at the school's official attendance taking time or at the alternate attendance taking time set for that student.</a:t>
            </a:r>
            <a:r>
              <a:rPr lang="en-US" dirty="0">
                <a:latin typeface="Open Sans" panose="020B0606030504020204" pitchFamily="34" charset="0"/>
                <a:ea typeface="Open Sans" panose="020B0606030504020204" pitchFamily="34" charset="0"/>
                <a:cs typeface="Open Sans" panose="020B0606030504020204" pitchFamily="34" charset="0"/>
              </a:rPr>
              <a:t> A student is considered in attendance if the student is off campus participating in an activity that is approved by the school board and is under the direction of a professional staff member of the school district, or an adjunct staff member who has a minimum of a bachelor's degree and is eligible for participation in the Teacher Retirement System of Texas…</a:t>
            </a:r>
          </a:p>
        </p:txBody>
      </p:sp>
    </p:spTree>
    <p:extLst>
      <p:ext uri="{BB962C8B-B14F-4D97-AF65-F5344CB8AC3E}">
        <p14:creationId xmlns:p14="http://schemas.microsoft.com/office/powerpoint/2010/main" val="3701162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FIIE Absence Example</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170403" y="1122362"/>
            <a:ext cx="11838432" cy="5171906"/>
          </a:xfrm>
        </p:spPr>
        <p:txBody>
          <a:bodyPr lIns="91440" tIns="45720" rIns="91440" bIns="45720" anchor="t"/>
          <a:lstStyle/>
          <a:p>
            <a:r>
              <a:rPr lang="en-US" sz="2000" dirty="0">
                <a:latin typeface="Open Sans" panose="020B0606030504020204" pitchFamily="34" charset="0"/>
                <a:ea typeface="Open Sans" panose="020B0606030504020204" pitchFamily="34" charset="0"/>
                <a:cs typeface="Open Sans" panose="020B0606030504020204" pitchFamily="34" charset="0"/>
              </a:rPr>
              <a:t>Consent signed 2/1/2024. Official attendance taking period is 2</a:t>
            </a:r>
            <a:r>
              <a:rPr lang="en-US" sz="2000" baseline="30000" dirty="0">
                <a:latin typeface="Open Sans" panose="020B0606030504020204" pitchFamily="34" charset="0"/>
                <a:ea typeface="Open Sans" panose="020B0606030504020204" pitchFamily="34" charset="0"/>
                <a:cs typeface="Open Sans" panose="020B0606030504020204" pitchFamily="34" charset="0"/>
              </a:rPr>
              <a:t>nd</a:t>
            </a:r>
            <a:r>
              <a:rPr lang="en-US" sz="2000" dirty="0">
                <a:latin typeface="Open Sans" panose="020B0606030504020204" pitchFamily="34" charset="0"/>
                <a:ea typeface="Open Sans" panose="020B0606030504020204" pitchFamily="34" charset="0"/>
                <a:cs typeface="Open Sans" panose="020B0606030504020204" pitchFamily="34" charset="0"/>
              </a:rPr>
              <a:t> period. On 2/5 the student is not present and is marked absent. Student is still not present when the evaluator comes to pull the student for their evaluation. Evaluator marks the student as absent in the electronic IEP system/evaluation log. Student returns in 4</a:t>
            </a:r>
            <a:r>
              <a:rPr lang="en-US" sz="2000" baseline="30000" dirty="0">
                <a:latin typeface="Open Sans" panose="020B0606030504020204" pitchFamily="34" charset="0"/>
                <a:ea typeface="Open Sans" panose="020B0606030504020204" pitchFamily="34" charset="0"/>
                <a:cs typeface="Open Sans" panose="020B0606030504020204" pitchFamily="34" charset="0"/>
              </a:rPr>
              <a:t>th</a:t>
            </a:r>
            <a:r>
              <a:rPr lang="en-US" sz="2000" dirty="0">
                <a:latin typeface="Open Sans" panose="020B0606030504020204" pitchFamily="34" charset="0"/>
                <a:ea typeface="Open Sans" panose="020B0606030504020204" pitchFamily="34" charset="0"/>
                <a:cs typeface="Open Sans" panose="020B0606030504020204" pitchFamily="34" charset="0"/>
              </a:rPr>
              <a:t> period with a doctor’s note. Absence in TSDS is changed to present. Student is absent again 2/20 and 3/8 which are captured by TSDS as absences. The evaluator shows 3 absences and extends the evaluation due date by the number of absences. The LEA submits their SPPI 11 data and is found to be noncompliant for this student. Why? </a:t>
            </a:r>
          </a:p>
          <a:p>
            <a:r>
              <a:rPr lang="en-US" sz="2000" dirty="0">
                <a:latin typeface="Open Sans" panose="020B0606030504020204" pitchFamily="34" charset="0"/>
                <a:ea typeface="Open Sans" panose="020B0606030504020204" pitchFamily="34" charset="0"/>
                <a:cs typeface="Open Sans" panose="020B0606030504020204" pitchFamily="34" charset="0"/>
              </a:rPr>
              <a:t>The evaluator and TSDS have competing data as the evaluator shows 3 absences for each time the student was not present at the official attendance taking period, but TSDS only shows 2 as the student returned to school in the first instance. Both are accurate however, not all systems capture the attendance taking absences when submitting the data for TSDS Child Find submissions. </a:t>
            </a:r>
          </a:p>
          <a:p>
            <a:r>
              <a:rPr lang="en-US" sz="2000" b="1" u="sng" dirty="0">
                <a:solidFill>
                  <a:srgbClr val="00B050"/>
                </a:solidFill>
                <a:latin typeface="Open Sans" panose="020B0606030504020204" pitchFamily="34" charset="0"/>
                <a:ea typeface="Open Sans" panose="020B0606030504020204" pitchFamily="34" charset="0"/>
                <a:cs typeface="Open Sans" panose="020B0606030504020204" pitchFamily="34" charset="0"/>
              </a:rPr>
              <a:t>Solution: </a:t>
            </a:r>
            <a:r>
              <a:rPr lang="en-US" sz="2000" dirty="0">
                <a:latin typeface="Open Sans" panose="020B0606030504020204" pitchFamily="34" charset="0"/>
                <a:ea typeface="Open Sans" panose="020B0606030504020204" pitchFamily="34" charset="0"/>
                <a:cs typeface="Open Sans" panose="020B0606030504020204" pitchFamily="34" charset="0"/>
              </a:rPr>
              <a:t>LEAs should review TSDS data routinely to ensure absences as defined in §89.1011 (h) are accurately captured to avoid data entry errors and inaccurate noncompliance findings</a:t>
            </a:r>
          </a:p>
        </p:txBody>
      </p:sp>
    </p:spTree>
    <p:extLst>
      <p:ext uri="{BB962C8B-B14F-4D97-AF65-F5344CB8AC3E}">
        <p14:creationId xmlns:p14="http://schemas.microsoft.com/office/powerpoint/2010/main" val="836690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Calendar issues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179295" y="1030175"/>
            <a:ext cx="6444515" cy="5827825"/>
          </a:xfrm>
        </p:spPr>
        <p:txBody>
          <a:bodyPr lIns="91440" tIns="45720" rIns="91440" bIns="45720" anchor="t"/>
          <a:lstStyle/>
          <a:p>
            <a:r>
              <a:rPr lang="en-US" sz="2600" dirty="0">
                <a:latin typeface="Open Sans" panose="020B0606030504020204" pitchFamily="34" charset="0"/>
                <a:ea typeface="Open Sans" panose="020B0606030504020204" pitchFamily="34" charset="0"/>
                <a:cs typeface="Open Sans" panose="020B0606030504020204" pitchFamily="34" charset="0"/>
              </a:rPr>
              <a:t>FIIE compliance (11a) relies on the accurate calculation of school days.</a:t>
            </a:r>
          </a:p>
          <a:p>
            <a:r>
              <a:rPr lang="en-US" sz="2600" dirty="0">
                <a:latin typeface="Open Sans" panose="020B0606030504020204" pitchFamily="34" charset="0"/>
                <a:ea typeface="Open Sans" panose="020B0606030504020204" pitchFamily="34" charset="0"/>
                <a:cs typeface="Open Sans" panose="020B0606030504020204" pitchFamily="34" charset="0"/>
              </a:rPr>
              <a:t>School closures and changes to instructional days impact this calculation.</a:t>
            </a:r>
          </a:p>
          <a:p>
            <a:r>
              <a:rPr lang="en-US" sz="2600" dirty="0">
                <a:latin typeface="Open Sans" panose="020B0606030504020204" pitchFamily="34" charset="0"/>
                <a:ea typeface="Open Sans" panose="020B0606030504020204" pitchFamily="34" charset="0"/>
                <a:cs typeface="Open Sans" panose="020B0606030504020204" pitchFamily="34" charset="0"/>
              </a:rPr>
              <a:t>LEAs present updated calendars showing school closures and other calendar revisions during the clarification process.</a:t>
            </a:r>
          </a:p>
          <a:p>
            <a:r>
              <a:rPr lang="en-US" sz="2600" b="1" u="sng" dirty="0">
                <a:solidFill>
                  <a:srgbClr val="00B050"/>
                </a:solidFill>
                <a:latin typeface="Open Sans" panose="020B0606030504020204" pitchFamily="34" charset="0"/>
                <a:ea typeface="Open Sans" panose="020B0606030504020204" pitchFamily="34" charset="0"/>
                <a:cs typeface="Open Sans" panose="020B0606030504020204" pitchFamily="34" charset="0"/>
              </a:rPr>
              <a:t>Solution: </a:t>
            </a:r>
            <a:r>
              <a:rPr lang="en-US" sz="2600" dirty="0">
                <a:latin typeface="Open Sans" panose="020B0606030504020204" pitchFamily="34" charset="0"/>
                <a:ea typeface="Open Sans" panose="020B0606030504020204" pitchFamily="34" charset="0"/>
                <a:cs typeface="Open Sans" panose="020B0606030504020204" pitchFamily="34" charset="0"/>
              </a:rPr>
              <a:t>Ensure the correct calendar is uploaded in the TSDS Child Find submission in July.</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Screenshot of SPED FIIE Timeline graphic">
            <a:extLst>
              <a:ext uri="{FF2B5EF4-FFF2-40B4-BE49-F238E27FC236}">
                <a16:creationId xmlns:a16="http://schemas.microsoft.com/office/drawing/2014/main" id="{E93EAA25-6D83-025A-A0AD-F0ABE411FFCB}"/>
              </a:ext>
            </a:extLst>
          </p:cNvPr>
          <p:cNvPicPr>
            <a:picLocks noChangeAspect="1"/>
          </p:cNvPicPr>
          <p:nvPr/>
        </p:nvPicPr>
        <p:blipFill>
          <a:blip r:embed="rId3"/>
          <a:stretch>
            <a:fillRect/>
          </a:stretch>
        </p:blipFill>
        <p:spPr>
          <a:xfrm>
            <a:off x="6781302" y="2115157"/>
            <a:ext cx="5125230" cy="3113529"/>
          </a:xfrm>
          <a:prstGeom prst="rect">
            <a:avLst/>
          </a:prstGeom>
        </p:spPr>
      </p:pic>
    </p:spTree>
    <p:extLst>
      <p:ext uri="{BB962C8B-B14F-4D97-AF65-F5344CB8AC3E}">
        <p14:creationId xmlns:p14="http://schemas.microsoft.com/office/powerpoint/2010/main" val="2357465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a:ea typeface="Open Sans"/>
                <a:cs typeface="Open Sans"/>
              </a:rPr>
              <a:t>Human Errors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712380" y="1253331"/>
            <a:ext cx="10623762" cy="4351338"/>
          </a:xfrm>
        </p:spPr>
        <p:txBody>
          <a:bodyPr lIns="91440" tIns="45720" rIns="91440" bIns="45720" anchor="t"/>
          <a:lstStyle/>
          <a:p>
            <a:r>
              <a:rPr lang="en-US" sz="3200" dirty="0">
                <a:latin typeface="Open Sans" panose="020B0606030504020204" pitchFamily="34" charset="0"/>
                <a:ea typeface="Open Sans" panose="020B0606030504020204" pitchFamily="34" charset="0"/>
                <a:cs typeface="Open Sans" panose="020B0606030504020204" pitchFamily="34" charset="0"/>
              </a:rPr>
              <a:t>Since the TSDS Child Find collection pulls from 3</a:t>
            </a:r>
            <a:r>
              <a:rPr lang="en-US" sz="3200" baseline="30000" dirty="0">
                <a:latin typeface="Open Sans" panose="020B0606030504020204" pitchFamily="34" charset="0"/>
                <a:ea typeface="Open Sans" panose="020B0606030504020204" pitchFamily="34" charset="0"/>
                <a:cs typeface="Open Sans" panose="020B0606030504020204" pitchFamily="34" charset="0"/>
              </a:rPr>
              <a:t>rd</a:t>
            </a:r>
            <a:r>
              <a:rPr lang="en-US" sz="3200" dirty="0">
                <a:latin typeface="Open Sans" panose="020B0606030504020204" pitchFamily="34" charset="0"/>
                <a:ea typeface="Open Sans" panose="020B0606030504020204" pitchFamily="34" charset="0"/>
                <a:cs typeface="Open Sans" panose="020B0606030504020204" pitchFamily="34" charset="0"/>
              </a:rPr>
              <a:t> party systems there is a  possibility of data entry errors.</a:t>
            </a: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sz="3200" dirty="0">
                <a:latin typeface="Open Sans" panose="020B0606030504020204" pitchFamily="34" charset="0"/>
                <a:ea typeface="Open Sans" panose="020B0606030504020204" pitchFamily="34" charset="0"/>
                <a:cs typeface="Open Sans" panose="020B0606030504020204" pitchFamily="34" charset="0"/>
              </a:rPr>
              <a:t>Most LEAs hand enter data into an electronic IEP data system that uploads into the LEA’s SIS and from there the upload to TSDS is generated.</a:t>
            </a:r>
          </a:p>
          <a:p>
            <a:r>
              <a:rPr lang="en-US" sz="3200" b="1" u="sng" dirty="0">
                <a:solidFill>
                  <a:srgbClr val="00B050"/>
                </a:solidFill>
                <a:latin typeface="Open Sans" panose="020B0606030504020204" pitchFamily="34" charset="0"/>
                <a:ea typeface="Open Sans" panose="020B0606030504020204" pitchFamily="34" charset="0"/>
                <a:cs typeface="Open Sans" panose="020B0606030504020204" pitchFamily="34" charset="0"/>
              </a:rPr>
              <a:t>Solution:</a:t>
            </a:r>
            <a:r>
              <a:rPr lang="en-US" sz="3200" dirty="0">
                <a:latin typeface="Open Sans" panose="020B0606030504020204" pitchFamily="34" charset="0"/>
                <a:ea typeface="Open Sans" panose="020B0606030504020204" pitchFamily="34" charset="0"/>
                <a:cs typeface="Open Sans" panose="020B0606030504020204" pitchFamily="34" charset="0"/>
              </a:rPr>
              <a:t> LEAs should build a routine of checking their TSDS Child Find data reports to ensure all data is accurate and compliance checks are correct</a:t>
            </a:r>
          </a:p>
        </p:txBody>
      </p:sp>
    </p:spTree>
    <p:extLst>
      <p:ext uri="{BB962C8B-B14F-4D97-AF65-F5344CB8AC3E}">
        <p14:creationId xmlns:p14="http://schemas.microsoft.com/office/powerpoint/2010/main" val="223777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Transfer Students </a:t>
            </a:r>
            <a:r>
              <a:rPr lang="en-US" sz="3600">
                <a:latin typeface="Open Sans" panose="020B0606030504020204" pitchFamily="34" charset="0"/>
                <a:ea typeface="Open Sans" panose="020B0606030504020204" pitchFamily="34" charset="0"/>
                <a:cs typeface="Open Sans" panose="020B0606030504020204" pitchFamily="34" charset="0"/>
              </a:rPr>
              <a:t>§89.1011 (f) </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285469" y="1094835"/>
            <a:ext cx="11544581" cy="5443775"/>
          </a:xfrm>
        </p:spPr>
        <p:txBody>
          <a:bodyPr lIns="91440" tIns="45720" rIns="91440" bIns="45720" anchor="t"/>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§89.1011 (f) states: </a:t>
            </a:r>
          </a:p>
          <a:p>
            <a:r>
              <a:rPr lang="en-US" sz="2000" dirty="0">
                <a:latin typeface="Open Sans" panose="020B0606030504020204" pitchFamily="34" charset="0"/>
                <a:ea typeface="Open Sans" panose="020B0606030504020204" pitchFamily="34" charset="0"/>
                <a:cs typeface="Open Sans" panose="020B0606030504020204" pitchFamily="34" charset="0"/>
              </a:rPr>
              <a:t>If a student was in the process of being evaluated for special education eligibility by a school district and enrolls in another school district before the previous school district completed the full individual and initial evaluation, the new school district must coordinate with the previous school district as necessary and as expeditiously as possible to ensure a prompt completion of the evaluation in accordance with 34 CFR, §300.301(d)(2) and (e) and §300.304(c)(5). The timelines in subsections (c) and (e) of this section do not apply in such a situation if: </a:t>
            </a:r>
          </a:p>
          <a:p>
            <a:pPr marL="971550" lvl="1" indent="-514350">
              <a:buAutoNum type="arabicParenBoth"/>
            </a:pPr>
            <a:r>
              <a:rPr lang="en-US" sz="2000" dirty="0">
                <a:latin typeface="Open Sans" panose="020B0606030504020204" pitchFamily="34" charset="0"/>
                <a:ea typeface="Open Sans" panose="020B0606030504020204" pitchFamily="34" charset="0"/>
                <a:cs typeface="Open Sans" panose="020B0606030504020204" pitchFamily="34" charset="0"/>
              </a:rPr>
              <a:t>the new school district is making sufficient progress to ensure a prompt completion of the evaluation; and </a:t>
            </a:r>
          </a:p>
          <a:p>
            <a:pPr marL="971550" lvl="1" indent="-514350">
              <a:buAutoNum type="arabicParenBoth"/>
            </a:pPr>
            <a:r>
              <a:rPr lang="en-US" sz="2000" dirty="0">
                <a:latin typeface="Open Sans" panose="020B0606030504020204" pitchFamily="34" charset="0"/>
                <a:ea typeface="Open Sans" panose="020B0606030504020204" pitchFamily="34" charset="0"/>
                <a:cs typeface="Open Sans" panose="020B0606030504020204" pitchFamily="34" charset="0"/>
              </a:rPr>
              <a:t>the parent and the new school district agree to a specific time when the evaluation will be completed</a:t>
            </a:r>
          </a:p>
          <a:p>
            <a:r>
              <a:rPr lang="en-US" sz="2000" dirty="0">
                <a:latin typeface="Open Sans" panose="020B0606030504020204" pitchFamily="34" charset="0"/>
                <a:ea typeface="Open Sans" panose="020B0606030504020204" pitchFamily="34" charset="0"/>
                <a:cs typeface="Open Sans" panose="020B0606030504020204" pitchFamily="34" charset="0"/>
              </a:rPr>
              <a:t>LEAs provide the code 09 (other) to explain the delay for the student’s FIIE. During the clarification process, the LEA provides evidence that the student transferred during the evaluation process. </a:t>
            </a:r>
          </a:p>
          <a:p>
            <a:pPr marL="0" indent="0">
              <a:buNone/>
            </a:pPr>
            <a:r>
              <a:rPr lang="en-US" sz="2000" b="1" u="sng" dirty="0">
                <a:solidFill>
                  <a:srgbClr val="00B050"/>
                </a:solidFill>
                <a:latin typeface="Open Sans" panose="020B0606030504020204" pitchFamily="34" charset="0"/>
                <a:ea typeface="Open Sans" panose="020B0606030504020204" pitchFamily="34" charset="0"/>
                <a:cs typeface="Open Sans" panose="020B0606030504020204" pitchFamily="34" charset="0"/>
              </a:rPr>
              <a:t>Solution:</a:t>
            </a:r>
            <a:r>
              <a:rPr lang="en-US" sz="2000" dirty="0">
                <a:latin typeface="Open Sans" panose="020B0606030504020204" pitchFamily="34" charset="0"/>
                <a:ea typeface="Open Sans" panose="020B0606030504020204" pitchFamily="34" charset="0"/>
                <a:cs typeface="Open Sans" panose="020B0606030504020204" pitchFamily="34" charset="0"/>
              </a:rPr>
              <a:t> LEAs should use the delay reason codes 06 or 07 for transfer students when the elements of §89.1011 (f) are met by the LEA.</a:t>
            </a:r>
          </a:p>
        </p:txBody>
      </p:sp>
    </p:spTree>
    <p:extLst>
      <p:ext uri="{BB962C8B-B14F-4D97-AF65-F5344CB8AC3E}">
        <p14:creationId xmlns:p14="http://schemas.microsoft.com/office/powerpoint/2010/main" val="3399740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51880"/>
            <a:ext cx="11121657" cy="751350"/>
          </a:xfrm>
        </p:spPr>
        <p:txBody>
          <a:bodyPr>
            <a:normAutofit/>
          </a:bodyPr>
          <a:lstStyle/>
          <a:p>
            <a:r>
              <a:rPr lang="en-US" sz="4000">
                <a:cs typeface="Calibri"/>
              </a:rPr>
              <a:t>APPLICATION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dirty="0">
                <a:solidFill>
                  <a:srgbClr val="595959"/>
                </a:solidFill>
              </a:rPr>
              <a:t>No application updates for the following:</a:t>
            </a:r>
          </a:p>
          <a:p>
            <a:pPr lvl="1">
              <a:buClr>
                <a:srgbClr val="F16038"/>
              </a:buClr>
            </a:pPr>
            <a:r>
              <a:rPr lang="en-US" dirty="0">
                <a:solidFill>
                  <a:srgbClr val="595959"/>
                </a:solidFill>
              </a:rPr>
              <a:t>Reports</a:t>
            </a: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1929121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51880"/>
            <a:ext cx="11121657" cy="751350"/>
          </a:xfrm>
        </p:spPr>
        <p:txBody>
          <a:bodyPr>
            <a:normAutofit/>
          </a:bodyPr>
          <a:lstStyle/>
          <a:p>
            <a:r>
              <a:rPr lang="en-US" sz="4000" dirty="0">
                <a:cs typeface="Calibri"/>
              </a:rPr>
              <a:t>ENTITY UPDATES</a:t>
            </a:r>
            <a:endParaRPr lang="en-US" dirty="0"/>
          </a:p>
        </p:txBody>
      </p:sp>
      <p:pic>
        <p:nvPicPr>
          <p:cNvPr id="4" name="Picture 3">
            <a:extLst>
              <a:ext uri="{FF2B5EF4-FFF2-40B4-BE49-F238E27FC236}">
                <a16:creationId xmlns:a16="http://schemas.microsoft.com/office/drawing/2014/main" id="{4C3E638B-4FFB-83FE-715C-EA5B519B9B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4891" y="1203767"/>
            <a:ext cx="11382218" cy="4450466"/>
          </a:xfrm>
          <a:prstGeom prst="rect">
            <a:avLst/>
          </a:prstGeom>
        </p:spPr>
      </p:pic>
      <p:pic>
        <p:nvPicPr>
          <p:cNvPr id="5" name="Picture 4">
            <a:extLst>
              <a:ext uri="{FF2B5EF4-FFF2-40B4-BE49-F238E27FC236}">
                <a16:creationId xmlns:a16="http://schemas.microsoft.com/office/drawing/2014/main" id="{AAA57B2A-C030-C99E-5F99-90AC0E25CB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63004" y="2941985"/>
            <a:ext cx="7827942" cy="2231329"/>
          </a:xfrm>
          <a:prstGeom prst="rect">
            <a:avLst/>
          </a:prstGeom>
        </p:spPr>
      </p:pic>
    </p:spTree>
    <p:extLst>
      <p:ext uri="{BB962C8B-B14F-4D97-AF65-F5344CB8AC3E}">
        <p14:creationId xmlns:p14="http://schemas.microsoft.com/office/powerpoint/2010/main" val="3506053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DATA ELEMENT UPDATES</a:t>
            </a:r>
            <a:r>
              <a:rPr lang="en-US" sz="4000" dirty="0">
                <a:solidFill>
                  <a:schemeClr val="bg1"/>
                </a:solidFill>
                <a:cs typeface="Calibri"/>
              </a:rPr>
              <a:t>8</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1" y="769214"/>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chemeClr val="accent2"/>
                </a:solidFill>
              </a:rPr>
              <a:t>NEW</a:t>
            </a:r>
            <a:r>
              <a:rPr lang="en-US" b="1" dirty="0">
                <a:solidFill>
                  <a:srgbClr val="595959"/>
                </a:solidFill>
              </a:rPr>
              <a:t> Data Element Change:</a:t>
            </a:r>
          </a:p>
          <a:p>
            <a:pPr lvl="1">
              <a:buClr>
                <a:srgbClr val="F16038"/>
              </a:buClr>
            </a:pPr>
            <a:r>
              <a:rPr lang="en-US" dirty="0">
                <a:solidFill>
                  <a:srgbClr val="595959"/>
                </a:solidFill>
              </a:rPr>
              <a:t>E3051 Responsibility</a:t>
            </a:r>
          </a:p>
          <a:p>
            <a:pPr lvl="2">
              <a:buClr>
                <a:srgbClr val="F16038"/>
              </a:buClr>
            </a:pPr>
            <a:r>
              <a:rPr lang="en-US" dirty="0">
                <a:solidFill>
                  <a:srgbClr val="595959"/>
                </a:solidFill>
              </a:rPr>
              <a:t>Revised the definition.</a:t>
            </a:r>
            <a:endParaRPr lang="en-US" dirty="0">
              <a:solidFill>
                <a:srgbClr val="0D6CB9"/>
              </a:solidFill>
            </a:endParaRPr>
          </a:p>
        </p:txBody>
      </p:sp>
      <p:pic>
        <p:nvPicPr>
          <p:cNvPr id="4" name="Picture 3">
            <a:extLst>
              <a:ext uri="{FF2B5EF4-FFF2-40B4-BE49-F238E27FC236}">
                <a16:creationId xmlns:a16="http://schemas.microsoft.com/office/drawing/2014/main" id="{6E1429C1-124B-4982-F13F-A35573975C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11001" y="2037995"/>
            <a:ext cx="5724168" cy="3813885"/>
          </a:xfrm>
          <a:prstGeom prst="rect">
            <a:avLst/>
          </a:prstGeom>
        </p:spPr>
      </p:pic>
    </p:spTree>
    <p:extLst>
      <p:ext uri="{BB962C8B-B14F-4D97-AF65-F5344CB8AC3E}">
        <p14:creationId xmlns:p14="http://schemas.microsoft.com/office/powerpoint/2010/main" val="4214571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7477453" cy="751350"/>
          </a:xfrm>
        </p:spPr>
        <p:txBody>
          <a:bodyPr>
            <a:normAutofit/>
          </a:bodyPr>
          <a:lstStyle/>
          <a:p>
            <a:r>
              <a:rPr lang="en-US" sz="4000" dirty="0">
                <a:cs typeface="Calibri"/>
              </a:rPr>
              <a:t>TSDS UPGRADE PROJECT UPDATES</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nvGraphicFramePr>
        <p:xfrm>
          <a:off x="616877" y="1736634"/>
          <a:ext cx="10950221" cy="3840480"/>
        </p:xfrm>
        <a:graphic>
          <a:graphicData uri="http://schemas.openxmlformats.org/drawingml/2006/table">
            <a:tbl>
              <a:tblPr firstRow="1" bandRow="1">
                <a:tableStyleId>{5C22544A-7EE6-4342-B048-85BDC9FD1C3A}</a:tableStyleId>
              </a:tblPr>
              <a:tblGrid>
                <a:gridCol w="1982612">
                  <a:extLst>
                    <a:ext uri="{9D8B030D-6E8A-4147-A177-3AD203B41FA5}">
                      <a16:colId xmlns:a16="http://schemas.microsoft.com/office/drawing/2014/main" val="1183892384"/>
                    </a:ext>
                  </a:extLst>
                </a:gridCol>
                <a:gridCol w="5053445">
                  <a:extLst>
                    <a:ext uri="{9D8B030D-6E8A-4147-A177-3AD203B41FA5}">
                      <a16:colId xmlns:a16="http://schemas.microsoft.com/office/drawing/2014/main" val="4072202537"/>
                    </a:ext>
                  </a:extLst>
                </a:gridCol>
                <a:gridCol w="3914164">
                  <a:extLst>
                    <a:ext uri="{9D8B030D-6E8A-4147-A177-3AD203B41FA5}">
                      <a16:colId xmlns:a16="http://schemas.microsoft.com/office/drawing/2014/main" val="2711912488"/>
                    </a:ext>
                  </a:extLst>
                </a:gridCol>
              </a:tblGrid>
              <a:tr h="370840">
                <a:tc>
                  <a:txBody>
                    <a:bodyPr/>
                    <a:lstStyle/>
                    <a:p>
                      <a:pPr algn="ctr"/>
                      <a:r>
                        <a:rPr lang="en-US" sz="2400"/>
                        <a:t>Data Element ID</a:t>
                      </a:r>
                    </a:p>
                  </a:txBody>
                  <a:tcPr/>
                </a:tc>
                <a:tc>
                  <a:txBody>
                    <a:bodyPr/>
                    <a:lstStyle/>
                    <a:p>
                      <a:pPr algn="ctr"/>
                      <a:r>
                        <a:rPr lang="en-US" sz="2400"/>
                        <a:t>XML Data Element Name</a:t>
                      </a:r>
                    </a:p>
                  </a:txBody>
                  <a:tcPr/>
                </a:tc>
                <a:tc>
                  <a:txBody>
                    <a:bodyPr/>
                    <a:lstStyle/>
                    <a:p>
                      <a:pPr algn="ctr"/>
                      <a:r>
                        <a:rPr lang="en-US" sz="2400"/>
                        <a:t>Upgrade Data Element Name</a:t>
                      </a:r>
                    </a:p>
                  </a:txBody>
                  <a:tcPr/>
                </a:tc>
                <a:extLst>
                  <a:ext uri="{0D108BD9-81ED-4DB2-BD59-A6C34878D82A}">
                    <a16:rowId xmlns:a16="http://schemas.microsoft.com/office/drawing/2014/main" val="2543380154"/>
                  </a:ext>
                </a:extLst>
              </a:tr>
              <a:tr h="370840">
                <a:tc>
                  <a:txBody>
                    <a:bodyPr/>
                    <a:lstStyle/>
                    <a:p>
                      <a:r>
                        <a:rPr lang="en-US" sz="2400"/>
                        <a:t>E0975</a:t>
                      </a:r>
                    </a:p>
                  </a:txBody>
                  <a:tcPr/>
                </a:tc>
                <a:tc>
                  <a:txBody>
                    <a:bodyPr/>
                    <a:lstStyle/>
                    <a:p>
                      <a:r>
                        <a:rPr lang="en-US" sz="2400"/>
                        <a:t>INSTRUCTIONAL-TRACK-INDICATOR-CODE</a:t>
                      </a:r>
                    </a:p>
                  </a:txBody>
                  <a:tcPr/>
                </a:tc>
                <a:tc>
                  <a:txBody>
                    <a:bodyPr/>
                    <a:lstStyle/>
                    <a:p>
                      <a:r>
                        <a:rPr lang="en-US" sz="2400" err="1"/>
                        <a:t>CalendarCode</a:t>
                      </a:r>
                      <a:endParaRPr lang="en-US" sz="2400"/>
                    </a:p>
                  </a:txBody>
                  <a:tcPr/>
                </a:tc>
                <a:extLst>
                  <a:ext uri="{0D108BD9-81ED-4DB2-BD59-A6C34878D82A}">
                    <a16:rowId xmlns:a16="http://schemas.microsoft.com/office/drawing/2014/main" val="4075560472"/>
                  </a:ext>
                </a:extLst>
              </a:tr>
              <a:tr h="370840">
                <a:tc>
                  <a:txBody>
                    <a:bodyPr/>
                    <a:lstStyle/>
                    <a:p>
                      <a:r>
                        <a:rPr lang="en-US" sz="2400"/>
                        <a:t>E1168</a:t>
                      </a:r>
                    </a:p>
                  </a:txBody>
                  <a:tcPr/>
                </a:tc>
                <a:tc>
                  <a:txBody>
                    <a:bodyPr/>
                    <a:lstStyle/>
                    <a:p>
                      <a:r>
                        <a:rPr lang="en-US" sz="2400"/>
                        <a:t>CALENDAR-DATE</a:t>
                      </a:r>
                    </a:p>
                  </a:txBody>
                  <a:tcPr/>
                </a:tc>
                <a:tc>
                  <a:txBody>
                    <a:bodyPr/>
                    <a:lstStyle/>
                    <a:p>
                      <a:r>
                        <a:rPr lang="en-US" sz="2400"/>
                        <a:t>Date</a:t>
                      </a:r>
                    </a:p>
                  </a:txBody>
                  <a:tcPr/>
                </a:tc>
                <a:extLst>
                  <a:ext uri="{0D108BD9-81ED-4DB2-BD59-A6C34878D82A}">
                    <a16:rowId xmlns:a16="http://schemas.microsoft.com/office/drawing/2014/main" val="2504234632"/>
                  </a:ext>
                </a:extLst>
              </a:tr>
              <a:tr h="370840">
                <a:tc>
                  <a:txBody>
                    <a:bodyPr/>
                    <a:lstStyle/>
                    <a:p>
                      <a:r>
                        <a:rPr lang="en-US" sz="2400"/>
                        <a:t>E1582</a:t>
                      </a:r>
                    </a:p>
                  </a:txBody>
                  <a:tcPr/>
                </a:tc>
                <a:tc>
                  <a:txBody>
                    <a:bodyPr/>
                    <a:lstStyle/>
                    <a:p>
                      <a:r>
                        <a:rPr lang="en-US" sz="2400"/>
                        <a:t>SCHOOL-DAY-EVENT-CODE</a:t>
                      </a:r>
                    </a:p>
                  </a:txBody>
                  <a:tcPr/>
                </a:tc>
                <a:tc>
                  <a:txBody>
                    <a:bodyPr/>
                    <a:lstStyle/>
                    <a:p>
                      <a:r>
                        <a:rPr lang="en-US" sz="2400" err="1"/>
                        <a:t>CalendarEvent</a:t>
                      </a:r>
                      <a:endParaRPr lang="en-US" sz="2400"/>
                    </a:p>
                  </a:txBody>
                  <a:tcPr/>
                </a:tc>
                <a:extLst>
                  <a:ext uri="{0D108BD9-81ED-4DB2-BD59-A6C34878D82A}">
                    <a16:rowId xmlns:a16="http://schemas.microsoft.com/office/drawing/2014/main" val="3294178200"/>
                  </a:ext>
                </a:extLst>
              </a:tr>
              <a:tr h="370840">
                <a:tc>
                  <a:txBody>
                    <a:bodyPr/>
                    <a:lstStyle/>
                    <a:p>
                      <a:r>
                        <a:rPr lang="en-US" sz="2400"/>
                        <a:t>E1600</a:t>
                      </a:r>
                    </a:p>
                  </a:txBody>
                  <a:tcPr/>
                </a:tc>
                <a:tc>
                  <a:txBody>
                    <a:bodyPr/>
                    <a:lstStyle/>
                    <a:p>
                      <a:r>
                        <a:rPr lang="en-US" sz="2400"/>
                        <a:t>INSTRUCTIONAL-PROGRAM-TYPE</a:t>
                      </a:r>
                    </a:p>
                  </a:txBody>
                  <a:tcPr/>
                </a:tc>
                <a:tc>
                  <a:txBody>
                    <a:bodyPr/>
                    <a:lstStyle/>
                    <a:p>
                      <a:r>
                        <a:rPr lang="en-US" sz="2400" err="1"/>
                        <a:t>CalendarType</a:t>
                      </a:r>
                      <a:endParaRPr lang="en-US" sz="2400"/>
                    </a:p>
                  </a:txBody>
                  <a:tcPr/>
                </a:tc>
                <a:extLst>
                  <a:ext uri="{0D108BD9-81ED-4DB2-BD59-A6C34878D82A}">
                    <a16:rowId xmlns:a16="http://schemas.microsoft.com/office/drawing/2014/main" val="960720810"/>
                  </a:ext>
                </a:extLst>
              </a:tr>
              <a:tr h="370840">
                <a:tc>
                  <a:txBody>
                    <a:bodyPr/>
                    <a:lstStyle/>
                    <a:p>
                      <a:r>
                        <a:rPr lang="en-US" sz="2400"/>
                        <a:t>E3051</a:t>
                      </a:r>
                    </a:p>
                    <a:p>
                      <a:r>
                        <a:rPr lang="en-US" sz="2400"/>
                        <a:t>(was E1710)</a:t>
                      </a:r>
                    </a:p>
                  </a:txBody>
                  <a:tcPr/>
                </a:tc>
                <a:tc>
                  <a:txBody>
                    <a:bodyPr/>
                    <a:lstStyle/>
                    <a:p>
                      <a:r>
                        <a:rPr lang="en-US" sz="2400"/>
                        <a:t>CAMPUS-ID-OF-EVALUATION</a:t>
                      </a:r>
                    </a:p>
                  </a:txBody>
                  <a:tcPr/>
                </a:tc>
                <a:tc>
                  <a:txBody>
                    <a:bodyPr/>
                    <a:lstStyle/>
                    <a:p>
                      <a:r>
                        <a:rPr lang="en-US" sz="2400"/>
                        <a:t>Responsibility (where descriptor = ’03’ Evaluation)</a:t>
                      </a:r>
                    </a:p>
                  </a:txBody>
                  <a:tcPr/>
                </a:tc>
                <a:extLst>
                  <a:ext uri="{0D108BD9-81ED-4DB2-BD59-A6C34878D82A}">
                    <a16:rowId xmlns:a16="http://schemas.microsoft.com/office/drawing/2014/main" val="1307355544"/>
                  </a:ext>
                </a:extLst>
              </a:tr>
            </a:tbl>
          </a:graphicData>
        </a:graphic>
      </p:graphicFrame>
      <p:sp>
        <p:nvSpPr>
          <p:cNvPr id="6" name="Content Placeholder 3">
            <a:extLst>
              <a:ext uri="{FF2B5EF4-FFF2-40B4-BE49-F238E27FC236}">
                <a16:creationId xmlns:a16="http://schemas.microsoft.com/office/drawing/2014/main" id="{26DDC25E-25F3-22C7-4B7A-FC4E86969328}"/>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chemeClr val="tx1">
                    <a:lumMod val="65000"/>
                    <a:lumOff val="35000"/>
                  </a:schemeClr>
                </a:solidFill>
              </a:rPr>
              <a:t>Data Element Name Changes:</a:t>
            </a:r>
          </a:p>
        </p:txBody>
      </p:sp>
    </p:spTree>
    <p:extLst>
      <p:ext uri="{BB962C8B-B14F-4D97-AF65-F5344CB8AC3E}">
        <p14:creationId xmlns:p14="http://schemas.microsoft.com/office/powerpoint/2010/main" val="42139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7771-7FCC-334F-9F14-D4C934012F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F7A28C-E3DC-F302-1D08-5310B3CBBBB3}"/>
              </a:ext>
            </a:extLst>
          </p:cNvPr>
          <p:cNvSpPr>
            <a:spLocks noGrp="1"/>
          </p:cNvSpPr>
          <p:nvPr>
            <p:ph type="title"/>
          </p:nvPr>
        </p:nvSpPr>
        <p:spPr>
          <a:xfrm>
            <a:off x="535171" y="141941"/>
            <a:ext cx="11121657" cy="751350"/>
          </a:xfrm>
        </p:spPr>
        <p:txBody>
          <a:bodyPr>
            <a:normAutofit/>
          </a:bodyPr>
          <a:lstStyle/>
          <a:p>
            <a:r>
              <a:rPr lang="en-US" sz="4000" dirty="0"/>
              <a:t>TSDS UPGRADE PROJECT UPDATES</a:t>
            </a:r>
            <a:endParaRPr lang="en-US" sz="4000" dirty="0">
              <a:solidFill>
                <a:srgbClr val="FFFFFF"/>
              </a:solidFill>
            </a:endParaRPr>
          </a:p>
        </p:txBody>
      </p:sp>
      <p:sp>
        <p:nvSpPr>
          <p:cNvPr id="5" name="Content Placeholder 3">
            <a:extLst>
              <a:ext uri="{FF2B5EF4-FFF2-40B4-BE49-F238E27FC236}">
                <a16:creationId xmlns:a16="http://schemas.microsoft.com/office/drawing/2014/main" id="{10F89445-EC4E-A04E-FCA6-E5ACC1C8060F}"/>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a:solidFill>
                  <a:srgbClr val="595959"/>
                </a:solidFill>
              </a:rPr>
              <a:t>Business Rule Changes:</a:t>
            </a:r>
          </a:p>
          <a:p>
            <a:pPr lvl="1" defTabSz="771525">
              <a:buClr>
                <a:srgbClr val="F16038"/>
              </a:buClr>
            </a:pPr>
            <a:r>
              <a:rPr lang="en-US">
                <a:solidFill>
                  <a:srgbClr val="595959"/>
                </a:solidFill>
              </a:rPr>
              <a:t>Deleted Data Validation Rule 40100-0236</a:t>
            </a:r>
          </a:p>
          <a:p>
            <a:pPr lvl="2" defTabSz="771525">
              <a:buClr>
                <a:srgbClr val="F16038"/>
              </a:buClr>
            </a:pPr>
            <a:r>
              <a:rPr lang="en-US">
                <a:solidFill>
                  <a:srgbClr val="595959"/>
                </a:solidFill>
              </a:rPr>
              <a:t>This rule was deleted, as it will be caught by the L1 API errors in the TSDS Upgrade Project.</a:t>
            </a:r>
            <a:endParaRPr lang="en-US">
              <a:solidFill>
                <a:srgbClr val="595959"/>
              </a:solidFill>
              <a:cs typeface="Calibri"/>
            </a:endParaRPr>
          </a:p>
          <a:p>
            <a:pPr lvl="1" defTabSz="771525">
              <a:buClr>
                <a:srgbClr val="F16038"/>
              </a:buClr>
            </a:pPr>
            <a:endParaRPr lang="en-US">
              <a:solidFill>
                <a:srgbClr val="595959"/>
              </a:solidFill>
            </a:endParaRPr>
          </a:p>
          <a:p>
            <a:pPr marL="0" indent="0" defTabSz="771525">
              <a:buClr>
                <a:srgbClr val="D8D8D8"/>
              </a:buClr>
              <a:buNone/>
            </a:pPr>
            <a:endParaRPr lang="en-US">
              <a:solidFill>
                <a:srgbClr val="0D6CB9"/>
              </a:solidFill>
            </a:endParaRPr>
          </a:p>
        </p:txBody>
      </p:sp>
      <p:pic>
        <p:nvPicPr>
          <p:cNvPr id="4" name="Picture 3" descr="Deleted validation rule 40100-0236 for the 2024-2025 school year.">
            <a:extLst>
              <a:ext uri="{FF2B5EF4-FFF2-40B4-BE49-F238E27FC236}">
                <a16:creationId xmlns:a16="http://schemas.microsoft.com/office/drawing/2014/main" id="{124FEC8B-B310-1B44-58B3-88D19EF007E6}"/>
              </a:ext>
            </a:extLst>
          </p:cNvPr>
          <p:cNvPicPr>
            <a:picLocks noChangeAspect="1"/>
          </p:cNvPicPr>
          <p:nvPr/>
        </p:nvPicPr>
        <p:blipFill>
          <a:blip r:embed="rId2"/>
          <a:stretch>
            <a:fillRect/>
          </a:stretch>
        </p:blipFill>
        <p:spPr>
          <a:xfrm>
            <a:off x="1275229" y="2816604"/>
            <a:ext cx="9729216" cy="1003808"/>
          </a:xfrm>
          <a:prstGeom prst="rect">
            <a:avLst/>
          </a:prstGeom>
        </p:spPr>
      </p:pic>
    </p:spTree>
    <p:extLst>
      <p:ext uri="{BB962C8B-B14F-4D97-AF65-F5344CB8AC3E}">
        <p14:creationId xmlns:p14="http://schemas.microsoft.com/office/powerpoint/2010/main" val="3522459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7833914" cy="751350"/>
          </a:xfrm>
        </p:spPr>
        <p:txBody>
          <a:bodyPr>
            <a:normAutofit/>
          </a:bodyPr>
          <a:lstStyle/>
          <a:p>
            <a:r>
              <a:rPr lang="en-US" sz="4000" dirty="0">
                <a:cs typeface="Calibri"/>
              </a:rPr>
              <a:t>TSDS UPGRADE PROJECT UPDATES</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nvGraphicFramePr>
        <p:xfrm>
          <a:off x="620888" y="1736634"/>
          <a:ext cx="10950221" cy="3566160"/>
        </p:xfrm>
        <a:graphic>
          <a:graphicData uri="http://schemas.openxmlformats.org/drawingml/2006/table">
            <a:tbl>
              <a:tblPr firstRow="1" bandRow="1">
                <a:tableStyleId>{5C22544A-7EE6-4342-B048-85BDC9FD1C3A}</a:tableStyleId>
              </a:tblPr>
              <a:tblGrid>
                <a:gridCol w="1605076">
                  <a:extLst>
                    <a:ext uri="{9D8B030D-6E8A-4147-A177-3AD203B41FA5}">
                      <a16:colId xmlns:a16="http://schemas.microsoft.com/office/drawing/2014/main" val="1183892384"/>
                    </a:ext>
                  </a:extLst>
                </a:gridCol>
                <a:gridCol w="5430981">
                  <a:extLst>
                    <a:ext uri="{9D8B030D-6E8A-4147-A177-3AD203B41FA5}">
                      <a16:colId xmlns:a16="http://schemas.microsoft.com/office/drawing/2014/main" val="4072202537"/>
                    </a:ext>
                  </a:extLst>
                </a:gridCol>
                <a:gridCol w="3914164">
                  <a:extLst>
                    <a:ext uri="{9D8B030D-6E8A-4147-A177-3AD203B41FA5}">
                      <a16:colId xmlns:a16="http://schemas.microsoft.com/office/drawing/2014/main" val="2711912488"/>
                    </a:ext>
                  </a:extLst>
                </a:gridCol>
              </a:tblGrid>
              <a:tr h="370840">
                <a:tc>
                  <a:txBody>
                    <a:bodyPr/>
                    <a:lstStyle/>
                    <a:p>
                      <a:pPr algn="ctr"/>
                      <a:r>
                        <a:rPr lang="en-US" sz="2400"/>
                        <a:t>Data Element ID</a:t>
                      </a:r>
                    </a:p>
                  </a:txBody>
                  <a:tcPr/>
                </a:tc>
                <a:tc>
                  <a:txBody>
                    <a:bodyPr/>
                    <a:lstStyle/>
                    <a:p>
                      <a:pPr algn="ctr"/>
                      <a:r>
                        <a:rPr lang="en-US" sz="2400"/>
                        <a:t>XML Data Element Name</a:t>
                      </a:r>
                    </a:p>
                  </a:txBody>
                  <a:tcPr/>
                </a:tc>
                <a:tc>
                  <a:txBody>
                    <a:bodyPr/>
                    <a:lstStyle/>
                    <a:p>
                      <a:pPr algn="ctr"/>
                      <a:r>
                        <a:rPr lang="en-US" sz="2400"/>
                        <a:t>Upgrade Data Element Name</a:t>
                      </a:r>
                    </a:p>
                  </a:txBody>
                  <a:tcPr/>
                </a:tc>
                <a:extLst>
                  <a:ext uri="{0D108BD9-81ED-4DB2-BD59-A6C34878D82A}">
                    <a16:rowId xmlns:a16="http://schemas.microsoft.com/office/drawing/2014/main" val="2543380154"/>
                  </a:ext>
                </a:extLst>
              </a:tr>
              <a:tr h="370840">
                <a:tc>
                  <a:txBody>
                    <a:bodyPr/>
                    <a:lstStyle/>
                    <a:p>
                      <a:r>
                        <a:rPr lang="en-US" sz="2400" dirty="0"/>
                        <a:t>E1711</a:t>
                      </a:r>
                    </a:p>
                  </a:txBody>
                  <a:tcPr/>
                </a:tc>
                <a:tc>
                  <a:txBody>
                    <a:bodyPr/>
                    <a:lstStyle/>
                    <a:p>
                      <a:r>
                        <a:rPr lang="en-US" sz="2400"/>
                        <a:t>STUDENT-ABSENCES-WITHIN-TIMEFRAME</a:t>
                      </a:r>
                    </a:p>
                  </a:txBody>
                  <a:tcPr/>
                </a:tc>
                <a:tc>
                  <a:txBody>
                    <a:bodyPr/>
                    <a:lstStyle/>
                    <a:p>
                      <a:r>
                        <a:rPr lang="en-US" sz="2400" err="1"/>
                        <a:t>EvaluationDelayDays</a:t>
                      </a:r>
                      <a:endParaRPr lang="en-US" sz="2400"/>
                    </a:p>
                  </a:txBody>
                  <a:tcPr/>
                </a:tc>
                <a:extLst>
                  <a:ext uri="{0D108BD9-81ED-4DB2-BD59-A6C34878D82A}">
                    <a16:rowId xmlns:a16="http://schemas.microsoft.com/office/drawing/2014/main" val="4201605557"/>
                  </a:ext>
                </a:extLst>
              </a:tr>
              <a:tr h="370840">
                <a:tc>
                  <a:txBody>
                    <a:bodyPr/>
                    <a:lstStyle/>
                    <a:p>
                      <a:r>
                        <a:rPr lang="en-US" sz="2400"/>
                        <a:t>E1712</a:t>
                      </a:r>
                    </a:p>
                  </a:txBody>
                  <a:tcPr/>
                </a:tc>
                <a:tc>
                  <a:txBody>
                    <a:bodyPr/>
                    <a:lstStyle/>
                    <a:p>
                      <a:r>
                        <a:rPr lang="en-US" sz="2400"/>
                        <a:t>ECI-NOTIFICATION-DATE</a:t>
                      </a:r>
                    </a:p>
                  </a:txBody>
                  <a:tcPr/>
                </a:tc>
                <a:tc>
                  <a:txBody>
                    <a:bodyPr/>
                    <a:lstStyle/>
                    <a:p>
                      <a:r>
                        <a:rPr lang="en-US" sz="2400" err="1"/>
                        <a:t>TransitionNotificationDate</a:t>
                      </a:r>
                      <a:endParaRPr lang="en-US" sz="2400"/>
                    </a:p>
                  </a:txBody>
                  <a:tcPr/>
                </a:tc>
                <a:extLst>
                  <a:ext uri="{0D108BD9-81ED-4DB2-BD59-A6C34878D82A}">
                    <a16:rowId xmlns:a16="http://schemas.microsoft.com/office/drawing/2014/main" val="3338120438"/>
                  </a:ext>
                </a:extLst>
              </a:tr>
              <a:tr h="370840">
                <a:tc>
                  <a:txBody>
                    <a:bodyPr/>
                    <a:lstStyle/>
                    <a:p>
                      <a:r>
                        <a:rPr lang="en-US" sz="2400"/>
                        <a:t>E1713</a:t>
                      </a:r>
                    </a:p>
                  </a:txBody>
                  <a:tcPr/>
                </a:tc>
                <a:tc>
                  <a:txBody>
                    <a:bodyPr/>
                    <a:lstStyle/>
                    <a:p>
                      <a:r>
                        <a:rPr lang="en-US" sz="2400"/>
                        <a:t>ECI-TRANSITION-CONFERENCE-DATE</a:t>
                      </a:r>
                    </a:p>
                  </a:txBody>
                  <a:tcPr/>
                </a:tc>
                <a:tc>
                  <a:txBody>
                    <a:bodyPr/>
                    <a:lstStyle/>
                    <a:p>
                      <a:r>
                        <a:rPr lang="en-US" sz="2400" err="1"/>
                        <a:t>TransitionConferenceDate</a:t>
                      </a:r>
                      <a:endParaRPr lang="en-US" sz="2400"/>
                    </a:p>
                  </a:txBody>
                  <a:tcPr/>
                </a:tc>
                <a:extLst>
                  <a:ext uri="{0D108BD9-81ED-4DB2-BD59-A6C34878D82A}">
                    <a16:rowId xmlns:a16="http://schemas.microsoft.com/office/drawing/2014/main" val="138994295"/>
                  </a:ext>
                </a:extLst>
              </a:tr>
              <a:tr h="370840">
                <a:tc>
                  <a:txBody>
                    <a:bodyPr/>
                    <a:lstStyle/>
                    <a:p>
                      <a:r>
                        <a:rPr lang="en-US" sz="2400"/>
                        <a:t>E1715</a:t>
                      </a:r>
                    </a:p>
                  </a:txBody>
                  <a:tcPr/>
                </a:tc>
                <a:tc>
                  <a:txBody>
                    <a:bodyPr/>
                    <a:lstStyle/>
                    <a:p>
                      <a:r>
                        <a:rPr lang="en-US" sz="2400"/>
                        <a:t>INITIAL-EVALUATION-DATE</a:t>
                      </a:r>
                    </a:p>
                  </a:txBody>
                  <a:tcPr/>
                </a:tc>
                <a:tc>
                  <a:txBody>
                    <a:bodyPr/>
                    <a:lstStyle/>
                    <a:p>
                      <a:r>
                        <a:rPr lang="en-US" sz="2400" err="1"/>
                        <a:t>EligibilityEvaluationDate</a:t>
                      </a:r>
                      <a:endParaRPr lang="en-US" sz="2400"/>
                    </a:p>
                  </a:txBody>
                  <a:tcPr/>
                </a:tc>
                <a:extLst>
                  <a:ext uri="{0D108BD9-81ED-4DB2-BD59-A6C34878D82A}">
                    <a16:rowId xmlns:a16="http://schemas.microsoft.com/office/drawing/2014/main" val="1882897518"/>
                  </a:ext>
                </a:extLst>
              </a:tr>
              <a:tr h="370840">
                <a:tc>
                  <a:txBody>
                    <a:bodyPr/>
                    <a:lstStyle/>
                    <a:p>
                      <a:r>
                        <a:rPr lang="en-US" sz="2400"/>
                        <a:t>E1716</a:t>
                      </a:r>
                    </a:p>
                  </a:txBody>
                  <a:tcPr/>
                </a:tc>
                <a:tc>
                  <a:txBody>
                    <a:bodyPr/>
                    <a:lstStyle/>
                    <a:p>
                      <a:r>
                        <a:rPr lang="en-US" sz="2400"/>
                        <a:t>SPED-ELIGIBILITY-DETERMINATION-DATE</a:t>
                      </a:r>
                    </a:p>
                  </a:txBody>
                  <a:tcPr/>
                </a:tc>
                <a:tc>
                  <a:txBody>
                    <a:bodyPr/>
                    <a:lstStyle/>
                    <a:p>
                      <a:r>
                        <a:rPr lang="en-US" sz="2400" err="1"/>
                        <a:t>EligibilityDeterminationDate</a:t>
                      </a:r>
                      <a:endParaRPr lang="en-US" sz="2400"/>
                    </a:p>
                  </a:txBody>
                  <a:tcPr/>
                </a:tc>
                <a:extLst>
                  <a:ext uri="{0D108BD9-81ED-4DB2-BD59-A6C34878D82A}">
                    <a16:rowId xmlns:a16="http://schemas.microsoft.com/office/drawing/2014/main" val="1251886356"/>
                  </a:ext>
                </a:extLst>
              </a:tr>
              <a:tr h="370840">
                <a:tc>
                  <a:txBody>
                    <a:bodyPr/>
                    <a:lstStyle/>
                    <a:p>
                      <a:r>
                        <a:rPr lang="en-US" sz="2400"/>
                        <a:t>E1717</a:t>
                      </a:r>
                    </a:p>
                  </a:txBody>
                  <a:tcPr/>
                </a:tc>
                <a:tc>
                  <a:txBody>
                    <a:bodyPr/>
                    <a:lstStyle/>
                    <a:p>
                      <a:r>
                        <a:rPr lang="en-US" sz="2400"/>
                        <a:t>SPED-ELIGIBILITY-DETERMINATION-CODE</a:t>
                      </a:r>
                    </a:p>
                  </a:txBody>
                  <a:tcPr/>
                </a:tc>
                <a:tc>
                  <a:txBody>
                    <a:bodyPr/>
                    <a:lstStyle/>
                    <a:p>
                      <a:r>
                        <a:rPr lang="en-US" sz="2400" dirty="0" err="1"/>
                        <a:t>IDEAIndicator</a:t>
                      </a:r>
                      <a:endParaRPr lang="en-US" sz="2400" dirty="0"/>
                    </a:p>
                  </a:txBody>
                  <a:tcPr/>
                </a:tc>
                <a:extLst>
                  <a:ext uri="{0D108BD9-81ED-4DB2-BD59-A6C34878D82A}">
                    <a16:rowId xmlns:a16="http://schemas.microsoft.com/office/drawing/2014/main" val="2643484466"/>
                  </a:ext>
                </a:extLst>
              </a:tr>
            </a:tbl>
          </a:graphicData>
        </a:graphic>
      </p:graphicFrame>
      <p:sp>
        <p:nvSpPr>
          <p:cNvPr id="6" name="Content Placeholder 3">
            <a:extLst>
              <a:ext uri="{FF2B5EF4-FFF2-40B4-BE49-F238E27FC236}">
                <a16:creationId xmlns:a16="http://schemas.microsoft.com/office/drawing/2014/main" id="{26DDC25E-25F3-22C7-4B7A-FC4E86969328}"/>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chemeClr val="tx1">
                    <a:lumMod val="65000"/>
                    <a:lumOff val="35000"/>
                  </a:schemeClr>
                </a:solidFill>
              </a:rPr>
              <a:t>Data Element Name Changes:</a:t>
            </a:r>
          </a:p>
        </p:txBody>
      </p:sp>
    </p:spTree>
    <p:extLst>
      <p:ext uri="{BB962C8B-B14F-4D97-AF65-F5344CB8AC3E}">
        <p14:creationId xmlns:p14="http://schemas.microsoft.com/office/powerpoint/2010/main" val="542343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TSDS UPGRADE PROJECT UPDATES</a:t>
            </a:r>
            <a:endParaRPr lang="en-US" sz="4000"/>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Data Element Name Changes:</a:t>
            </a:r>
          </a:p>
        </p:txBody>
      </p:sp>
      <p:graphicFrame>
        <p:nvGraphicFramePr>
          <p:cNvPr id="2" name="Table 3">
            <a:extLst>
              <a:ext uri="{FF2B5EF4-FFF2-40B4-BE49-F238E27FC236}">
                <a16:creationId xmlns:a16="http://schemas.microsoft.com/office/drawing/2014/main" id="{377F2592-7435-2CB7-2F92-CAAF2DCA648D}"/>
              </a:ext>
            </a:extLst>
          </p:cNvPr>
          <p:cNvGraphicFramePr>
            <a:graphicFrameLocks noGrp="1"/>
          </p:cNvGraphicFramePr>
          <p:nvPr>
            <p:extLst>
              <p:ext uri="{D42A27DB-BD31-4B8C-83A1-F6EECF244321}">
                <p14:modId xmlns:p14="http://schemas.microsoft.com/office/powerpoint/2010/main" val="3740417719"/>
              </p:ext>
            </p:extLst>
          </p:nvPr>
        </p:nvGraphicFramePr>
        <p:xfrm>
          <a:off x="695324" y="1663803"/>
          <a:ext cx="10801350" cy="4289903"/>
        </p:xfrm>
        <a:graphic>
          <a:graphicData uri="http://schemas.openxmlformats.org/drawingml/2006/table">
            <a:tbl>
              <a:tblPr firstRow="1" bandRow="1">
                <a:tableStyleId>{5C22544A-7EE6-4342-B048-85BDC9FD1C3A}</a:tableStyleId>
              </a:tblPr>
              <a:tblGrid>
                <a:gridCol w="2589385">
                  <a:extLst>
                    <a:ext uri="{9D8B030D-6E8A-4147-A177-3AD203B41FA5}">
                      <a16:colId xmlns:a16="http://schemas.microsoft.com/office/drawing/2014/main" val="4096978940"/>
                    </a:ext>
                  </a:extLst>
                </a:gridCol>
                <a:gridCol w="3922980">
                  <a:extLst>
                    <a:ext uri="{9D8B030D-6E8A-4147-A177-3AD203B41FA5}">
                      <a16:colId xmlns:a16="http://schemas.microsoft.com/office/drawing/2014/main" val="1148185853"/>
                    </a:ext>
                  </a:extLst>
                </a:gridCol>
                <a:gridCol w="4288985">
                  <a:extLst>
                    <a:ext uri="{9D8B030D-6E8A-4147-A177-3AD203B41FA5}">
                      <a16:colId xmlns:a16="http://schemas.microsoft.com/office/drawing/2014/main" val="4130512639"/>
                    </a:ext>
                  </a:extLst>
                </a:gridCol>
              </a:tblGrid>
              <a:tr h="723743">
                <a:tc>
                  <a:txBody>
                    <a:bodyPr/>
                    <a:lstStyle/>
                    <a:p>
                      <a:r>
                        <a:rPr lang="en-US"/>
                        <a:t>Data Element ID</a:t>
                      </a:r>
                    </a:p>
                  </a:txBody>
                  <a:tcPr anchor="ctr"/>
                </a:tc>
                <a:tc>
                  <a:txBody>
                    <a:bodyPr/>
                    <a:lstStyle/>
                    <a:p>
                      <a:r>
                        <a:rPr lang="en-US" dirty="0"/>
                        <a:t>XML Data Element Name</a:t>
                      </a:r>
                    </a:p>
                  </a:txBody>
                  <a:tcPr anchor="ctr"/>
                </a:tc>
                <a:tc>
                  <a:txBody>
                    <a:bodyPr/>
                    <a:lstStyle/>
                    <a:p>
                      <a:r>
                        <a:rPr lang="en-US"/>
                        <a:t>Upgrade Data Element Name</a:t>
                      </a:r>
                    </a:p>
                  </a:txBody>
                  <a:tcPr anchor="ctr"/>
                </a:tc>
                <a:extLst>
                  <a:ext uri="{0D108BD9-81ED-4DB2-BD59-A6C34878D82A}">
                    <a16:rowId xmlns:a16="http://schemas.microsoft.com/office/drawing/2014/main" val="3739744193"/>
                  </a:ext>
                </a:extLst>
              </a:tr>
              <a:tr h="419312">
                <a:tc>
                  <a:txBody>
                    <a:bodyPr/>
                    <a:lstStyle/>
                    <a:p>
                      <a:r>
                        <a:rPr lang="en-US" sz="2400" dirty="0"/>
                        <a:t>E3010 </a:t>
                      </a:r>
                    </a:p>
                  </a:txBody>
                  <a:tcPr/>
                </a:tc>
                <a:tc>
                  <a:txBody>
                    <a:bodyPr/>
                    <a:lstStyle/>
                    <a:p>
                      <a:r>
                        <a:rPr lang="en-US" sz="2400" i="0" dirty="0"/>
                        <a:t>N/A</a:t>
                      </a:r>
                    </a:p>
                  </a:txBody>
                  <a:tcPr/>
                </a:tc>
                <a:tc>
                  <a:txBody>
                    <a:bodyPr/>
                    <a:lstStyle/>
                    <a:p>
                      <a:r>
                        <a:rPr lang="en-US" sz="2400" dirty="0" err="1"/>
                        <a:t>BeginDate</a:t>
                      </a:r>
                      <a:endParaRPr lang="en-US" sz="2400" dirty="0"/>
                    </a:p>
                  </a:txBody>
                  <a:tcPr/>
                </a:tc>
                <a:extLst>
                  <a:ext uri="{0D108BD9-81ED-4DB2-BD59-A6C34878D82A}">
                    <a16:rowId xmlns:a16="http://schemas.microsoft.com/office/drawing/2014/main" val="967701964"/>
                  </a:ext>
                </a:extLst>
              </a:tr>
              <a:tr h="419312">
                <a:tc>
                  <a:txBody>
                    <a:bodyPr/>
                    <a:lstStyle/>
                    <a:p>
                      <a:r>
                        <a:rPr lang="en-US" sz="2400" dirty="0"/>
                        <a:t>E3020 </a:t>
                      </a:r>
                    </a:p>
                  </a:txBody>
                  <a:tcPr/>
                </a:tc>
                <a:tc>
                  <a:txBody>
                    <a:bodyPr/>
                    <a:lstStyle/>
                    <a:p>
                      <a:r>
                        <a:rPr lang="en-US" sz="2400" i="0"/>
                        <a:t>N/A</a:t>
                      </a:r>
                    </a:p>
                  </a:txBody>
                  <a:tcPr/>
                </a:tc>
                <a:tc>
                  <a:txBody>
                    <a:bodyPr/>
                    <a:lstStyle/>
                    <a:p>
                      <a:r>
                        <a:rPr lang="en-US" sz="2400" dirty="0" err="1"/>
                        <a:t>EndDate</a:t>
                      </a:r>
                      <a:endParaRPr lang="en-US" sz="2400" dirty="0"/>
                    </a:p>
                  </a:txBody>
                  <a:tcPr/>
                </a:tc>
                <a:extLst>
                  <a:ext uri="{0D108BD9-81ED-4DB2-BD59-A6C34878D82A}">
                    <a16:rowId xmlns:a16="http://schemas.microsoft.com/office/drawing/2014/main" val="2526284025"/>
                  </a:ext>
                </a:extLst>
              </a:tr>
              <a:tr h="419312">
                <a:tc>
                  <a:txBody>
                    <a:bodyPr/>
                    <a:lstStyle/>
                    <a:p>
                      <a:r>
                        <a:rPr lang="en-US" sz="2400" dirty="0"/>
                        <a:t>E3016</a:t>
                      </a:r>
                    </a:p>
                  </a:txBody>
                  <a:tcPr/>
                </a:tc>
                <a:tc>
                  <a:txBody>
                    <a:bodyPr/>
                    <a:lstStyle/>
                    <a:p>
                      <a:r>
                        <a:rPr lang="en-US" sz="2400" i="0"/>
                        <a:t>N/A</a:t>
                      </a:r>
                    </a:p>
                  </a:txBody>
                  <a:tcPr/>
                </a:tc>
                <a:tc>
                  <a:txBody>
                    <a:bodyPr/>
                    <a:lstStyle/>
                    <a:p>
                      <a:r>
                        <a:rPr lang="en-US" sz="2400" dirty="0" err="1"/>
                        <a:t>DisabilitySetBeginDate</a:t>
                      </a:r>
                      <a:endParaRPr lang="en-US" sz="2400" dirty="0"/>
                    </a:p>
                  </a:txBody>
                  <a:tcPr/>
                </a:tc>
                <a:extLst>
                  <a:ext uri="{0D108BD9-81ED-4DB2-BD59-A6C34878D82A}">
                    <a16:rowId xmlns:a16="http://schemas.microsoft.com/office/drawing/2014/main" val="4164105440"/>
                  </a:ext>
                </a:extLst>
              </a:tr>
              <a:tr h="419312">
                <a:tc>
                  <a:txBody>
                    <a:bodyPr/>
                    <a:lstStyle/>
                    <a:p>
                      <a:r>
                        <a:rPr lang="en-US" sz="2400" dirty="0"/>
                        <a:t>E3017 </a:t>
                      </a:r>
                    </a:p>
                  </a:txBody>
                  <a:tcPr/>
                </a:tc>
                <a:tc>
                  <a:txBody>
                    <a:bodyPr/>
                    <a:lstStyle/>
                    <a:p>
                      <a:r>
                        <a:rPr lang="en-US" sz="2400" i="0"/>
                        <a:t>N/A</a:t>
                      </a:r>
                    </a:p>
                  </a:txBody>
                  <a:tcPr/>
                </a:tc>
                <a:tc>
                  <a:txBody>
                    <a:bodyPr/>
                    <a:lstStyle/>
                    <a:p>
                      <a:r>
                        <a:rPr lang="en-US" sz="2400" kern="1200" dirty="0" err="1">
                          <a:solidFill>
                            <a:schemeClr val="dk1"/>
                          </a:solidFill>
                          <a:effectLst/>
                          <a:latin typeface="+mn-lt"/>
                          <a:ea typeface="+mn-ea"/>
                          <a:cs typeface="+mn-cs"/>
                        </a:rPr>
                        <a:t>DisabilitySetEndDate</a:t>
                      </a:r>
                      <a:endParaRPr lang="en-US" sz="2400" dirty="0"/>
                    </a:p>
                  </a:txBody>
                  <a:tcPr/>
                </a:tc>
                <a:extLst>
                  <a:ext uri="{0D108BD9-81ED-4DB2-BD59-A6C34878D82A}">
                    <a16:rowId xmlns:a16="http://schemas.microsoft.com/office/drawing/2014/main" val="470226411"/>
                  </a:ext>
                </a:extLst>
              </a:tr>
              <a:tr h="419312">
                <a:tc>
                  <a:txBody>
                    <a:bodyPr/>
                    <a:lstStyle/>
                    <a:p>
                      <a:r>
                        <a:rPr lang="en-US" sz="2400" dirty="0"/>
                        <a:t>E3025 </a:t>
                      </a:r>
                    </a:p>
                  </a:txBody>
                  <a:tcPr/>
                </a:tc>
                <a:tc>
                  <a:txBody>
                    <a:bodyPr/>
                    <a:lstStyle/>
                    <a:p>
                      <a:r>
                        <a:rPr lang="en-US" sz="2400" i="0"/>
                        <a:t>N/A</a:t>
                      </a:r>
                    </a:p>
                  </a:txBody>
                  <a:tcPr/>
                </a:tc>
                <a:tc>
                  <a:txBody>
                    <a:bodyPr/>
                    <a:lstStyle/>
                    <a:p>
                      <a:r>
                        <a:rPr lang="en-US" sz="2400" kern="1200" dirty="0" err="1">
                          <a:solidFill>
                            <a:schemeClr val="dk1"/>
                          </a:solidFill>
                          <a:effectLst/>
                          <a:latin typeface="+mn-lt"/>
                          <a:ea typeface="+mn-ea"/>
                          <a:cs typeface="+mn-cs"/>
                        </a:rPr>
                        <a:t>InstructionalSettingBeginDate</a:t>
                      </a:r>
                      <a:endParaRPr lang="en-US" sz="2400" dirty="0"/>
                    </a:p>
                  </a:txBody>
                  <a:tcPr/>
                </a:tc>
                <a:extLst>
                  <a:ext uri="{0D108BD9-81ED-4DB2-BD59-A6C34878D82A}">
                    <a16:rowId xmlns:a16="http://schemas.microsoft.com/office/drawing/2014/main" val="4160825699"/>
                  </a:ext>
                </a:extLst>
              </a:tr>
              <a:tr h="419312">
                <a:tc>
                  <a:txBody>
                    <a:bodyPr/>
                    <a:lstStyle/>
                    <a:p>
                      <a:r>
                        <a:rPr lang="en-US" sz="2400" dirty="0"/>
                        <a:t>E3026 </a:t>
                      </a:r>
                    </a:p>
                  </a:txBody>
                  <a:tcPr/>
                </a:tc>
                <a:tc>
                  <a:txBody>
                    <a:bodyPr/>
                    <a:lstStyle/>
                    <a:p>
                      <a:r>
                        <a:rPr lang="en-US" sz="2400" i="0" dirty="0"/>
                        <a:t>N/A</a:t>
                      </a:r>
                    </a:p>
                  </a:txBody>
                  <a:tcPr/>
                </a:tc>
                <a:tc>
                  <a:txBody>
                    <a:bodyPr/>
                    <a:lstStyle/>
                    <a:p>
                      <a:r>
                        <a:rPr lang="en-US" sz="2400" kern="1200" dirty="0" err="1">
                          <a:solidFill>
                            <a:schemeClr val="dk1"/>
                          </a:solidFill>
                          <a:effectLst/>
                          <a:latin typeface="+mn-lt"/>
                          <a:ea typeface="+mn-ea"/>
                          <a:cs typeface="+mn-cs"/>
                        </a:rPr>
                        <a:t>InstructionalSettingEndDate</a:t>
                      </a:r>
                      <a:endParaRPr lang="en-US" sz="2400" dirty="0"/>
                    </a:p>
                  </a:txBody>
                  <a:tcPr/>
                </a:tc>
                <a:extLst>
                  <a:ext uri="{0D108BD9-81ED-4DB2-BD59-A6C34878D82A}">
                    <a16:rowId xmlns:a16="http://schemas.microsoft.com/office/drawing/2014/main" val="3342469702"/>
                  </a:ext>
                </a:extLst>
              </a:tr>
              <a:tr h="419312">
                <a:tc>
                  <a:txBody>
                    <a:bodyPr/>
                    <a:lstStyle/>
                    <a:p>
                      <a:r>
                        <a:rPr lang="en-US" sz="2400" dirty="0"/>
                        <a:t>E0266 </a:t>
                      </a:r>
                    </a:p>
                  </a:txBody>
                  <a:tcPr/>
                </a:tc>
                <a:tc>
                  <a:txBody>
                    <a:bodyPr/>
                    <a:lstStyle/>
                    <a:p>
                      <a:r>
                        <a:rPr lang="en-US" sz="2400" dirty="0"/>
                        <a:t>CAMPUS-ID</a:t>
                      </a:r>
                    </a:p>
                  </a:txBody>
                  <a:tcPr/>
                </a:tc>
                <a:tc>
                  <a:txBody>
                    <a:bodyPr/>
                    <a:lstStyle/>
                    <a:p>
                      <a:r>
                        <a:rPr lang="en-US" sz="2400" dirty="0"/>
                        <a:t>EducationOrganization (Reference)</a:t>
                      </a:r>
                    </a:p>
                  </a:txBody>
                  <a:tcPr/>
                </a:tc>
                <a:extLst>
                  <a:ext uri="{0D108BD9-81ED-4DB2-BD59-A6C34878D82A}">
                    <a16:rowId xmlns:a16="http://schemas.microsoft.com/office/drawing/2014/main" val="3290936189"/>
                  </a:ext>
                </a:extLst>
              </a:tr>
            </a:tbl>
          </a:graphicData>
        </a:graphic>
      </p:graphicFrame>
    </p:spTree>
    <p:extLst>
      <p:ext uri="{BB962C8B-B14F-4D97-AF65-F5344CB8AC3E}">
        <p14:creationId xmlns:p14="http://schemas.microsoft.com/office/powerpoint/2010/main" val="544006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51880"/>
            <a:ext cx="11121657" cy="751350"/>
          </a:xfrm>
        </p:spPr>
        <p:txBody>
          <a:bodyPr>
            <a:normAutofit/>
          </a:bodyPr>
          <a:lstStyle/>
          <a:p>
            <a:r>
              <a:rPr lang="en-US" sz="4000" dirty="0">
                <a:cs typeface="Calibri"/>
              </a:rPr>
              <a:t>DESCRIPTOR TABLE UPDATES</a:t>
            </a:r>
            <a:endParaRPr lang="en-US" dirty="0"/>
          </a:p>
        </p:txBody>
      </p:sp>
      <p:sp>
        <p:nvSpPr>
          <p:cNvPr id="8" name="Content Placeholder 3">
            <a:extLst>
              <a:ext uri="{FF2B5EF4-FFF2-40B4-BE49-F238E27FC236}">
                <a16:creationId xmlns:a16="http://schemas.microsoft.com/office/drawing/2014/main" id="{A4B39468-8816-A7AA-1188-B0221770885E}"/>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chemeClr val="accent2"/>
                </a:solidFill>
              </a:rPr>
              <a:t>NEW</a:t>
            </a:r>
            <a:r>
              <a:rPr lang="en-US" b="1">
                <a:solidFill>
                  <a:srgbClr val="595959"/>
                </a:solidFill>
              </a:rPr>
              <a:t> </a:t>
            </a:r>
            <a:r>
              <a:rPr lang="en-US" b="1" dirty="0">
                <a:solidFill>
                  <a:srgbClr val="595959"/>
                </a:solidFill>
              </a:rPr>
              <a:t>Descriptor Table Updates:</a:t>
            </a:r>
          </a:p>
          <a:p>
            <a:pPr marL="0" indent="0">
              <a:buFont typeface="Wingdings" panose="05000000000000000000" pitchFamily="2" charset="2"/>
              <a:buNone/>
            </a:pPr>
            <a:endParaRPr lang="en-US" dirty="0">
              <a:solidFill>
                <a:srgbClr val="0D6CB9"/>
              </a:solidFill>
            </a:endParaRPr>
          </a:p>
        </p:txBody>
      </p:sp>
      <p:pic>
        <p:nvPicPr>
          <p:cNvPr id="9" name="Picture 8" descr="Screenshot of C215 descriptor table.">
            <a:extLst>
              <a:ext uri="{FF2B5EF4-FFF2-40B4-BE49-F238E27FC236}">
                <a16:creationId xmlns:a16="http://schemas.microsoft.com/office/drawing/2014/main" id="{9FA9D42B-20B7-C4F2-F56E-9D5D066E864F}"/>
              </a:ext>
            </a:extLst>
          </p:cNvPr>
          <p:cNvPicPr>
            <a:picLocks noChangeAspect="1"/>
          </p:cNvPicPr>
          <p:nvPr/>
        </p:nvPicPr>
        <p:blipFill>
          <a:blip r:embed="rId3"/>
          <a:stretch>
            <a:fillRect/>
          </a:stretch>
        </p:blipFill>
        <p:spPr>
          <a:xfrm>
            <a:off x="3776792" y="1459869"/>
            <a:ext cx="5129016" cy="4355795"/>
          </a:xfrm>
          <a:prstGeom prst="rect">
            <a:avLst/>
          </a:prstGeom>
        </p:spPr>
      </p:pic>
    </p:spTree>
    <p:extLst>
      <p:ext uri="{BB962C8B-B14F-4D97-AF65-F5344CB8AC3E}">
        <p14:creationId xmlns:p14="http://schemas.microsoft.com/office/powerpoint/2010/main" val="2364201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nvGraphicFramePr>
        <p:xfrm>
          <a:off x="381001" y="1736634"/>
          <a:ext cx="11506200" cy="2743200"/>
        </p:xfrm>
        <a:graphic>
          <a:graphicData uri="http://schemas.openxmlformats.org/drawingml/2006/table">
            <a:tbl>
              <a:tblPr firstRow="1" bandRow="1">
                <a:tableStyleId>{5C22544A-7EE6-4342-B048-85BDC9FD1C3A}</a:tableStyleId>
              </a:tblPr>
              <a:tblGrid>
                <a:gridCol w="2590379">
                  <a:extLst>
                    <a:ext uri="{9D8B030D-6E8A-4147-A177-3AD203B41FA5}">
                      <a16:colId xmlns:a16="http://schemas.microsoft.com/office/drawing/2014/main" val="1183892384"/>
                    </a:ext>
                  </a:extLst>
                </a:gridCol>
                <a:gridCol w="4568409">
                  <a:extLst>
                    <a:ext uri="{9D8B030D-6E8A-4147-A177-3AD203B41FA5}">
                      <a16:colId xmlns:a16="http://schemas.microsoft.com/office/drawing/2014/main" val="4072202537"/>
                    </a:ext>
                  </a:extLst>
                </a:gridCol>
                <a:gridCol w="4347412">
                  <a:extLst>
                    <a:ext uri="{9D8B030D-6E8A-4147-A177-3AD203B41FA5}">
                      <a16:colId xmlns:a16="http://schemas.microsoft.com/office/drawing/2014/main" val="2711912488"/>
                    </a:ext>
                  </a:extLst>
                </a:gridCol>
              </a:tblGrid>
              <a:tr h="370840">
                <a:tc>
                  <a:txBody>
                    <a:bodyPr/>
                    <a:lstStyle/>
                    <a:p>
                      <a:pPr algn="ctr"/>
                      <a:r>
                        <a:rPr lang="en-US" sz="2400" dirty="0"/>
                        <a:t>Descriptor Table ID</a:t>
                      </a:r>
                    </a:p>
                  </a:txBody>
                  <a:tcPr/>
                </a:tc>
                <a:tc>
                  <a:txBody>
                    <a:bodyPr/>
                    <a:lstStyle/>
                    <a:p>
                      <a:pPr algn="ctr"/>
                      <a:r>
                        <a:rPr lang="en-US" sz="2400"/>
                        <a:t>XML Code Table Name</a:t>
                      </a:r>
                    </a:p>
                  </a:txBody>
                  <a:tcPr/>
                </a:tc>
                <a:tc>
                  <a:txBody>
                    <a:bodyPr/>
                    <a:lstStyle/>
                    <a:p>
                      <a:pPr algn="ctr"/>
                      <a:r>
                        <a:rPr lang="en-US" sz="2400"/>
                        <a:t>Upgrade Descriptor Table Name</a:t>
                      </a:r>
                    </a:p>
                  </a:txBody>
                  <a:tcPr/>
                </a:tc>
                <a:extLst>
                  <a:ext uri="{0D108BD9-81ED-4DB2-BD59-A6C34878D82A}">
                    <a16:rowId xmlns:a16="http://schemas.microsoft.com/office/drawing/2014/main" val="2543380154"/>
                  </a:ext>
                </a:extLst>
              </a:tr>
              <a:tr h="370840">
                <a:tc>
                  <a:txBody>
                    <a:bodyPr/>
                    <a:lstStyle/>
                    <a:p>
                      <a:r>
                        <a:rPr lang="en-US" sz="2400"/>
                        <a:t>C061 (was DC079)</a:t>
                      </a:r>
                    </a:p>
                  </a:txBody>
                  <a:tcPr/>
                </a:tc>
                <a:tc>
                  <a:txBody>
                    <a:bodyPr/>
                    <a:lstStyle/>
                    <a:p>
                      <a:r>
                        <a:rPr lang="en-US" sz="2400"/>
                        <a:t>EMERGENT-BILINGUAL-TYPE</a:t>
                      </a:r>
                    </a:p>
                  </a:txBody>
                  <a:tcPr/>
                </a:tc>
                <a:tc>
                  <a:txBody>
                    <a:bodyPr/>
                    <a:lstStyle/>
                    <a:p>
                      <a:r>
                        <a:rPr lang="en-US" sz="2400"/>
                        <a:t>EmergentBilingualIndicator</a:t>
                      </a:r>
                    </a:p>
                  </a:txBody>
                  <a:tcPr/>
                </a:tc>
                <a:extLst>
                  <a:ext uri="{0D108BD9-81ED-4DB2-BD59-A6C34878D82A}">
                    <a16:rowId xmlns:a16="http://schemas.microsoft.com/office/drawing/2014/main" val="3294178200"/>
                  </a:ext>
                </a:extLst>
              </a:tr>
              <a:tr h="370840">
                <a:tc>
                  <a:txBody>
                    <a:bodyPr/>
                    <a:lstStyle/>
                    <a:p>
                      <a:r>
                        <a:rPr lang="en-US" sz="2400"/>
                        <a:t>C318 (was DC160)</a:t>
                      </a:r>
                    </a:p>
                  </a:txBody>
                  <a:tcPr/>
                </a:tc>
                <a:tc>
                  <a:txBody>
                    <a:bodyPr/>
                    <a:lstStyle/>
                    <a:p>
                      <a:r>
                        <a:rPr lang="en-US" sz="2400" dirty="0"/>
                        <a:t>PERIOD-OF-TIME-ACCESS-CODE</a:t>
                      </a:r>
                    </a:p>
                  </a:txBody>
                  <a:tcPr/>
                </a:tc>
                <a:tc>
                  <a:txBody>
                    <a:bodyPr/>
                    <a:lstStyle/>
                    <a:p>
                      <a:r>
                        <a:rPr lang="en-US" sz="2400" err="1"/>
                        <a:t>HearingAmplificationAccess</a:t>
                      </a:r>
                      <a:endParaRPr lang="en-US" sz="2400"/>
                    </a:p>
                  </a:txBody>
                  <a:tcPr/>
                </a:tc>
                <a:extLst>
                  <a:ext uri="{0D108BD9-81ED-4DB2-BD59-A6C34878D82A}">
                    <a16:rowId xmlns:a16="http://schemas.microsoft.com/office/drawing/2014/main" val="960720810"/>
                  </a:ext>
                </a:extLst>
              </a:tr>
              <a:tr h="370840">
                <a:tc>
                  <a:txBody>
                    <a:bodyPr/>
                    <a:lstStyle/>
                    <a:p>
                      <a:r>
                        <a:rPr lang="en-US" sz="2400"/>
                        <a:t>C319 (was DC161)</a:t>
                      </a:r>
                    </a:p>
                  </a:txBody>
                  <a:tcPr/>
                </a:tc>
                <a:tc>
                  <a:txBody>
                    <a:bodyPr/>
                    <a:lstStyle/>
                    <a:p>
                      <a:r>
                        <a:rPr lang="en-US" sz="2400" i="0"/>
                        <a:t>AVERAGE-TIME-CODE</a:t>
                      </a:r>
                    </a:p>
                  </a:txBody>
                  <a:tcPr/>
                </a:tc>
                <a:tc>
                  <a:txBody>
                    <a:bodyPr/>
                    <a:lstStyle/>
                    <a:p>
                      <a:r>
                        <a:rPr lang="en-US" sz="2400" i="0" err="1"/>
                        <a:t>HearingAmplificationDailyUse</a:t>
                      </a:r>
                      <a:endParaRPr lang="en-US" sz="2400" i="0"/>
                    </a:p>
                  </a:txBody>
                  <a:tcPr/>
                </a:tc>
                <a:extLst>
                  <a:ext uri="{0D108BD9-81ED-4DB2-BD59-A6C34878D82A}">
                    <a16:rowId xmlns:a16="http://schemas.microsoft.com/office/drawing/2014/main" val="1056568690"/>
                  </a:ext>
                </a:extLst>
              </a:tr>
              <a:tr h="370840">
                <a:tc>
                  <a:txBody>
                    <a:bodyPr/>
                    <a:lstStyle/>
                    <a:p>
                      <a:r>
                        <a:rPr lang="en-US" sz="2400"/>
                        <a:t>C303 (was DC096)</a:t>
                      </a:r>
                    </a:p>
                  </a:txBody>
                  <a:tcPr/>
                </a:tc>
                <a:tc>
                  <a:txBody>
                    <a:bodyPr/>
                    <a:lstStyle/>
                    <a:p>
                      <a:r>
                        <a:rPr lang="en-US" sz="2400"/>
                        <a:t>PROGRAM-TYPE</a:t>
                      </a:r>
                    </a:p>
                  </a:txBody>
                  <a:tcPr/>
                </a:tc>
                <a:tc>
                  <a:txBody>
                    <a:bodyPr/>
                    <a:lstStyle/>
                    <a:p>
                      <a:r>
                        <a:rPr lang="en-US" sz="2400" err="1"/>
                        <a:t>ProgramType</a:t>
                      </a:r>
                      <a:endParaRPr lang="en-US" sz="2400"/>
                    </a:p>
                  </a:txBody>
                  <a:tcPr/>
                </a:tc>
                <a:extLst>
                  <a:ext uri="{0D108BD9-81ED-4DB2-BD59-A6C34878D82A}">
                    <a16:rowId xmlns:a16="http://schemas.microsoft.com/office/drawing/2014/main" val="2198865017"/>
                  </a:ext>
                </a:extLst>
              </a:tr>
              <a:tr h="370840">
                <a:tc>
                  <a:txBody>
                    <a:bodyPr/>
                    <a:lstStyle/>
                    <a:p>
                      <a:r>
                        <a:rPr lang="en-US" sz="2400"/>
                        <a:t>C053 (was DC142)</a:t>
                      </a:r>
                    </a:p>
                  </a:txBody>
                  <a:tcPr/>
                </a:tc>
                <a:tc>
                  <a:txBody>
                    <a:bodyPr/>
                    <a:lstStyle/>
                    <a:p>
                      <a:r>
                        <a:rPr lang="en-US" sz="2400"/>
                        <a:t>DISABILITY-TYPE</a:t>
                      </a:r>
                    </a:p>
                  </a:txBody>
                  <a:tcPr/>
                </a:tc>
                <a:tc>
                  <a:txBody>
                    <a:bodyPr/>
                    <a:lstStyle/>
                    <a:p>
                      <a:r>
                        <a:rPr lang="en-US" sz="2400" dirty="0"/>
                        <a:t>Disability</a:t>
                      </a:r>
                    </a:p>
                  </a:txBody>
                  <a:tcPr/>
                </a:tc>
                <a:extLst>
                  <a:ext uri="{0D108BD9-81ED-4DB2-BD59-A6C34878D82A}">
                    <a16:rowId xmlns:a16="http://schemas.microsoft.com/office/drawing/2014/main" val="1307355544"/>
                  </a:ext>
                </a:extLst>
              </a:tr>
            </a:tbl>
          </a:graphicData>
        </a:graphic>
      </p:graphicFrame>
      <p:sp>
        <p:nvSpPr>
          <p:cNvPr id="6" name="Content Placeholder 3">
            <a:extLst>
              <a:ext uri="{FF2B5EF4-FFF2-40B4-BE49-F238E27FC236}">
                <a16:creationId xmlns:a16="http://schemas.microsoft.com/office/drawing/2014/main" id="{26DDC25E-25F3-22C7-4B7A-FC4E86969328}"/>
              </a:ext>
              <a:ext uri="{C183D7F6-B498-43B3-948B-1728B52AA6E4}">
                <adec:decorative xmlns:adec="http://schemas.microsoft.com/office/drawing/2017/decorative" val="1"/>
              </a:ext>
            </a:extLst>
          </p:cNvPr>
          <p:cNvSpPr txBox="1">
            <a:spLocks/>
          </p:cNvSpPr>
          <p:nvPr/>
        </p:nvSpPr>
        <p:spPr>
          <a:xfrm>
            <a:off x="535171" y="1133007"/>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endParaRPr lang="en-US">
              <a:solidFill>
                <a:srgbClr val="595959"/>
              </a:solidFill>
            </a:endParaRPr>
          </a:p>
          <a:p>
            <a:pPr marL="0" indent="0">
              <a:buClr>
                <a:srgbClr val="F16038"/>
              </a:buClr>
              <a:buNone/>
            </a:pPr>
            <a:endParaRPr lang="en-US">
              <a:solidFill>
                <a:srgbClr val="0D6CB9"/>
              </a:solidFill>
            </a:endParaRPr>
          </a:p>
        </p:txBody>
      </p:sp>
      <p:sp>
        <p:nvSpPr>
          <p:cNvPr id="2" name="Content Placeholder 3">
            <a:extLst>
              <a:ext uri="{FF2B5EF4-FFF2-40B4-BE49-F238E27FC236}">
                <a16:creationId xmlns:a16="http://schemas.microsoft.com/office/drawing/2014/main" id="{5471B52E-459E-804E-E851-E0618457C92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rPr>
              <a:t>Descriptor Table Name Changes:</a:t>
            </a:r>
          </a:p>
        </p:txBody>
      </p:sp>
    </p:spTree>
    <p:extLst>
      <p:ext uri="{BB962C8B-B14F-4D97-AF65-F5344CB8AC3E}">
        <p14:creationId xmlns:p14="http://schemas.microsoft.com/office/powerpoint/2010/main" val="25388174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7820159" cy="751350"/>
          </a:xfrm>
        </p:spPr>
        <p:txBody>
          <a:bodyPr>
            <a:normAutofit/>
          </a:bodyPr>
          <a:lstStyle/>
          <a:p>
            <a:r>
              <a:rPr lang="en-US" sz="4000" dirty="0">
                <a:cs typeface="Calibri"/>
              </a:rPr>
              <a:t>TSDS UPGRADE PROJECT UPDATES</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nvGraphicFramePr>
        <p:xfrm>
          <a:off x="620888" y="1736634"/>
          <a:ext cx="10950221" cy="3108960"/>
        </p:xfrm>
        <a:graphic>
          <a:graphicData uri="http://schemas.openxmlformats.org/drawingml/2006/table">
            <a:tbl>
              <a:tblPr firstRow="1" bandRow="1">
                <a:tableStyleId>{5C22544A-7EE6-4342-B048-85BDC9FD1C3A}</a:tableStyleId>
              </a:tblPr>
              <a:tblGrid>
                <a:gridCol w="2465212">
                  <a:extLst>
                    <a:ext uri="{9D8B030D-6E8A-4147-A177-3AD203B41FA5}">
                      <a16:colId xmlns:a16="http://schemas.microsoft.com/office/drawing/2014/main" val="1183892384"/>
                    </a:ext>
                  </a:extLst>
                </a:gridCol>
                <a:gridCol w="4570845">
                  <a:extLst>
                    <a:ext uri="{9D8B030D-6E8A-4147-A177-3AD203B41FA5}">
                      <a16:colId xmlns:a16="http://schemas.microsoft.com/office/drawing/2014/main" val="4072202537"/>
                    </a:ext>
                  </a:extLst>
                </a:gridCol>
                <a:gridCol w="3914164">
                  <a:extLst>
                    <a:ext uri="{9D8B030D-6E8A-4147-A177-3AD203B41FA5}">
                      <a16:colId xmlns:a16="http://schemas.microsoft.com/office/drawing/2014/main" val="2711912488"/>
                    </a:ext>
                  </a:extLst>
                </a:gridCol>
              </a:tblGrid>
              <a:tr h="370840">
                <a:tc>
                  <a:txBody>
                    <a:bodyPr/>
                    <a:lstStyle/>
                    <a:p>
                      <a:pPr algn="ctr"/>
                      <a:r>
                        <a:rPr lang="en-US" sz="2400"/>
                        <a:t>Descriptor Table ID</a:t>
                      </a:r>
                    </a:p>
                  </a:txBody>
                  <a:tcPr/>
                </a:tc>
                <a:tc>
                  <a:txBody>
                    <a:bodyPr/>
                    <a:lstStyle/>
                    <a:p>
                      <a:pPr algn="ctr"/>
                      <a:r>
                        <a:rPr lang="en-US" sz="2400"/>
                        <a:t>XML Code Table Name</a:t>
                      </a:r>
                    </a:p>
                  </a:txBody>
                  <a:tcPr/>
                </a:tc>
                <a:tc>
                  <a:txBody>
                    <a:bodyPr/>
                    <a:lstStyle/>
                    <a:p>
                      <a:pPr algn="ctr"/>
                      <a:r>
                        <a:rPr lang="en-US" sz="2400"/>
                        <a:t>Upgrade Descriptor Table Name</a:t>
                      </a:r>
                    </a:p>
                  </a:txBody>
                  <a:tcPr/>
                </a:tc>
                <a:extLst>
                  <a:ext uri="{0D108BD9-81ED-4DB2-BD59-A6C34878D82A}">
                    <a16:rowId xmlns:a16="http://schemas.microsoft.com/office/drawing/2014/main" val="2543380154"/>
                  </a:ext>
                </a:extLst>
              </a:tr>
              <a:tr h="370840">
                <a:tc>
                  <a:txBody>
                    <a:bodyPr/>
                    <a:lstStyle/>
                    <a:p>
                      <a:r>
                        <a:rPr lang="en-US" sz="2400"/>
                        <a:t>C208</a:t>
                      </a:r>
                    </a:p>
                  </a:txBody>
                  <a:tcPr/>
                </a:tc>
                <a:tc>
                  <a:txBody>
                    <a:bodyPr/>
                    <a:lstStyle/>
                    <a:p>
                      <a:r>
                        <a:rPr lang="en-US" sz="2400"/>
                        <a:t>SCHOOL-DAY-EVENT-CODE</a:t>
                      </a:r>
                    </a:p>
                  </a:txBody>
                  <a:tcPr/>
                </a:tc>
                <a:tc>
                  <a:txBody>
                    <a:bodyPr/>
                    <a:lstStyle/>
                    <a:p>
                      <a:r>
                        <a:rPr lang="en-US" sz="2400" err="1"/>
                        <a:t>CalendarEvent</a:t>
                      </a:r>
                      <a:endParaRPr lang="en-US" sz="2400"/>
                    </a:p>
                  </a:txBody>
                  <a:tcPr/>
                </a:tc>
                <a:extLst>
                  <a:ext uri="{0D108BD9-81ED-4DB2-BD59-A6C34878D82A}">
                    <a16:rowId xmlns:a16="http://schemas.microsoft.com/office/drawing/2014/main" val="3294178200"/>
                  </a:ext>
                </a:extLst>
              </a:tr>
              <a:tr h="370840">
                <a:tc>
                  <a:txBody>
                    <a:bodyPr/>
                    <a:lstStyle/>
                    <a:p>
                      <a:r>
                        <a:rPr lang="en-US" sz="2400"/>
                        <a:t>C215</a:t>
                      </a:r>
                    </a:p>
                  </a:txBody>
                  <a:tcPr/>
                </a:tc>
                <a:tc>
                  <a:txBody>
                    <a:bodyPr/>
                    <a:lstStyle/>
                    <a:p>
                      <a:r>
                        <a:rPr lang="en-US" sz="2400"/>
                        <a:t>INSTRUCTIONAL-PROGRAM-TYPE</a:t>
                      </a:r>
                    </a:p>
                  </a:txBody>
                  <a:tcPr/>
                </a:tc>
                <a:tc>
                  <a:txBody>
                    <a:bodyPr/>
                    <a:lstStyle/>
                    <a:p>
                      <a:r>
                        <a:rPr lang="en-US" sz="2400" err="1"/>
                        <a:t>CalendarType</a:t>
                      </a:r>
                      <a:endParaRPr lang="en-US" sz="2400"/>
                    </a:p>
                  </a:txBody>
                  <a:tcPr/>
                </a:tc>
                <a:extLst>
                  <a:ext uri="{0D108BD9-81ED-4DB2-BD59-A6C34878D82A}">
                    <a16:rowId xmlns:a16="http://schemas.microsoft.com/office/drawing/2014/main" val="960720810"/>
                  </a:ext>
                </a:extLst>
              </a:tr>
              <a:tr h="370840">
                <a:tc>
                  <a:txBody>
                    <a:bodyPr/>
                    <a:lstStyle/>
                    <a:p>
                      <a:r>
                        <a:rPr lang="en-US" sz="2400"/>
                        <a:t>C339</a:t>
                      </a:r>
                    </a:p>
                  </a:txBody>
                  <a:tcPr/>
                </a:tc>
                <a:tc>
                  <a:txBody>
                    <a:bodyPr/>
                    <a:lstStyle/>
                    <a:p>
                      <a:r>
                        <a:rPr lang="en-US" sz="2400" i="0"/>
                        <a:t>N/A</a:t>
                      </a:r>
                    </a:p>
                  </a:txBody>
                  <a:tcPr/>
                </a:tc>
                <a:tc>
                  <a:txBody>
                    <a:bodyPr/>
                    <a:lstStyle/>
                    <a:p>
                      <a:r>
                        <a:rPr lang="en-US" sz="2400" i="0"/>
                        <a:t>Responsibility</a:t>
                      </a:r>
                    </a:p>
                  </a:txBody>
                  <a:tcPr/>
                </a:tc>
                <a:extLst>
                  <a:ext uri="{0D108BD9-81ED-4DB2-BD59-A6C34878D82A}">
                    <a16:rowId xmlns:a16="http://schemas.microsoft.com/office/drawing/2014/main" val="1056568690"/>
                  </a:ext>
                </a:extLst>
              </a:tr>
              <a:tr h="370840">
                <a:tc>
                  <a:txBody>
                    <a:bodyPr/>
                    <a:lstStyle/>
                    <a:p>
                      <a:r>
                        <a:rPr lang="en-US" sz="2400"/>
                        <a:t>C347 (was DC164)</a:t>
                      </a:r>
                    </a:p>
                  </a:txBody>
                  <a:tcPr/>
                </a:tc>
                <a:tc>
                  <a:txBody>
                    <a:bodyPr/>
                    <a:lstStyle/>
                    <a:p>
                      <a:r>
                        <a:rPr lang="en-US" sz="2400"/>
                        <a:t>DELAY-REASON-CODE</a:t>
                      </a:r>
                    </a:p>
                  </a:txBody>
                  <a:tcPr/>
                </a:tc>
                <a:tc>
                  <a:txBody>
                    <a:bodyPr/>
                    <a:lstStyle/>
                    <a:p>
                      <a:r>
                        <a:rPr lang="en-US" sz="2400" err="1"/>
                        <a:t>EligibilityDelayReason</a:t>
                      </a:r>
                      <a:endParaRPr lang="en-US" sz="2400"/>
                    </a:p>
                  </a:txBody>
                  <a:tcPr/>
                </a:tc>
                <a:extLst>
                  <a:ext uri="{0D108BD9-81ED-4DB2-BD59-A6C34878D82A}">
                    <a16:rowId xmlns:a16="http://schemas.microsoft.com/office/drawing/2014/main" val="2198865017"/>
                  </a:ext>
                </a:extLst>
              </a:tr>
              <a:tr h="370840">
                <a:tc>
                  <a:txBody>
                    <a:bodyPr/>
                    <a:lstStyle/>
                    <a:p>
                      <a:r>
                        <a:rPr lang="en-US" sz="2400"/>
                        <a:t>C348 (was DC164)</a:t>
                      </a:r>
                    </a:p>
                  </a:txBody>
                  <a:tcPr/>
                </a:tc>
                <a:tc>
                  <a:txBody>
                    <a:bodyPr/>
                    <a:lstStyle/>
                    <a:p>
                      <a:r>
                        <a:rPr lang="en-US" sz="2400"/>
                        <a:t>DELAY-REASON-CODE</a:t>
                      </a:r>
                    </a:p>
                  </a:txBody>
                  <a:tcPr/>
                </a:tc>
                <a:tc>
                  <a:txBody>
                    <a:bodyPr/>
                    <a:lstStyle/>
                    <a:p>
                      <a:r>
                        <a:rPr lang="en-US" sz="2400" err="1"/>
                        <a:t>EvaluationDelayReason</a:t>
                      </a:r>
                      <a:endParaRPr lang="en-US" sz="2400"/>
                    </a:p>
                  </a:txBody>
                  <a:tcPr/>
                </a:tc>
                <a:extLst>
                  <a:ext uri="{0D108BD9-81ED-4DB2-BD59-A6C34878D82A}">
                    <a16:rowId xmlns:a16="http://schemas.microsoft.com/office/drawing/2014/main" val="1307355544"/>
                  </a:ext>
                </a:extLst>
              </a:tr>
            </a:tbl>
          </a:graphicData>
        </a:graphic>
      </p:graphicFrame>
      <p:sp>
        <p:nvSpPr>
          <p:cNvPr id="6" name="Content Placeholder 3">
            <a:extLst>
              <a:ext uri="{FF2B5EF4-FFF2-40B4-BE49-F238E27FC236}">
                <a16:creationId xmlns:a16="http://schemas.microsoft.com/office/drawing/2014/main" id="{26DDC25E-25F3-22C7-4B7A-FC4E86969328}"/>
              </a:ext>
            </a:extLst>
          </p:cNvPr>
          <p:cNvSpPr txBox="1">
            <a:spLocks/>
          </p:cNvSpPr>
          <p:nvPr/>
        </p:nvSpPr>
        <p:spPr>
          <a:xfrm>
            <a:off x="535171" y="1133007"/>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chemeClr val="tx1">
                    <a:lumMod val="65000"/>
                    <a:lumOff val="35000"/>
                  </a:schemeClr>
                </a:solidFill>
              </a:rPr>
              <a:t>Descriptor Table Name Changes:</a:t>
            </a:r>
          </a:p>
        </p:txBody>
      </p:sp>
    </p:spTree>
    <p:extLst>
      <p:ext uri="{BB962C8B-B14F-4D97-AF65-F5344CB8AC3E}">
        <p14:creationId xmlns:p14="http://schemas.microsoft.com/office/powerpoint/2010/main" val="17809111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51880"/>
            <a:ext cx="5797049" cy="751350"/>
          </a:xfrm>
        </p:spPr>
        <p:txBody>
          <a:bodyPr>
            <a:normAutofit/>
          </a:bodyPr>
          <a:lstStyle/>
          <a:p>
            <a:r>
              <a:rPr lang="en-US" sz="4000" dirty="0">
                <a:cs typeface="Calibri"/>
              </a:rPr>
              <a:t>BUSINESS RULE UPDATES</a:t>
            </a:r>
            <a:endParaRPr lang="en-US" dirty="0"/>
          </a:p>
        </p:txBody>
      </p:sp>
      <p:sp>
        <p:nvSpPr>
          <p:cNvPr id="8" name="Content Placeholder 3">
            <a:extLst>
              <a:ext uri="{FF2B5EF4-FFF2-40B4-BE49-F238E27FC236}">
                <a16:creationId xmlns:a16="http://schemas.microsoft.com/office/drawing/2014/main" id="{BCACBEB1-B82A-D8C4-DF37-15B20D10245B}"/>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chemeClr val="accent2"/>
                </a:solidFill>
              </a:rPr>
              <a:t>NEW </a:t>
            </a:r>
            <a:r>
              <a:rPr lang="en-US" b="1" dirty="0">
                <a:solidFill>
                  <a:srgbClr val="595959"/>
                </a:solidFill>
              </a:rPr>
              <a:t>Business Rule Changes:</a:t>
            </a:r>
          </a:p>
          <a:p>
            <a:pPr lvl="1">
              <a:buClr>
                <a:srgbClr val="F16038"/>
              </a:buClr>
            </a:pPr>
            <a:r>
              <a:rPr lang="en-US" dirty="0">
                <a:solidFill>
                  <a:srgbClr val="595959"/>
                </a:solidFill>
                <a:ea typeface="Calibri"/>
                <a:cs typeface="Calibri"/>
              </a:rPr>
              <a:t>The following business rules have been </a:t>
            </a:r>
            <a:r>
              <a:rPr lang="en-US" b="1" dirty="0">
                <a:solidFill>
                  <a:srgbClr val="595959"/>
                </a:solidFill>
                <a:ea typeface="Calibri"/>
                <a:cs typeface="Calibri"/>
              </a:rPr>
              <a:t>added:</a:t>
            </a:r>
            <a:endParaRPr lang="en-US" dirty="0">
              <a:solidFill>
                <a:srgbClr val="595959"/>
              </a:solidFill>
              <a:ea typeface="Calibri"/>
              <a:cs typeface="Calibri"/>
            </a:endParaRPr>
          </a:p>
          <a:p>
            <a:pPr marL="0" indent="0">
              <a:buFont typeface="Wingdings" panose="05000000000000000000" pitchFamily="2" charset="2"/>
              <a:buNone/>
            </a:pPr>
            <a:endParaRPr lang="en-US" dirty="0">
              <a:solidFill>
                <a:srgbClr val="0D6CB9"/>
              </a:solidFill>
            </a:endParaRPr>
          </a:p>
        </p:txBody>
      </p:sp>
      <p:pic>
        <p:nvPicPr>
          <p:cNvPr id="4" name="Picture 3" descr="Screenshot of rule 40110-0001">
            <a:extLst>
              <a:ext uri="{FF2B5EF4-FFF2-40B4-BE49-F238E27FC236}">
                <a16:creationId xmlns:a16="http://schemas.microsoft.com/office/drawing/2014/main" id="{3821A7D4-4DEB-2CBB-F064-AC80688FFD66}"/>
              </a:ext>
            </a:extLst>
          </p:cNvPr>
          <p:cNvPicPr>
            <a:picLocks noChangeAspect="1"/>
          </p:cNvPicPr>
          <p:nvPr/>
        </p:nvPicPr>
        <p:blipFill>
          <a:blip r:embed="rId2"/>
          <a:stretch>
            <a:fillRect/>
          </a:stretch>
        </p:blipFill>
        <p:spPr>
          <a:xfrm>
            <a:off x="1106466" y="2563241"/>
            <a:ext cx="9989507" cy="1522752"/>
          </a:xfrm>
          <a:prstGeom prst="rect">
            <a:avLst/>
          </a:prstGeom>
        </p:spPr>
      </p:pic>
    </p:spTree>
    <p:extLst>
      <p:ext uri="{BB962C8B-B14F-4D97-AF65-F5344CB8AC3E}">
        <p14:creationId xmlns:p14="http://schemas.microsoft.com/office/powerpoint/2010/main" val="41141725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5682749"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ea typeface="Calibri"/>
                <a:cs typeface="Calibri"/>
              </a:rPr>
              <a:t>Business Rule Changes:</a:t>
            </a:r>
          </a:p>
          <a:p>
            <a:pPr lvl="1">
              <a:buClr>
                <a:srgbClr val="F16038"/>
              </a:buClr>
            </a:pPr>
            <a:r>
              <a:rPr lang="en-US">
                <a:solidFill>
                  <a:srgbClr val="595959"/>
                </a:solidFill>
                <a:ea typeface="Calibri"/>
                <a:cs typeface="Calibri"/>
              </a:rPr>
              <a:t>The following business rule has been </a:t>
            </a:r>
            <a:r>
              <a:rPr lang="en-US" b="1">
                <a:solidFill>
                  <a:srgbClr val="595959"/>
                </a:solidFill>
                <a:ea typeface="Calibri"/>
                <a:cs typeface="Calibri"/>
              </a:rPr>
              <a:t>added</a:t>
            </a:r>
            <a:r>
              <a:rPr lang="en-US">
                <a:solidFill>
                  <a:srgbClr val="595959"/>
                </a:solidFill>
                <a:ea typeface="Calibri"/>
                <a:cs typeface="Calibri"/>
              </a:rPr>
              <a:t> to ensure all students reported for Child Find are also reported with an evaluation campus. </a:t>
            </a:r>
          </a:p>
          <a:p>
            <a:pPr lvl="2">
              <a:buClr>
                <a:srgbClr val="F16038"/>
              </a:buClr>
            </a:pPr>
            <a:r>
              <a:rPr lang="en-US">
                <a:solidFill>
                  <a:srgbClr val="595959"/>
                </a:solidFill>
                <a:ea typeface="Calibri"/>
                <a:cs typeface="Calibri"/>
              </a:rPr>
              <a:t>The evaluation campus is the </a:t>
            </a:r>
            <a:r>
              <a:rPr lang="en-US" err="1">
                <a:solidFill>
                  <a:srgbClr val="595959"/>
                </a:solidFill>
                <a:ea typeface="Calibri"/>
                <a:cs typeface="Calibri"/>
              </a:rPr>
              <a:t>EducationOrganization</a:t>
            </a:r>
            <a:r>
              <a:rPr lang="en-US">
                <a:solidFill>
                  <a:srgbClr val="595959"/>
                </a:solidFill>
                <a:ea typeface="Calibri"/>
                <a:cs typeface="Calibri"/>
              </a:rPr>
              <a:t> (reference) reported in the </a:t>
            </a:r>
            <a:r>
              <a:rPr lang="en-US" err="1">
                <a:solidFill>
                  <a:srgbClr val="595959"/>
                </a:solidFill>
                <a:ea typeface="Calibri"/>
                <a:cs typeface="Calibri"/>
              </a:rPr>
              <a:t>StudentEducationOrganizationResponsibilityAssociation</a:t>
            </a:r>
            <a:r>
              <a:rPr lang="en-US">
                <a:solidFill>
                  <a:srgbClr val="595959"/>
                </a:solidFill>
                <a:ea typeface="Calibri"/>
                <a:cs typeface="Calibri"/>
              </a:rPr>
              <a:t> where Responsibility (E3051) = ‘03’ (Evaluation).</a:t>
            </a:r>
          </a:p>
          <a:p>
            <a:pPr marL="457200" lvl="1" indent="0">
              <a:buClr>
                <a:srgbClr val="F16038"/>
              </a:buClr>
              <a:buNone/>
            </a:pPr>
            <a:endParaRPr lang="en-US">
              <a:solidFill>
                <a:srgbClr val="595959"/>
              </a:solidFill>
              <a:ea typeface="Calibri"/>
              <a:cs typeface="Calibri"/>
            </a:endParaRPr>
          </a:p>
          <a:p>
            <a:pPr lvl="1">
              <a:buClr>
                <a:srgbClr val="F16038"/>
              </a:buClr>
            </a:pPr>
            <a:endParaRPr lang="en-US">
              <a:solidFill>
                <a:srgbClr val="595959"/>
              </a:solidFill>
              <a:ea typeface="Calibri"/>
              <a:cs typeface="Calibri"/>
            </a:endParaRPr>
          </a:p>
          <a:p>
            <a:pPr>
              <a:buClr>
                <a:srgbClr val="F16038"/>
              </a:buClr>
            </a:pPr>
            <a:endParaRPr lang="en-US">
              <a:solidFill>
                <a:srgbClr val="595959"/>
              </a:solidFill>
              <a:ea typeface="Calibri"/>
              <a:cs typeface="Calibri"/>
            </a:endParaRPr>
          </a:p>
          <a:p>
            <a:pPr>
              <a:buClr>
                <a:srgbClr val="F16038"/>
              </a:buClr>
            </a:pPr>
            <a:endParaRPr lang="en-US">
              <a:solidFill>
                <a:srgbClr val="595959"/>
              </a:solidFill>
            </a:endParaRPr>
          </a:p>
          <a:p>
            <a:pPr>
              <a:buClr>
                <a:srgbClr val="F16038"/>
              </a:buClr>
            </a:pPr>
            <a:endParaRPr lang="en-US">
              <a:solidFill>
                <a:srgbClr val="595959"/>
              </a:solidFill>
            </a:endParaRPr>
          </a:p>
          <a:p>
            <a:pPr>
              <a:buClr>
                <a:srgbClr val="F16038"/>
              </a:buClr>
            </a:pPr>
            <a:endParaRPr lang="en-US">
              <a:solidFill>
                <a:srgbClr val="595959"/>
              </a:solidFill>
            </a:endParaRPr>
          </a:p>
          <a:p>
            <a:pPr marL="0" indent="0">
              <a:buClr>
                <a:srgbClr val="D8D8D8"/>
              </a:buClr>
              <a:buNone/>
            </a:pPr>
            <a:endParaRPr lang="en-US">
              <a:solidFill>
                <a:srgbClr val="0D6CB9"/>
              </a:solidFill>
              <a:ea typeface="Calibri" panose="020F0502020204030204"/>
              <a:cs typeface="Calibri" panose="020F0502020204030204"/>
            </a:endParaRPr>
          </a:p>
          <a:p>
            <a:pPr marL="0" indent="0">
              <a:buFont typeface="Wingdings" panose="05000000000000000000" pitchFamily="2" charset="2"/>
              <a:buNone/>
            </a:pPr>
            <a:endParaRPr lang="en-US">
              <a:solidFill>
                <a:srgbClr val="0D6CB9"/>
              </a:solidFill>
            </a:endParaRPr>
          </a:p>
        </p:txBody>
      </p:sp>
      <p:pic>
        <p:nvPicPr>
          <p:cNvPr id="4" name="Picture 2" descr="A screenshot of the validation rule information from TEDS for rule number 41163-0093 for the 2024-2025 school year. Changes to the rule text have been highlighted.">
            <a:extLst>
              <a:ext uri="{FF2B5EF4-FFF2-40B4-BE49-F238E27FC236}">
                <a16:creationId xmlns:a16="http://schemas.microsoft.com/office/drawing/2014/main" id="{71E25A94-72A3-CB2B-587E-A03A82BCC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4" y="3438525"/>
            <a:ext cx="100012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643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5705609"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6188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a:solidFill>
                  <a:srgbClr val="595959"/>
                </a:solidFill>
                <a:ea typeface="Calibri"/>
                <a:cs typeface="Calibri"/>
              </a:rPr>
              <a:t>Business Rule Changes:</a:t>
            </a:r>
          </a:p>
          <a:p>
            <a:pPr lvl="1">
              <a:buClr>
                <a:srgbClr val="F16038"/>
              </a:buClr>
            </a:pPr>
            <a:r>
              <a:rPr lang="en-US">
                <a:solidFill>
                  <a:srgbClr val="595959"/>
                </a:solidFill>
                <a:ea typeface="Calibri"/>
                <a:cs typeface="Calibri"/>
              </a:rPr>
              <a:t>The following rule has been </a:t>
            </a:r>
            <a:r>
              <a:rPr lang="en-US" b="1">
                <a:solidFill>
                  <a:srgbClr val="595959"/>
                </a:solidFill>
                <a:ea typeface="Calibri"/>
                <a:cs typeface="Calibri"/>
              </a:rPr>
              <a:t>updated</a:t>
            </a:r>
            <a:r>
              <a:rPr lang="en-US">
                <a:solidFill>
                  <a:srgbClr val="595959"/>
                </a:solidFill>
                <a:ea typeface="Calibri"/>
                <a:cs typeface="Calibri"/>
              </a:rPr>
              <a:t> to reflect the terminology changes made to the collection of evaluation campus information.</a:t>
            </a:r>
          </a:p>
          <a:p>
            <a:pPr lvl="2">
              <a:buClr>
                <a:srgbClr val="F16038"/>
              </a:buClr>
            </a:pPr>
            <a:r>
              <a:rPr lang="en-US" b="1">
                <a:solidFill>
                  <a:srgbClr val="595959"/>
                </a:solidFill>
                <a:ea typeface="Calibri"/>
                <a:cs typeface="Calibri"/>
              </a:rPr>
              <a:t>41163-0078</a:t>
            </a:r>
            <a:r>
              <a:rPr lang="en-US">
                <a:solidFill>
                  <a:srgbClr val="595959"/>
                </a:solidFill>
                <a:ea typeface="Calibri"/>
                <a:cs typeface="Calibri"/>
              </a:rPr>
              <a:t> states that the </a:t>
            </a:r>
            <a:r>
              <a:rPr lang="en-US" err="1">
                <a:solidFill>
                  <a:srgbClr val="595959"/>
                </a:solidFill>
                <a:ea typeface="Calibri"/>
                <a:cs typeface="Calibri"/>
              </a:rPr>
              <a:t>SchoolId</a:t>
            </a:r>
            <a:r>
              <a:rPr lang="en-US">
                <a:solidFill>
                  <a:srgbClr val="595959"/>
                </a:solidFill>
                <a:ea typeface="Calibri"/>
                <a:cs typeface="Calibri"/>
              </a:rPr>
              <a:t> reported with a Responsibility = ‘03’ (Evaluation) must match an entry registered with TEA.</a:t>
            </a:r>
          </a:p>
          <a:p>
            <a:pPr lvl="2">
              <a:buClr>
                <a:srgbClr val="F16038"/>
              </a:buClr>
            </a:pPr>
            <a:r>
              <a:rPr lang="en-US">
                <a:solidFill>
                  <a:srgbClr val="595959"/>
                </a:solidFill>
                <a:ea typeface="Calibri"/>
                <a:cs typeface="Calibri"/>
              </a:rPr>
              <a:t>In the XML submission, this rule stated that the CAMPUS-ID-OF-EVALUATION must be a valid campus.</a:t>
            </a:r>
          </a:p>
          <a:p>
            <a:pPr lvl="1">
              <a:buClr>
                <a:srgbClr val="F16038"/>
              </a:buClr>
            </a:pPr>
            <a:endParaRPr lang="en-US">
              <a:solidFill>
                <a:srgbClr val="595959"/>
              </a:solidFill>
              <a:ea typeface="Calibri"/>
              <a:cs typeface="Calibri"/>
            </a:endParaRPr>
          </a:p>
          <a:p>
            <a:pPr>
              <a:buClr>
                <a:srgbClr val="F16038"/>
              </a:buClr>
            </a:pPr>
            <a:endParaRPr lang="en-US">
              <a:solidFill>
                <a:srgbClr val="595959"/>
              </a:solidFill>
              <a:ea typeface="Calibri"/>
              <a:cs typeface="Calibri"/>
            </a:endParaRPr>
          </a:p>
          <a:p>
            <a:pPr marL="0" indent="0">
              <a:buClr>
                <a:srgbClr val="F16038"/>
              </a:buClr>
              <a:buNone/>
            </a:pPr>
            <a:endParaRPr lang="en-US">
              <a:solidFill>
                <a:srgbClr val="595959"/>
              </a:solidFill>
            </a:endParaRPr>
          </a:p>
          <a:p>
            <a:pPr>
              <a:buClr>
                <a:srgbClr val="F16038"/>
              </a:buClr>
            </a:pPr>
            <a:endParaRPr lang="en-US">
              <a:solidFill>
                <a:srgbClr val="595959"/>
              </a:solidFill>
            </a:endParaRPr>
          </a:p>
          <a:p>
            <a:pPr>
              <a:buClr>
                <a:srgbClr val="F16038"/>
              </a:buClr>
            </a:pPr>
            <a:endParaRPr lang="en-US">
              <a:solidFill>
                <a:srgbClr val="595959"/>
              </a:solidFill>
            </a:endParaRPr>
          </a:p>
          <a:p>
            <a:pPr marL="0" indent="0">
              <a:buClr>
                <a:srgbClr val="D8D8D8"/>
              </a:buClr>
              <a:buNone/>
            </a:pPr>
            <a:endParaRPr lang="en-US">
              <a:solidFill>
                <a:srgbClr val="0D6CB9"/>
              </a:solidFill>
              <a:ea typeface="Calibri" panose="020F0502020204030204"/>
              <a:cs typeface="Calibri" panose="020F0502020204030204"/>
            </a:endParaRPr>
          </a:p>
          <a:p>
            <a:pPr marL="0" indent="0">
              <a:buFont typeface="Wingdings" panose="05000000000000000000" pitchFamily="2" charset="2"/>
              <a:buNone/>
            </a:pPr>
            <a:endParaRPr lang="en-US">
              <a:solidFill>
                <a:srgbClr val="0D6CB9"/>
              </a:solidFill>
            </a:endParaRPr>
          </a:p>
        </p:txBody>
      </p:sp>
      <p:pic>
        <p:nvPicPr>
          <p:cNvPr id="2052" name="Picture 4" descr="A screenshot of the validation rule information from TEDS for rule number 41163-0078 for the 2024-2025 school year. Changes to the rule text have been highlighted.">
            <a:extLst>
              <a:ext uri="{FF2B5EF4-FFF2-40B4-BE49-F238E27FC236}">
                <a16:creationId xmlns:a16="http://schemas.microsoft.com/office/drawing/2014/main" id="{DE6BBEB2-3339-D306-C22F-75D860A37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4" y="3817777"/>
            <a:ext cx="100012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724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910105"/>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Uses Disability ’05’ and ‘03’ descriptor values replacing ‘Deaf Blindness’ and ‘Deaf And Hard of  Hearing’</a:t>
            </a:r>
          </a:p>
          <a:p>
            <a:pPr marL="0" indent="0">
              <a:buClr>
                <a:srgbClr val="D8D8D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pic>
        <p:nvPicPr>
          <p:cNvPr id="4" name="Picture 3" descr="A screenshot of the validation rule change information from TEDS for rule number 40100-0204 and 40100-0205 for the 2024-2025 school year. Changes to the rule text have been highlighted.">
            <a:extLst>
              <a:ext uri="{FF2B5EF4-FFF2-40B4-BE49-F238E27FC236}">
                <a16:creationId xmlns:a16="http://schemas.microsoft.com/office/drawing/2014/main" id="{00DE839C-4C45-38DB-E8A0-AD27A9E1C7CB}"/>
              </a:ext>
            </a:extLst>
          </p:cNvPr>
          <p:cNvPicPr>
            <a:picLocks noChangeAspect="1"/>
          </p:cNvPicPr>
          <p:nvPr/>
        </p:nvPicPr>
        <p:blipFill>
          <a:blip r:embed="rId2"/>
          <a:stretch>
            <a:fillRect/>
          </a:stretch>
        </p:blipFill>
        <p:spPr>
          <a:xfrm>
            <a:off x="2469413" y="2067403"/>
            <a:ext cx="7253173" cy="3901758"/>
          </a:xfrm>
          <a:prstGeom prst="rect">
            <a:avLst/>
          </a:prstGeom>
        </p:spPr>
      </p:pic>
    </p:spTree>
    <p:extLst>
      <p:ext uri="{BB962C8B-B14F-4D97-AF65-F5344CB8AC3E}">
        <p14:creationId xmlns:p14="http://schemas.microsoft.com/office/powerpoint/2010/main" val="1849375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Example of rules that use ‘00’descriptor values instead of code value description:</a:t>
            </a:r>
          </a:p>
          <a:p>
            <a:pPr lvl="1">
              <a:buClr>
                <a:srgbClr val="F16038"/>
              </a:buClr>
            </a:pPr>
            <a:endParaRPr lang="en-US" dirty="0">
              <a:solidFill>
                <a:srgbClr val="59595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pic>
        <p:nvPicPr>
          <p:cNvPr id="4" name="Picture 3" descr="A screenshot of the validation rule change information from TEDS for rule numbers 41163-0057, 41163-0052, and 41163-0066 for the 2024-2025 school year. Changes to the rule text have been highlighted">
            <a:extLst>
              <a:ext uri="{FF2B5EF4-FFF2-40B4-BE49-F238E27FC236}">
                <a16:creationId xmlns:a16="http://schemas.microsoft.com/office/drawing/2014/main" id="{739B8184-B76A-F0A5-0062-2A799AB110AC}"/>
              </a:ext>
            </a:extLst>
          </p:cNvPr>
          <p:cNvPicPr>
            <a:picLocks noChangeAspect="1"/>
          </p:cNvPicPr>
          <p:nvPr/>
        </p:nvPicPr>
        <p:blipFill>
          <a:blip r:embed="rId2"/>
          <a:stretch>
            <a:fillRect/>
          </a:stretch>
        </p:blipFill>
        <p:spPr>
          <a:xfrm>
            <a:off x="926458" y="2036604"/>
            <a:ext cx="10339081" cy="3620836"/>
          </a:xfrm>
          <a:prstGeom prst="rect">
            <a:avLst/>
          </a:prstGeom>
        </p:spPr>
      </p:pic>
    </p:spTree>
    <p:extLst>
      <p:ext uri="{BB962C8B-B14F-4D97-AF65-F5344CB8AC3E}">
        <p14:creationId xmlns:p14="http://schemas.microsoft.com/office/powerpoint/2010/main" val="65419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3BB10-1D3E-CA53-5F17-C367BAD2E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0D2C38-1FBF-9764-9CCE-9A5B602ADFF1}"/>
              </a:ext>
            </a:extLst>
          </p:cNvPr>
          <p:cNvSpPr>
            <a:spLocks noGrp="1"/>
          </p:cNvSpPr>
          <p:nvPr>
            <p:ph type="title"/>
          </p:nvPr>
        </p:nvSpPr>
        <p:spPr>
          <a:xfrm>
            <a:off x="535171" y="141941"/>
            <a:ext cx="11121657" cy="751350"/>
          </a:xfrm>
        </p:spPr>
        <p:txBody>
          <a:bodyPr>
            <a:normAutofit/>
          </a:bodyPr>
          <a:lstStyle/>
          <a:p>
            <a:r>
              <a:rPr lang="en-US" sz="4000" dirty="0"/>
              <a:t>TSDS UPGRADE PROJECT UPDATES</a:t>
            </a:r>
            <a:endParaRPr lang="en-US" sz="4000" dirty="0">
              <a:solidFill>
                <a:srgbClr val="FFFFFF"/>
              </a:solidFill>
            </a:endParaRPr>
          </a:p>
        </p:txBody>
      </p:sp>
      <p:sp>
        <p:nvSpPr>
          <p:cNvPr id="5" name="Content Placeholder 3">
            <a:extLst>
              <a:ext uri="{FF2B5EF4-FFF2-40B4-BE49-F238E27FC236}">
                <a16:creationId xmlns:a16="http://schemas.microsoft.com/office/drawing/2014/main" id="{1F74B66F-E64D-B066-89B4-5A8B8CA83DA6}"/>
              </a:ext>
            </a:extLst>
          </p:cNvPr>
          <p:cNvSpPr txBox="1">
            <a:spLocks/>
          </p:cNvSpPr>
          <p:nvPr/>
        </p:nvSpPr>
        <p:spPr>
          <a:xfrm>
            <a:off x="458084" y="1007870"/>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71525">
              <a:buClr>
                <a:srgbClr val="F16038"/>
              </a:buClr>
            </a:pPr>
            <a:r>
              <a:rPr lang="en-US" b="1">
                <a:solidFill>
                  <a:srgbClr val="595959"/>
                </a:solidFill>
              </a:rPr>
              <a:t>Business Rule Changes:</a:t>
            </a:r>
          </a:p>
          <a:p>
            <a:pPr lvl="1" defTabSz="771525">
              <a:buClr>
                <a:srgbClr val="F16038"/>
              </a:buClr>
            </a:pPr>
            <a:r>
              <a:rPr lang="en-US">
                <a:solidFill>
                  <a:srgbClr val="595959"/>
                </a:solidFill>
              </a:rPr>
              <a:t>Deleted Data Validation Rule 40100-0237</a:t>
            </a:r>
          </a:p>
          <a:p>
            <a:pPr lvl="2" defTabSz="771525">
              <a:buClr>
                <a:srgbClr val="F16038"/>
              </a:buClr>
            </a:pPr>
            <a:r>
              <a:rPr lang="en-US">
                <a:solidFill>
                  <a:srgbClr val="595959"/>
                </a:solidFill>
              </a:rPr>
              <a:t>This rule was deleted, as it will be caught by the L1 API errors in the TSDS Upgrade Project.</a:t>
            </a:r>
            <a:endParaRPr lang="en-US">
              <a:solidFill>
                <a:srgbClr val="595959"/>
              </a:solidFill>
              <a:cs typeface="Calibri"/>
            </a:endParaRPr>
          </a:p>
          <a:p>
            <a:pPr lvl="1" defTabSz="771525">
              <a:buClr>
                <a:srgbClr val="F16038"/>
              </a:buClr>
            </a:pPr>
            <a:endParaRPr lang="en-US">
              <a:solidFill>
                <a:srgbClr val="595959"/>
              </a:solidFill>
            </a:endParaRPr>
          </a:p>
          <a:p>
            <a:pPr marL="0" indent="0" defTabSz="771525">
              <a:buClr>
                <a:srgbClr val="D8D8D8"/>
              </a:buClr>
              <a:buNone/>
            </a:pPr>
            <a:endParaRPr lang="en-US">
              <a:solidFill>
                <a:srgbClr val="0D6CB9"/>
              </a:solidFill>
            </a:endParaRPr>
          </a:p>
        </p:txBody>
      </p:sp>
      <p:pic>
        <p:nvPicPr>
          <p:cNvPr id="4" name="Picture 3" descr="Deleted validation rule 40100-0237 for the 2024-2025 school year.">
            <a:extLst>
              <a:ext uri="{FF2B5EF4-FFF2-40B4-BE49-F238E27FC236}">
                <a16:creationId xmlns:a16="http://schemas.microsoft.com/office/drawing/2014/main" id="{EB2592B7-A00F-4579-3D1F-A4C3C79CEB6D}"/>
              </a:ext>
            </a:extLst>
          </p:cNvPr>
          <p:cNvPicPr>
            <a:picLocks noChangeAspect="1"/>
          </p:cNvPicPr>
          <p:nvPr/>
        </p:nvPicPr>
        <p:blipFill>
          <a:blip r:embed="rId2"/>
          <a:stretch>
            <a:fillRect/>
          </a:stretch>
        </p:blipFill>
        <p:spPr>
          <a:xfrm>
            <a:off x="1162022" y="2677267"/>
            <a:ext cx="9729216" cy="1012543"/>
          </a:xfrm>
          <a:prstGeom prst="rect">
            <a:avLst/>
          </a:prstGeom>
        </p:spPr>
      </p:pic>
    </p:spTree>
    <p:extLst>
      <p:ext uri="{BB962C8B-B14F-4D97-AF65-F5344CB8AC3E}">
        <p14:creationId xmlns:p14="http://schemas.microsoft.com/office/powerpoint/2010/main" val="3583681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893291"/>
            <a:ext cx="11275829" cy="46008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ea typeface="Calibri"/>
                <a:cs typeface="Calibri"/>
              </a:rPr>
              <a:t>The following business rules have been </a:t>
            </a:r>
            <a:r>
              <a:rPr lang="en-US" b="1" dirty="0">
                <a:solidFill>
                  <a:srgbClr val="595959"/>
                </a:solidFill>
                <a:ea typeface="Calibri"/>
                <a:cs typeface="Calibri"/>
              </a:rPr>
              <a:t>added:</a:t>
            </a:r>
            <a:endParaRPr lang="en-US" dirty="0">
              <a:solidFill>
                <a:srgbClr val="595959"/>
              </a:solidFill>
              <a:ea typeface="Calibri"/>
              <a:cs typeface="Calibri"/>
            </a:endParaRPr>
          </a:p>
          <a:p>
            <a:pPr marL="0" indent="0">
              <a:buFont typeface="Wingdings" panose="05000000000000000000" pitchFamily="2" charset="2"/>
              <a:buNone/>
            </a:pPr>
            <a:endParaRPr lang="en-US" dirty="0">
              <a:solidFill>
                <a:srgbClr val="0D6CB9"/>
              </a:solidFill>
            </a:endParaRPr>
          </a:p>
        </p:txBody>
      </p:sp>
      <p:pic>
        <p:nvPicPr>
          <p:cNvPr id="5" name="Picture 4" descr="A screenshot of the validation rule information from TEDS for rule number 41163-0055 and 41163-0056 for the 2024-2025 school year. Changes to the rule text have been highlighted.">
            <a:extLst>
              <a:ext uri="{FF2B5EF4-FFF2-40B4-BE49-F238E27FC236}">
                <a16:creationId xmlns:a16="http://schemas.microsoft.com/office/drawing/2014/main" id="{DDD4B1DF-864A-2373-592B-77C9CEA07640}"/>
              </a:ext>
            </a:extLst>
          </p:cNvPr>
          <p:cNvPicPr>
            <a:picLocks noChangeAspect="1"/>
          </p:cNvPicPr>
          <p:nvPr/>
        </p:nvPicPr>
        <p:blipFill>
          <a:blip r:embed="rId2"/>
          <a:stretch>
            <a:fillRect/>
          </a:stretch>
        </p:blipFill>
        <p:spPr>
          <a:xfrm>
            <a:off x="581025" y="2110331"/>
            <a:ext cx="10858500" cy="2399213"/>
          </a:xfrm>
          <a:prstGeom prst="rect">
            <a:avLst/>
          </a:prstGeom>
        </p:spPr>
      </p:pic>
    </p:spTree>
    <p:extLst>
      <p:ext uri="{BB962C8B-B14F-4D97-AF65-F5344CB8AC3E}">
        <p14:creationId xmlns:p14="http://schemas.microsoft.com/office/powerpoint/2010/main" val="602415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BUSINESS RULE UPDATES</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1" dirty="0">
                <a:solidFill>
                  <a:srgbClr val="595959"/>
                </a:solidFill>
              </a:rPr>
              <a:t>Business Rule Changes:</a:t>
            </a:r>
          </a:p>
          <a:p>
            <a:pPr lvl="1">
              <a:buClr>
                <a:srgbClr val="F16038"/>
              </a:buClr>
            </a:pPr>
            <a:r>
              <a:rPr lang="en-US" dirty="0">
                <a:solidFill>
                  <a:srgbClr val="595959"/>
                </a:solidFill>
              </a:rPr>
              <a:t>Deleted Data Validation Rule 30040-0029</a:t>
            </a:r>
          </a:p>
          <a:p>
            <a:pPr lvl="2">
              <a:buClr>
                <a:srgbClr val="F16038"/>
              </a:buClr>
            </a:pPr>
            <a:r>
              <a:rPr lang="en-US" dirty="0">
                <a:solidFill>
                  <a:srgbClr val="595959"/>
                </a:solidFill>
              </a:rPr>
              <a:t>Uses STAFF-IDENTIFICATION-SYSTEM-TYPE which is not used in TSDS Upgrade Project.</a:t>
            </a:r>
          </a:p>
          <a:p>
            <a:pPr marL="0" indent="0">
              <a:buFont typeface="Wingdings" panose="05000000000000000000" pitchFamily="2" charset="2"/>
              <a:buNone/>
            </a:pPr>
            <a:endParaRPr lang="en-US" dirty="0">
              <a:solidFill>
                <a:srgbClr val="0D6CB9"/>
              </a:solidFill>
            </a:endParaRPr>
          </a:p>
        </p:txBody>
      </p:sp>
      <p:pic>
        <p:nvPicPr>
          <p:cNvPr id="4" name="Picture 3" descr="A screenshot of the deleted validation rule information from TEDS for rule number 30040-0029. ">
            <a:extLst>
              <a:ext uri="{FF2B5EF4-FFF2-40B4-BE49-F238E27FC236}">
                <a16:creationId xmlns:a16="http://schemas.microsoft.com/office/drawing/2014/main" id="{F8FD0266-ABE3-3CE8-FFB7-A4CEF372AC2A}"/>
              </a:ext>
            </a:extLst>
          </p:cNvPr>
          <p:cNvPicPr>
            <a:picLocks noChangeAspect="1"/>
          </p:cNvPicPr>
          <p:nvPr/>
        </p:nvPicPr>
        <p:blipFill>
          <a:blip r:embed="rId2"/>
          <a:stretch>
            <a:fillRect/>
          </a:stretch>
        </p:blipFill>
        <p:spPr>
          <a:xfrm>
            <a:off x="838200" y="2685481"/>
            <a:ext cx="10677525" cy="2201412"/>
          </a:xfrm>
          <a:prstGeom prst="rect">
            <a:avLst/>
          </a:prstGeom>
        </p:spPr>
      </p:pic>
    </p:spTree>
    <p:extLst>
      <p:ext uri="{BB962C8B-B14F-4D97-AF65-F5344CB8AC3E}">
        <p14:creationId xmlns:p14="http://schemas.microsoft.com/office/powerpoint/2010/main" val="19880675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Wooden blocks with question marks">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5658" b="15658"/>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CA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QUESTIONS?</a:t>
            </a:r>
          </a:p>
        </p:txBody>
      </p:sp>
    </p:spTree>
    <p:extLst>
      <p:ext uri="{BB962C8B-B14F-4D97-AF65-F5344CB8AC3E}">
        <p14:creationId xmlns:p14="http://schemas.microsoft.com/office/powerpoint/2010/main" val="2484354553"/>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0B9E762A6124499C990BA3F6EC16A" ma:contentTypeVersion="22" ma:contentTypeDescription="Create a new document." ma:contentTypeScope="" ma:versionID="1c45328d83165d6815f127724ebb35ee">
  <xsd:schema xmlns:xsd="http://www.w3.org/2001/XMLSchema" xmlns:xs="http://www.w3.org/2001/XMLSchema" xmlns:p="http://schemas.microsoft.com/office/2006/metadata/properties" xmlns:ns2="5a8a36a4-233e-408b-8c1c-f9be8972ddbf" xmlns:ns3="fd8d5dbb-26a6-4441-beda-6f8fe47aace9" targetNamespace="http://schemas.microsoft.com/office/2006/metadata/properties" ma:root="true" ma:fieldsID="5da69edba53406fefabb07944c69add2" ns2:_="" ns3:_="">
    <xsd:import namespace="5a8a36a4-233e-408b-8c1c-f9be8972ddbf"/>
    <xsd:import namespace="fd8d5dbb-26a6-4441-beda-6f8fe47aa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WorkshopTitle" minOccurs="0"/>
                <xsd:element ref="ns2:Appli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a36a4-233e-408b-8c1c-f9be8972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36f4c-4bc6-49e0-9192-804155150267" ma:termSetId="09814cd3-568e-fe90-9814-8d621ff8fb84" ma:anchorId="fba54fb3-c3e1-fe81-a776-ca4b69148c4d" ma:open="true" ma:isKeyword="false">
      <xsd:complexType>
        <xsd:sequence>
          <xsd:element ref="pc:Terms" minOccurs="0" maxOccurs="1"/>
        </xsd:sequence>
      </xsd:complexType>
    </xsd:element>
    <xsd:element name="WorkshopTitle" ma:index="24" nillable="true" ma:displayName="Workshop Title" ma:format="Dropdown" ma:internalName="WorkshopTitle">
      <xsd:simpleType>
        <xsd:restriction base="dms:Note">
          <xsd:maxLength value="255"/>
        </xsd:restriction>
      </xsd:simpleType>
    </xsd:element>
    <xsd:element name="Application" ma:index="25" nillable="true" ma:displayName="Application" ma:format="Dropdown" ma:internalName="Application">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d5dbb-26a6-4441-beda-6f8fe47aac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9d5f9-c3f2-48ac-8001-e640e38a06a7}" ma:internalName="TaxCatchAll" ma:showField="CatchAllData" ma:web="fd8d5dbb-26a6-4441-beda-6f8fe47aa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8d5dbb-26a6-4441-beda-6f8fe47aace9">
      <UserInfo>
        <DisplayName>spsearch</DisplayName>
        <AccountId>3</AccountId>
        <AccountType/>
      </UserInfo>
      <UserInfo>
        <DisplayName>Calder, Dianne</DisplayName>
        <AccountId>132</AccountId>
        <AccountType/>
      </UserInfo>
      <UserInfo>
        <DisplayName>Adaky, Kathy</DisplayName>
        <AccountId>24</AccountId>
        <AccountType/>
      </UserInfo>
      <UserInfo>
        <DisplayName>Briggs, Connor</DisplayName>
        <AccountId>23</AccountId>
        <AccountType/>
      </UserInfo>
      <UserInfo>
        <DisplayName>DeSantis, Candice</DisplayName>
        <AccountId>17</AccountId>
        <AccountType/>
      </UserInfo>
      <UserInfo>
        <DisplayName>Linden, Edward</DisplayName>
        <AccountId>21</AccountId>
        <AccountType/>
      </UserInfo>
      <UserInfo>
        <DisplayName>Reese, John</DisplayName>
        <AccountId>22</AccountId>
        <AccountType/>
      </UserInfo>
      <UserInfo>
        <DisplayName>Witcher, Melissa</DisplayName>
        <AccountId>71</AccountId>
        <AccountType/>
      </UserInfo>
    </SharedWithUsers>
    <WorkshopTitle xmlns="5a8a36a4-233e-408b-8c1c-f9be8972ddbf" xsi:nil="true"/>
    <lcf76f155ced4ddcb4097134ff3c332f xmlns="5a8a36a4-233e-408b-8c1c-f9be8972ddbf">
      <Terms xmlns="http://schemas.microsoft.com/office/infopath/2007/PartnerControls"/>
    </lcf76f155ced4ddcb4097134ff3c332f>
    <TaxCatchAll xmlns="fd8d5dbb-26a6-4441-beda-6f8fe47aace9" xsi:nil="true"/>
    <Application xmlns="5a8a36a4-233e-408b-8c1c-f9be8972dd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C66D9-CF07-459E-93F6-F442A27B68ED}"/>
</file>

<file path=customXml/itemProps2.xml><?xml version="1.0" encoding="utf-8"?>
<ds:datastoreItem xmlns:ds="http://schemas.openxmlformats.org/officeDocument/2006/customXml" ds:itemID="{A19692CD-7339-4E15-8B85-65EB8EAE7D52}">
  <ds:schemaRefs>
    <ds:schemaRef ds:uri="http://schemas.microsoft.com/office/2006/documentManagement/types"/>
    <ds:schemaRef ds:uri="http://www.w3.org/XML/1998/namespace"/>
    <ds:schemaRef ds:uri="http://purl.org/dc/elements/1.1/"/>
    <ds:schemaRef ds:uri="963efe96-9f3c-464d-8c8b-c76864a22ed0"/>
    <ds:schemaRef ds:uri="http://schemas.microsoft.com/office/2006/metadata/properties"/>
    <ds:schemaRef ds:uri="http://schemas.microsoft.com/office/infopath/2007/PartnerControls"/>
    <ds:schemaRef ds:uri="http://schemas.openxmlformats.org/package/2006/metadata/core-properties"/>
    <ds:schemaRef ds:uri="533e3360-6378-4210-ada2-16ccdb17d2cd"/>
    <ds:schemaRef ds:uri="http://purl.org/dc/dcmitype/"/>
    <ds:schemaRef ds:uri="http://purl.org/dc/terms/"/>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11799</TotalTime>
  <Words>4049</Words>
  <Application>Microsoft Office PowerPoint</Application>
  <PresentationFormat>Widescreen</PresentationFormat>
  <Paragraphs>684</Paragraphs>
  <Slides>92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Courier New</vt:lpstr>
      <vt:lpstr>Open Sans</vt:lpstr>
      <vt:lpstr>Symbol</vt:lpstr>
      <vt:lpstr>Wingdings</vt:lpstr>
      <vt:lpstr>2_Office Theme</vt:lpstr>
      <vt:lpstr>TSDS CORE COLLECTIONS ESC Region 11 Fall Conference September 20, 2024</vt:lpstr>
      <vt:lpstr>AGENDA – CORE COLLECTIONS</vt:lpstr>
      <vt:lpstr>TITLE SLIDE: ESC Vendor Training for One Component</vt:lpstr>
      <vt:lpstr>CHARTER SCHOOL WAITLIST (CSW) TIMELINE</vt:lpstr>
      <vt:lpstr>APPLICATION UPDATES</vt:lpstr>
      <vt:lpstr>TSDS UPGRADE PROJECT UPDATES</vt:lpstr>
      <vt:lpstr>TSDS UPGRADE PROJECT UPDATES</vt:lpstr>
      <vt:lpstr>TSDS UPGRADE PROJECT UPDATES</vt:lpstr>
      <vt:lpstr>TSDS UPGRADE PROJECT UPDATES</vt:lpstr>
      <vt:lpstr>FREQUENTLY ASKED QUESTIONS</vt:lpstr>
      <vt:lpstr>FREQUENTLY ASKED QUESTIONS</vt:lpstr>
      <vt:lpstr>FREQUENTLY ASKED QUESTIONS</vt:lpstr>
      <vt:lpstr>TITLE SLIDE: ESC Vendor Training for One Component</vt:lpstr>
      <vt:lpstr>RESIDENTIAL FACILITY TRACKING (RFT) TIMELINE</vt:lpstr>
      <vt:lpstr>DATA GOVERNANCE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TITLE SLIDE: ESC Vendor Training for One Component</vt:lpstr>
      <vt:lpstr>STATE PERFORMANCE PLAN INDICATOR (SPPI-14) TIMELINE</vt:lpstr>
      <vt:lpstr>APPLICATION UPDATES</vt:lpstr>
      <vt:lpstr>TSDS UPGRADE PROJECT UPDATES</vt:lpstr>
      <vt:lpstr>TSDS UPGRADE PROJECT UPDATES</vt:lpstr>
      <vt:lpstr>TSDS UPGRADE PROJECT UPDATES</vt:lpstr>
      <vt:lpstr>TSDS UPGRADE PROJECT UPDATES</vt:lpstr>
      <vt:lpstr>FREQUENTLY ASKED QUESTIONS</vt:lpstr>
      <vt:lpstr>FREQUENTLY ASKED QUESTIONS</vt:lpstr>
      <vt:lpstr>FREQUENTLY ASKED QUESTIONS</vt:lpstr>
      <vt:lpstr>TITLE SLIDE: ESC Vendor Training for One Component</vt:lpstr>
      <vt:lpstr>CLASS ROSTER WINTER (CRW) TIMELINE</vt:lpstr>
      <vt:lpstr>DATA GOVERNANCE UPDATES </vt:lpstr>
      <vt:lpstr>DATA ELEMENT UPDATES</vt:lpstr>
      <vt:lpstr>DESCRIPTOR TABLE UPDATES</vt:lpstr>
      <vt:lpstr>BUSINESS RULE UPDATES</vt:lpstr>
      <vt:lpstr>TSDS UPGRADE PROJECT UPDATES</vt:lpstr>
      <vt:lpstr>TSDS UPGRADE PROJECT UPDATES</vt:lpstr>
      <vt:lpstr>TSDS UPGRADE PROJECT UPDATES</vt:lpstr>
      <vt:lpstr>TSDS UPGRADE PROJECT UPDATES</vt:lpstr>
      <vt:lpstr>FREQUENTLY ASKED QUESTIONS</vt:lpstr>
      <vt:lpstr>TITLE SLIDE: ESC Vendor Training for One Component</vt:lpstr>
      <vt:lpstr>SPECIAL EDUCATION LANGUAGE ACQUISITION (SELA)TIMELINE</vt:lpstr>
      <vt:lpstr>APPLICATION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TSDS UPGRADE PROJECT UPDATES</vt:lpstr>
      <vt:lpstr>FREQUENTLY ASKED QUESTIONS</vt:lpstr>
      <vt:lpstr>TITLE SLIDE: ESC Vendor Training for One Component</vt:lpstr>
      <vt:lpstr>CHILD FIND (SPPI-11 &amp; SPPI-12) TIMELINE</vt:lpstr>
      <vt:lpstr>Data Entry Errors</vt:lpstr>
      <vt:lpstr>Most Common Data Entry Errors</vt:lpstr>
      <vt:lpstr>Attendance and Full Individual and Initial Evaluation (FIIE)</vt:lpstr>
      <vt:lpstr>FIIE Absence Definition</vt:lpstr>
      <vt:lpstr>FIIE Absence Example</vt:lpstr>
      <vt:lpstr>Calendar issues</vt:lpstr>
      <vt:lpstr>Human Errors</vt:lpstr>
      <vt:lpstr>Transfer Students §89.1011 (f) </vt:lpstr>
      <vt:lpstr>APPLICATION UPDATES</vt:lpstr>
      <vt:lpstr>ENTITY UPDATES</vt:lpstr>
      <vt:lpstr>DATA ELEMENT UPDATES8</vt:lpstr>
      <vt:lpstr>TSDS UPGRADE PROJECT UPDATES</vt:lpstr>
      <vt:lpstr>TSDS UPGRADE PROJECT UPDATES</vt:lpstr>
      <vt:lpstr>TSDS UPGRADE PROJECT UPDATES</vt:lpstr>
      <vt:lpstr>DESCRIPTOR TABLE UPDATES</vt:lpstr>
      <vt:lpstr>TSDS UPGRADE PROJECT UPDATES</vt:lpstr>
      <vt:lpstr>TSDS UPGRADE PROJECT UPDATES</vt:lpstr>
      <vt:lpstr>BUSINESS RULE UPDATES</vt:lpstr>
      <vt:lpstr>BUSINESS RULE UPDATES</vt:lpstr>
      <vt:lpstr>BUSINESS RULE UPDATES</vt:lpstr>
      <vt:lpstr>BUSINESS RULE UPDATES</vt:lpstr>
      <vt:lpstr>BUSINESS RULE UPDATES</vt:lpstr>
      <vt:lpstr>BUSINESS RULE UPDATES</vt:lpstr>
      <vt:lpstr>BUSINESS RULE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ESC Vendor Training Name Of Component- Summer</dc:title>
  <dc:creator>Ulrich, Melanie</dc:creator>
  <cp:lastModifiedBy>Lynne Summerlin</cp:lastModifiedBy>
  <cp:revision>5</cp:revision>
  <cp:lastPrinted>2024-09-11T19:26:52Z</cp:lastPrinted>
  <dcterms:created xsi:type="dcterms:W3CDTF">2020-11-05T16:39:19Z</dcterms:created>
  <dcterms:modified xsi:type="dcterms:W3CDTF">2024-09-19T12:22:11Z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