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4"/>
    <p:sldMasterId id="2147483770" r:id="rId5"/>
  </p:sldMasterIdLst>
  <p:notesMasterIdLst>
    <p:notesMasterId r:id="rId73"/>
  </p:notesMasterIdLst>
  <p:sldIdLst>
    <p:sldId id="434" r:id="rId6"/>
    <p:sldId id="1337" r:id="rId7"/>
    <p:sldId id="1362" r:id="rId8"/>
    <p:sldId id="1341" r:id="rId9"/>
    <p:sldId id="1366" r:id="rId10"/>
    <p:sldId id="1369" r:id="rId11"/>
    <p:sldId id="1370" r:id="rId12"/>
    <p:sldId id="1367" r:id="rId13"/>
    <p:sldId id="1364" r:id="rId14"/>
    <p:sldId id="1343" r:id="rId15"/>
    <p:sldId id="1579" r:id="rId16"/>
    <p:sldId id="1344" r:id="rId17"/>
    <p:sldId id="1389" r:id="rId18"/>
    <p:sldId id="1582" r:id="rId19"/>
    <p:sldId id="1593" r:id="rId20"/>
    <p:sldId id="1583" r:id="rId21"/>
    <p:sldId id="1584" r:id="rId22"/>
    <p:sldId id="1585" r:id="rId23"/>
    <p:sldId id="1586" r:id="rId24"/>
    <p:sldId id="1587" r:id="rId25"/>
    <p:sldId id="1588" r:id="rId26"/>
    <p:sldId id="1589" r:id="rId27"/>
    <p:sldId id="1590" r:id="rId28"/>
    <p:sldId id="1591" r:id="rId29"/>
    <p:sldId id="1594" r:id="rId30"/>
    <p:sldId id="1595" r:id="rId31"/>
    <p:sldId id="1596" r:id="rId32"/>
    <p:sldId id="1597" r:id="rId33"/>
    <p:sldId id="1598" r:id="rId34"/>
    <p:sldId id="1599" r:id="rId35"/>
    <p:sldId id="1600" r:id="rId36"/>
    <p:sldId id="1601" r:id="rId37"/>
    <p:sldId id="1602" r:id="rId38"/>
    <p:sldId id="1603" r:id="rId39"/>
    <p:sldId id="1384" r:id="rId40"/>
    <p:sldId id="1395" r:id="rId41"/>
    <p:sldId id="1393" r:id="rId42"/>
    <p:sldId id="1396" r:id="rId43"/>
    <p:sldId id="1556" r:id="rId44"/>
    <p:sldId id="1559" r:id="rId45"/>
    <p:sldId id="1552" r:id="rId46"/>
    <p:sldId id="1570" r:id="rId47"/>
    <p:sldId id="1346" r:id="rId48"/>
    <p:sldId id="1397" r:id="rId49"/>
    <p:sldId id="1398" r:id="rId50"/>
    <p:sldId id="1399" r:id="rId51"/>
    <p:sldId id="1605" r:id="rId52"/>
    <p:sldId id="1606" r:id="rId53"/>
    <p:sldId id="1608" r:id="rId54"/>
    <p:sldId id="1607" r:id="rId55"/>
    <p:sldId id="1623" r:id="rId56"/>
    <p:sldId id="1613" r:id="rId57"/>
    <p:sldId id="1614" r:id="rId58"/>
    <p:sldId id="1616" r:id="rId59"/>
    <p:sldId id="1617" r:id="rId60"/>
    <p:sldId id="1618" r:id="rId61"/>
    <p:sldId id="1619" r:id="rId62"/>
    <p:sldId id="1620" r:id="rId63"/>
    <p:sldId id="1621" r:id="rId64"/>
    <p:sldId id="1622" r:id="rId65"/>
    <p:sldId id="1611" r:id="rId66"/>
    <p:sldId id="1624" r:id="rId67"/>
    <p:sldId id="1625" r:id="rId68"/>
    <p:sldId id="1626" r:id="rId69"/>
    <p:sldId id="1610" r:id="rId70"/>
    <p:sldId id="1348" r:id="rId71"/>
    <p:sldId id="256" r:id="rId7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B4D4214-1674-A13C-E000-284B90853438}" name="Adaky, Kathy" initials="AK" userId="S::Kathy.Adaky@tea.texas.gov::8c2da59b-9e4a-4960-a749-115f3818b707" providerId="AD"/>
  <p188:author id="{EAA6F014-0ED0-F075-066B-9E6B80F7B81C}" name="Polo, Beth" initials="PB" userId="S::beth.polo@tea.texas.gov::217503ae-afe6-4379-9001-e6919c8c2fa0" providerId="AD"/>
  <p188:author id="{B1191B19-2472-382F-EA3F-CBF579031473}" name="Hanson, Terri" initials="HT" userId="S::Terri.Hanson@tea.texas.gov::a02fd813-d4f3-43fd-83dd-7393041517de" providerId="AD"/>
  <p188:author id="{E635401E-886C-C16F-2E0C-540937986A36}" name="Briggs, Connor" initials="BC" userId="S::connor.briggs@tea.texas.gov::885b7513-d3fa-4947-add1-efc2b24f04bd" providerId="AD"/>
  <p188:author id="{11347E1E-8906-BEDD-8A47-FB9718A54F28}" name="Stehouwer, Mark" initials="SM" userId="S::mark.stehouwer@tea.texas.gov::588e2f27-43b6-467b-b318-f8c62bd440d0" providerId="AD"/>
  <p188:author id="{5903ED2F-BCD8-DFB5-A544-2CEC5F0EDA29}" name="Polo, Beth" initials="PB" userId="S::Beth.Polo@tea.texas.gov::217503ae-afe6-4379-9001-e6919c8c2fa0" providerId="AD"/>
  <p188:author id="{AF569535-AFDD-067F-80CE-F0F1625DE2EE}" name="Sharp, Stephanie" initials="SS" userId="S::stephanie.sharp@tea.texas.gov::4b7f997e-11e2-446b-b7b6-32dc105769b7" providerId="AD"/>
  <p188:author id="{66F09C39-1C49-C9B1-D897-2EBE5124C247}" name="Sharp, Stephanie" initials="SS" userId="S::Stephanie.Sharp@tea.texas.gov::4b7f997e-11e2-446b-b7b6-32dc105769b7" providerId="AD"/>
  <p188:author id="{FF4C063B-4FC0-3A2E-9CD3-E5B57F255495}" name="DeSantis, Candice" initials="DC" userId="S::candice.desantis@tea.texas.gov::ebf7425b-4c1c-4725-9788-d1206430aedf" providerId="AD"/>
  <p188:author id="{BF740E41-6A12-D1BD-EA7B-D1155DFB6DDF}" name="Linden, Edward" initials="LE" userId="S::Edward.Linden@tea.texas.gov::433a1750-097b-48bf-9475-b5c5f6172203" providerId="AD"/>
  <p188:author id="{0BF03642-40D0-8925-3165-BB2A01A463DD}" name="Witcher, Melissa" initials="WM" userId="S::Melissa.Witcher@tea.texas.gov::83c372d9-3955-43b0-8907-d58184af896d" providerId="AD"/>
  <p188:author id="{E4F68843-7891-64D6-928D-F5FFFD252AE8}" name="Rendon, Jason" initials="RJ" userId="S::jason.rendon@tea.texas.gov::ebbbadcc-3f8c-4a97-85bf-d19134d8f206" providerId="AD"/>
  <p188:author id="{A582DA48-7D9E-31AD-F8C7-11F055059304}" name="DeSantis, Candice" initials="DC" userId="S::Candice.DeSantis@tea.texas.gov::ebf7425b-4c1c-4725-9788-d1206430aedf" providerId="AD"/>
  <p188:author id="{DC4D774C-9497-7F7F-EF7B-A7BB31449806}" name="Muffoletto, Jamie" initials="MJ" userId="S::Jamie.Muffoletto@tea.texas.gov::daf1e3c6-8137-448a-b141-d23049d419b5" providerId="AD"/>
  <p188:author id="{CE9B4954-21C3-B375-C3F7-3D361BE7A56A}" name="Shabana Momin" initials="SM" userId="S::Shabana.Momin@tea.texas.gov::3fcd5f48-006f-4521-992d-30a906b0c166" providerId="AD"/>
  <p188:author id="{AAD08154-2754-3DEA-C9FA-47276E2ED731}" name="Smith, Lynne" initials="SL" userId="S::lynne.smith@tea.texas.gov::d11b1ec5-3ae3-436f-b974-deaa92253d03" providerId="AD"/>
  <p188:author id="{94E8E657-BE84-5DCD-0B20-67E8B1793911}" name="Johnson, Scott" initials="JS" userId="S::Scott.Johnson@tea.texas.gov::bec97677-f0c6-4bfb-b610-83dc74061801" providerId="AD"/>
  <p188:author id="{0AE53363-E97A-532C-149B-05595264354D}" name="Linden, Edward" initials="LE" userId="S::edward.linden@tea.texas.gov::433a1750-097b-48bf-9475-b5c5f6172203" providerId="AD"/>
  <p188:author id="{04816165-A551-92C0-EA48-4DFCE1FE46A9}" name="Simons, Leanne" initials="SL" userId="S::leanne.simons@tea.texas.gov::f0b41770-584b-4844-b5c5-b29dec998724" providerId="AD"/>
  <p188:author id="{00513F6E-B2A7-8FD4-EB4B-5CAF9057E4FC}" name="Muffoletto, Jamie" initials="MJ" userId="S::jamie.muffoletto@tea.texas.gov::daf1e3c6-8137-448a-b141-d23049d419b5" providerId="AD"/>
  <p188:author id="{75C39684-A2E0-4441-55C6-B434B8001700}" name="Witcher, Melissa" initials="WM" userId="S::melissa.witcher@tea.texas.gov::83c372d9-3955-43b0-8907-d58184af896d" providerId="AD"/>
  <p188:author id="{0EDAE688-48AF-04B4-4C1B-0C171595B470}" name="Butler, David" initials="BD" userId="S::david.butler@tea.texas.gov::e5831356-7759-43f3-884a-24eb754c7293" providerId="AD"/>
  <p188:author id="{3E7C4C9A-8D90-19F6-F134-8DE5D0AE6B49}" name="Momin, Shabana" initials="MS" userId="S::shabana.momin@tea.texas.gov::3fcd5f48-006f-4521-992d-30a906b0c166" providerId="AD"/>
  <p188:author id="{3FF5F99C-0A32-E3F2-EA78-874C8D4A5835}" name="Adaky, Kathy" initials="AK" userId="S::kathy.adaky@tea.texas.gov::8c2da59b-9e4a-4960-a749-115f3818b707" providerId="AD"/>
  <p188:author id="{4EBD65BB-B861-01DA-6CDF-1ED07EF23F16}" name="Connor Briggs" initials="CB" userId="Connor Briggs" providerId="None"/>
  <p188:author id="{00FD78C6-F5B4-48DA-D242-CDA18768A854}" name="Johnson, Scott" initials="JS" userId="S::scott.johnson@tea.texas.gov::bec97677-f0c6-4bfb-b610-83dc74061801" providerId="AD"/>
  <p188:author id="{68A7FDDB-D42C-D11B-8278-CD082A84D84D}" name="Ollervidez, Leticia" initials="OL" userId="S::leticia.ollervidez@tea.texas.gov::12ccd2a1-d554-4cac-b492-4e314c2b5f8f" providerId="AD"/>
  <p188:author id="{654D06DD-B27E-90EE-3F72-3622EB25908E}" name="Ollervidez, Leticia" initials="OL" userId="S::Leticia.Ollervidez@tea.texas.gov::12ccd2a1-d554-4cac-b492-4e314c2b5f8f" providerId="AD"/>
  <p188:author id="{6FD6DBE9-5CB5-5F56-56BA-A71CB74810C0}" name="Hanson, Terri" initials="HT" userId="S::terri.hanson@tea.texas.gov::a02fd813-d4f3-43fd-83dd-7393041517de" providerId="AD"/>
  <p188:author id="{95DE49F7-0FE9-FF73-D7BF-B61BF59E98AA}" name="Williams, Rhonda" initials="WR" userId="S::Rhonda.Williams@tea.texas.gov::f63d2dd0-120b-4ce1-9995-e805259acae3" providerId="AD"/>
  <p188:author id="{A9065AF7-46C9-0673-C014-D4FF12DA83ED}" name="Salinas, Alfredo" initials="SA" userId="S::alfredo.salinas@tea.texas.gov::8eb031a1-f34f-4bd0-8b04-be67c643340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inden, Edward" initials="LE" lastIdx="19" clrIdx="0">
    <p:extLst>
      <p:ext uri="{19B8F6BF-5375-455C-9EA6-DF929625EA0E}">
        <p15:presenceInfo xmlns:p15="http://schemas.microsoft.com/office/powerpoint/2012/main" userId="S::Edward.Linden@tea.texas.gov::433a1750-097b-48bf-9475-b5c5f6172203" providerId="AD"/>
      </p:ext>
    </p:extLst>
  </p:cmAuthor>
  <p:cmAuthor id="2" name="Briggs, Connor" initials="BC" lastIdx="13" clrIdx="1">
    <p:extLst>
      <p:ext uri="{19B8F6BF-5375-455C-9EA6-DF929625EA0E}">
        <p15:presenceInfo xmlns:p15="http://schemas.microsoft.com/office/powerpoint/2012/main" userId="S::connor.briggs@tea.texas.gov::885b7513-d3fa-4947-add1-efc2b24f04bd" providerId="AD"/>
      </p:ext>
    </p:extLst>
  </p:cmAuthor>
  <p:cmAuthor id="3" name="Stehouwer, Mark" initials="SM" lastIdx="45" clrIdx="2">
    <p:extLst>
      <p:ext uri="{19B8F6BF-5375-455C-9EA6-DF929625EA0E}">
        <p15:presenceInfo xmlns:p15="http://schemas.microsoft.com/office/powerpoint/2012/main" userId="S::mark.stehouwer@tea.texas.gov::588e2f27-43b6-467b-b318-f8c62bd440d0" providerId="AD"/>
      </p:ext>
    </p:extLst>
  </p:cmAuthor>
  <p:cmAuthor id="4" name="Momin, Shabana" initials="MS" lastIdx="7" clrIdx="3">
    <p:extLst>
      <p:ext uri="{19B8F6BF-5375-455C-9EA6-DF929625EA0E}">
        <p15:presenceInfo xmlns:p15="http://schemas.microsoft.com/office/powerpoint/2012/main" userId="S::Shabana.Momin@tea.texas.gov::3fcd5f48-006f-4521-992d-30a906b0c166" providerId="AD"/>
      </p:ext>
    </p:extLst>
  </p:cmAuthor>
  <p:cmAuthor id="5" name="Johnson, Scott" initials="JS" lastIdx="122" clrIdx="4">
    <p:extLst>
      <p:ext uri="{19B8F6BF-5375-455C-9EA6-DF929625EA0E}">
        <p15:presenceInfo xmlns:p15="http://schemas.microsoft.com/office/powerpoint/2012/main" userId="S::scott.johnson@tea.texas.gov::bec97677-f0c6-4bfb-b610-83dc74061801" providerId="AD"/>
      </p:ext>
    </p:extLst>
  </p:cmAuthor>
  <p:cmAuthor id="6" name="Hanson, Terri" initials="HT" lastIdx="50" clrIdx="5">
    <p:extLst>
      <p:ext uri="{19B8F6BF-5375-455C-9EA6-DF929625EA0E}">
        <p15:presenceInfo xmlns:p15="http://schemas.microsoft.com/office/powerpoint/2012/main" userId="S::Terri.Hanson@tea.texas.gov::a02fd813-d4f3-43fd-83dd-7393041517de" providerId="AD"/>
      </p:ext>
    </p:extLst>
  </p:cmAuthor>
  <p:cmAuthor id="7" name="Muffoletto, Jamie" initials="MJ" lastIdx="36" clrIdx="6">
    <p:extLst>
      <p:ext uri="{19B8F6BF-5375-455C-9EA6-DF929625EA0E}">
        <p15:presenceInfo xmlns:p15="http://schemas.microsoft.com/office/powerpoint/2012/main" userId="S::jamie.muffoletto@tea.texas.gov::daf1e3c6-8137-448a-b141-d23049d419b5" providerId="AD"/>
      </p:ext>
    </p:extLst>
  </p:cmAuthor>
  <p:cmAuthor id="8" name="Connor Briggs" initials="CB" lastIdx="13" clrIdx="7">
    <p:extLst>
      <p:ext uri="{19B8F6BF-5375-455C-9EA6-DF929625EA0E}">
        <p15:presenceInfo xmlns:p15="http://schemas.microsoft.com/office/powerpoint/2012/main" userId="Connor Briggs" providerId="None"/>
      </p:ext>
    </p:extLst>
  </p:cmAuthor>
  <p:cmAuthor id="9" name="Adaky, Kathy" initials="AK" lastIdx="5" clrIdx="8">
    <p:extLst>
      <p:ext uri="{19B8F6BF-5375-455C-9EA6-DF929625EA0E}">
        <p15:presenceInfo xmlns:p15="http://schemas.microsoft.com/office/powerpoint/2012/main" userId="S::kathy.adaky@tea.texas.gov::8c2da59b-9e4a-4960-a749-115f3818b707" providerId="AD"/>
      </p:ext>
    </p:extLst>
  </p:cmAuthor>
  <p:cmAuthor id="10" name="DeSantis, Candice" initials="DC" lastIdx="7" clrIdx="9">
    <p:extLst>
      <p:ext uri="{19B8F6BF-5375-455C-9EA6-DF929625EA0E}">
        <p15:presenceInfo xmlns:p15="http://schemas.microsoft.com/office/powerpoint/2012/main" userId="S::candice.desantis@tea.texas.gov::ebf7425b-4c1c-4725-9788-d1206430aedf" providerId="AD"/>
      </p:ext>
    </p:extLst>
  </p:cmAuthor>
  <p:cmAuthor id="11" name="Simons, Leanne" initials="SL" lastIdx="42" clrIdx="10">
    <p:extLst>
      <p:ext uri="{19B8F6BF-5375-455C-9EA6-DF929625EA0E}">
        <p15:presenceInfo xmlns:p15="http://schemas.microsoft.com/office/powerpoint/2012/main" userId="S::leanne.simons@tea.texas.gov::f0b41770-584b-4844-b5c5-b29dec998724" providerId="AD"/>
      </p:ext>
    </p:extLst>
  </p:cmAuthor>
  <p:cmAuthor id="12" name="Rendon, Jason" initials="RJ" lastIdx="2" clrIdx="11">
    <p:extLst>
      <p:ext uri="{19B8F6BF-5375-455C-9EA6-DF929625EA0E}">
        <p15:presenceInfo xmlns:p15="http://schemas.microsoft.com/office/powerpoint/2012/main" userId="S::jason.rendon@tea.texas.gov::ebbbadcc-3f8c-4a97-85bf-d19134d8f206" providerId="AD"/>
      </p:ext>
    </p:extLst>
  </p:cmAuthor>
  <p:cmAuthor id="13" name="Helms, Jeanine" initials="HJ" lastIdx="4" clrIdx="12">
    <p:extLst>
      <p:ext uri="{19B8F6BF-5375-455C-9EA6-DF929625EA0E}">
        <p15:presenceInfo xmlns:p15="http://schemas.microsoft.com/office/powerpoint/2012/main" userId="S::jeanine.helms@tea.texas.gov::89688bc7-19a8-4659-8277-c7b73639ff2c" providerId="AD"/>
      </p:ext>
    </p:extLst>
  </p:cmAuthor>
  <p:cmAuthor id="14" name="Butler, David" initials="BD" lastIdx="6" clrIdx="13">
    <p:extLst>
      <p:ext uri="{19B8F6BF-5375-455C-9EA6-DF929625EA0E}">
        <p15:presenceInfo xmlns:p15="http://schemas.microsoft.com/office/powerpoint/2012/main" userId="S::david.butler@tea.texas.gov::e5831356-7759-43f3-884a-24eb754c7293" providerId="AD"/>
      </p:ext>
    </p:extLst>
  </p:cmAuthor>
  <p:cmAuthor id="15" name="Reese, John" initials="RJ" lastIdx="4" clrIdx="14">
    <p:extLst>
      <p:ext uri="{19B8F6BF-5375-455C-9EA6-DF929625EA0E}">
        <p15:presenceInfo xmlns:p15="http://schemas.microsoft.com/office/powerpoint/2012/main" userId="S::John.Reese@tea.texas.gov::8427cab8-ecc8-4a74-a2ec-269c5160d082" providerId="AD"/>
      </p:ext>
    </p:extLst>
  </p:cmAuthor>
  <p:cmAuthor id="16" name="Rissas, Laura" initials="RL" lastIdx="3" clrIdx="15">
    <p:extLst>
      <p:ext uri="{19B8F6BF-5375-455C-9EA6-DF929625EA0E}">
        <p15:presenceInfo xmlns:p15="http://schemas.microsoft.com/office/powerpoint/2012/main" userId="S::laura.rissas@tea.texas.gov::db74c695-cd5b-4a3d-ae8c-cbe6f3153e6d" providerId="AD"/>
      </p:ext>
    </p:extLst>
  </p:cmAuthor>
  <p:cmAuthor id="17" name="Polo, Beth" initials="PB" lastIdx="8" clrIdx="16">
    <p:extLst>
      <p:ext uri="{19B8F6BF-5375-455C-9EA6-DF929625EA0E}">
        <p15:presenceInfo xmlns:p15="http://schemas.microsoft.com/office/powerpoint/2012/main" userId="S::beth.polo@tea.texas.gov::217503ae-afe6-4379-9001-e6919c8c2f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3C10"/>
    <a:srgbClr val="595959"/>
    <a:srgbClr val="F16038"/>
    <a:srgbClr val="0D6CB9"/>
    <a:srgbClr val="0A518B"/>
    <a:srgbClr val="E7EB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70E728-F379-4ECF-87C4-77EF34E9833A}" v="23" dt="2023-09-26T17:09:05.9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283" autoAdjust="0"/>
  </p:normalViewPr>
  <p:slideViewPr>
    <p:cSldViewPr snapToGrid="0">
      <p:cViewPr varScale="1">
        <p:scale>
          <a:sx n="89" d="100"/>
          <a:sy n="89" d="100"/>
        </p:scale>
        <p:origin x="796" y="94"/>
      </p:cViewPr>
      <p:guideLst/>
    </p:cSldViewPr>
  </p:slideViewPr>
  <p:notesTextViewPr>
    <p:cViewPr>
      <p:scale>
        <a:sx n="1" d="1"/>
        <a:sy n="1" d="1"/>
      </p:scale>
      <p:origin x="0" y="0"/>
    </p:cViewPr>
  </p:notesTextViewPr>
  <p:notesViewPr>
    <p:cSldViewPr snapToGrid="0">
      <p:cViewPr varScale="1">
        <p:scale>
          <a:sx n="79" d="100"/>
          <a:sy n="79" d="100"/>
        </p:scale>
        <p:origin x="3960"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commentAuthors" Target="commentAuthors.xml"/><Relationship Id="rId79"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4" tIns="46586" rIns="93174" bIns="46586"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4" tIns="46586" rIns="93174" bIns="46586" rtlCol="0"/>
          <a:lstStyle>
            <a:lvl1pPr algn="r">
              <a:defRPr sz="1200"/>
            </a:lvl1pPr>
          </a:lstStyle>
          <a:p>
            <a:fld id="{3F0D5E38-04D7-4CC0-AF82-3E5D8CB519DD}" type="datetimeFigureOut">
              <a:rPr lang="en-US" smtClean="0"/>
              <a:t>9/26/2023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4" tIns="46586" rIns="93174" bIns="46586" rtlCol="0" anchor="ctr"/>
          <a:lstStyle/>
          <a:p>
            <a:endParaRPr lang="en-US"/>
          </a:p>
        </p:txBody>
      </p:sp>
      <p:sp>
        <p:nvSpPr>
          <p:cNvPr id="5" name="Notes Placeholder 4"/>
          <p:cNvSpPr>
            <a:spLocks noGrp="1"/>
          </p:cNvSpPr>
          <p:nvPr>
            <p:ph type="body" sz="quarter" idx="3"/>
          </p:nvPr>
        </p:nvSpPr>
        <p:spPr>
          <a:xfrm>
            <a:off x="701040" y="4473893"/>
            <a:ext cx="5608320" cy="3660457"/>
          </a:xfrm>
          <a:prstGeom prst="rect">
            <a:avLst/>
          </a:prstGeom>
        </p:spPr>
        <p:txBody>
          <a:bodyPr vert="horz" lIns="93174" tIns="46586" rIns="93174"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4" tIns="46586" rIns="93174" bIns="46586"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4" tIns="46586" rIns="93174" bIns="46586" rtlCol="0" anchor="b"/>
          <a:lstStyle>
            <a:lvl1pPr algn="r">
              <a:defRPr sz="1200"/>
            </a:lvl1pPr>
          </a:lstStyle>
          <a:p>
            <a:fld id="{9E4D9ABE-7AB9-4D3A-BEA5-45E799BD6C0E}" type="slidenum">
              <a:rPr lang="en-US" smtClean="0"/>
              <a:t>‹#›</a:t>
            </a:fld>
            <a:endParaRPr lang="en-US"/>
          </a:p>
        </p:txBody>
      </p:sp>
    </p:spTree>
    <p:extLst>
      <p:ext uri="{BB962C8B-B14F-4D97-AF65-F5344CB8AC3E}">
        <p14:creationId xmlns:p14="http://schemas.microsoft.com/office/powerpoint/2010/main" val="259217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1</a:t>
            </a:fld>
            <a:endParaRPr lang="en-US"/>
          </a:p>
        </p:txBody>
      </p:sp>
    </p:spTree>
    <p:extLst>
      <p:ext uri="{BB962C8B-B14F-4D97-AF65-F5344CB8AC3E}">
        <p14:creationId xmlns:p14="http://schemas.microsoft.com/office/powerpoint/2010/main" val="3114594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2</a:t>
            </a:fld>
            <a:endParaRPr lang="en-US"/>
          </a:p>
        </p:txBody>
      </p:sp>
    </p:spTree>
    <p:extLst>
      <p:ext uri="{BB962C8B-B14F-4D97-AF65-F5344CB8AC3E}">
        <p14:creationId xmlns:p14="http://schemas.microsoft.com/office/powerpoint/2010/main" val="3433975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159">
              <a:defRPr/>
            </a:pPr>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9</a:t>
            </a:fld>
            <a:endParaRPr lang="en-US"/>
          </a:p>
        </p:txBody>
      </p:sp>
    </p:spTree>
    <p:extLst>
      <p:ext uri="{BB962C8B-B14F-4D97-AF65-F5344CB8AC3E}">
        <p14:creationId xmlns:p14="http://schemas.microsoft.com/office/powerpoint/2010/main" val="4062564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39</a:t>
            </a:fld>
            <a:endParaRPr lang="en-US"/>
          </a:p>
        </p:txBody>
      </p:sp>
    </p:spTree>
    <p:extLst>
      <p:ext uri="{BB962C8B-B14F-4D97-AF65-F5344CB8AC3E}">
        <p14:creationId xmlns:p14="http://schemas.microsoft.com/office/powerpoint/2010/main" val="748861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TEDS Addendum update 2024.2.0 7/1/2023</a:t>
            </a:r>
          </a:p>
        </p:txBody>
      </p:sp>
      <p:sp>
        <p:nvSpPr>
          <p:cNvPr id="4" name="Slide Number Placeholder 3"/>
          <p:cNvSpPr>
            <a:spLocks noGrp="1"/>
          </p:cNvSpPr>
          <p:nvPr>
            <p:ph type="sldNum" sz="quarter" idx="5"/>
          </p:nvPr>
        </p:nvSpPr>
        <p:spPr/>
        <p:txBody>
          <a:bodyPr/>
          <a:lstStyle/>
          <a:p>
            <a:fld id="{9E4D9ABE-7AB9-4D3A-BEA5-45E799BD6C0E}" type="slidenum">
              <a:rPr lang="en-US" smtClean="0"/>
              <a:t>40</a:t>
            </a:fld>
            <a:endParaRPr lang="en-US"/>
          </a:p>
        </p:txBody>
      </p:sp>
    </p:spTree>
    <p:extLst>
      <p:ext uri="{BB962C8B-B14F-4D97-AF65-F5344CB8AC3E}">
        <p14:creationId xmlns:p14="http://schemas.microsoft.com/office/powerpoint/2010/main" val="844132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41</a:t>
            </a:fld>
            <a:endParaRPr lang="en-US"/>
          </a:p>
        </p:txBody>
      </p:sp>
    </p:spTree>
    <p:extLst>
      <p:ext uri="{BB962C8B-B14F-4D97-AF65-F5344CB8AC3E}">
        <p14:creationId xmlns:p14="http://schemas.microsoft.com/office/powerpoint/2010/main" val="2082083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42</a:t>
            </a:fld>
            <a:endParaRPr lang="en-US"/>
          </a:p>
        </p:txBody>
      </p:sp>
    </p:spTree>
    <p:extLst>
      <p:ext uri="{BB962C8B-B14F-4D97-AF65-F5344CB8AC3E}">
        <p14:creationId xmlns:p14="http://schemas.microsoft.com/office/powerpoint/2010/main" val="20493992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49444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9/26/2023</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01775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9/26/2023</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88476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9/26/2023</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587929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9/26/2023</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57940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9/26/2023</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015751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9/26/2023</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805017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9/26/2023</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39111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9/26/2023</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10167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9/26/2023</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74735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9/26/2023</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11513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alphaModFix amt="23000"/>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613161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9/26/2023</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755101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9/26/2023</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890678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9/26/2023</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9/26/2023</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83457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9/26/2023</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763483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9/26/2023</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98649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9/26/2023</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9/26/2023</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234919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9/26/2023</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607815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9/26/2023</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05652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9/26/2023</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479337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9/26/2023</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613072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54311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D5DE5-D6B1-DF6D-50B7-3D3309C146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01A16B-243B-EF1B-20F5-7417B6DEF9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90A496-30D5-F1A3-242B-1CF9E30A6186}"/>
              </a:ext>
            </a:extLst>
          </p:cNvPr>
          <p:cNvSpPr>
            <a:spLocks noGrp="1"/>
          </p:cNvSpPr>
          <p:nvPr>
            <p:ph type="dt" sz="half" idx="10"/>
          </p:nvPr>
        </p:nvSpPr>
        <p:spPr/>
        <p:txBody>
          <a:bodyPr/>
          <a:lstStyle/>
          <a:p>
            <a:fld id="{EEB79FEE-13D2-4C73-9B54-6E9C2B6C001A}" type="datetimeFigureOut">
              <a:rPr lang="en-US" smtClean="0"/>
              <a:t>9/26/2023</a:t>
            </a:fld>
            <a:endParaRPr lang="en-US"/>
          </a:p>
        </p:txBody>
      </p:sp>
      <p:sp>
        <p:nvSpPr>
          <p:cNvPr id="5" name="Footer Placeholder 4">
            <a:extLst>
              <a:ext uri="{FF2B5EF4-FFF2-40B4-BE49-F238E27FC236}">
                <a16:creationId xmlns:a16="http://schemas.microsoft.com/office/drawing/2014/main" id="{8AE900A8-5319-DE26-FE51-7C04201392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F44CF3-9A43-08D0-C74A-A2C35AD7869C}"/>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8414447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E6D6E-34B5-EDC0-AA03-E4C4AE2060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1EAD7-41D7-6242-0BBF-7C75E3FFF0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A65BED-AEE7-D4C9-9674-3CA0C4B8A454}"/>
              </a:ext>
            </a:extLst>
          </p:cNvPr>
          <p:cNvSpPr>
            <a:spLocks noGrp="1"/>
          </p:cNvSpPr>
          <p:nvPr>
            <p:ph type="dt" sz="half" idx="10"/>
          </p:nvPr>
        </p:nvSpPr>
        <p:spPr/>
        <p:txBody>
          <a:bodyPr/>
          <a:lstStyle/>
          <a:p>
            <a:fld id="{EEB79FEE-13D2-4C73-9B54-6E9C2B6C001A}" type="datetimeFigureOut">
              <a:rPr lang="en-US" smtClean="0"/>
              <a:t>9/26/2023</a:t>
            </a:fld>
            <a:endParaRPr lang="en-US"/>
          </a:p>
        </p:txBody>
      </p:sp>
      <p:sp>
        <p:nvSpPr>
          <p:cNvPr id="5" name="Footer Placeholder 4">
            <a:extLst>
              <a:ext uri="{FF2B5EF4-FFF2-40B4-BE49-F238E27FC236}">
                <a16:creationId xmlns:a16="http://schemas.microsoft.com/office/drawing/2014/main" id="{CB0B7623-0A48-0F50-713C-35052503C4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630506-DB06-D4C7-56AC-856B9E8F6666}"/>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13818036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EE96B-4F82-971F-807A-9D2C2CD40A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371A51-3715-E6BF-2BCC-5F8740FE54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1A8467-18B3-3B78-E061-EE2297D193AF}"/>
              </a:ext>
            </a:extLst>
          </p:cNvPr>
          <p:cNvSpPr>
            <a:spLocks noGrp="1"/>
          </p:cNvSpPr>
          <p:nvPr>
            <p:ph type="dt" sz="half" idx="10"/>
          </p:nvPr>
        </p:nvSpPr>
        <p:spPr/>
        <p:txBody>
          <a:bodyPr/>
          <a:lstStyle/>
          <a:p>
            <a:fld id="{EEB79FEE-13D2-4C73-9B54-6E9C2B6C001A}" type="datetimeFigureOut">
              <a:rPr lang="en-US" smtClean="0"/>
              <a:t>9/26/2023</a:t>
            </a:fld>
            <a:endParaRPr lang="en-US"/>
          </a:p>
        </p:txBody>
      </p:sp>
      <p:sp>
        <p:nvSpPr>
          <p:cNvPr id="5" name="Footer Placeholder 4">
            <a:extLst>
              <a:ext uri="{FF2B5EF4-FFF2-40B4-BE49-F238E27FC236}">
                <a16:creationId xmlns:a16="http://schemas.microsoft.com/office/drawing/2014/main" id="{86E1392C-D8EF-2389-8C17-94D614CE73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019FD9-E0F1-F897-32C9-39B60FBC2984}"/>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17724406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89251-EF40-A65D-5347-73186774D0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73744D-5ACA-DD10-B0DC-DDCB40EAD1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AFD745-3C10-5B7E-49DC-3100E55871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8B3195-0B1E-31B6-40BA-78DC469974D8}"/>
              </a:ext>
            </a:extLst>
          </p:cNvPr>
          <p:cNvSpPr>
            <a:spLocks noGrp="1"/>
          </p:cNvSpPr>
          <p:nvPr>
            <p:ph type="dt" sz="half" idx="10"/>
          </p:nvPr>
        </p:nvSpPr>
        <p:spPr/>
        <p:txBody>
          <a:bodyPr/>
          <a:lstStyle/>
          <a:p>
            <a:fld id="{EEB79FEE-13D2-4C73-9B54-6E9C2B6C001A}" type="datetimeFigureOut">
              <a:rPr lang="en-US" smtClean="0"/>
              <a:t>9/26/2023</a:t>
            </a:fld>
            <a:endParaRPr lang="en-US"/>
          </a:p>
        </p:txBody>
      </p:sp>
      <p:sp>
        <p:nvSpPr>
          <p:cNvPr id="6" name="Footer Placeholder 5">
            <a:extLst>
              <a:ext uri="{FF2B5EF4-FFF2-40B4-BE49-F238E27FC236}">
                <a16:creationId xmlns:a16="http://schemas.microsoft.com/office/drawing/2014/main" id="{EA82557E-3F49-AA7C-D85A-D2175D3F62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A50ABA-1FFA-BDB6-FC74-9AA3B0A85901}"/>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9456246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5EC8A-2620-8E8C-15ED-5706A55A8CB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D0D06D-D701-917E-6649-746D5371A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6EB267-6341-5CA8-D64D-229FF984DB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7CD005-CE0D-3486-515A-FBA174F7F9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4D8C20-D84C-C1E5-81DE-06F676EB11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8A71AB-64DE-193B-10D1-0F86857C1301}"/>
              </a:ext>
            </a:extLst>
          </p:cNvPr>
          <p:cNvSpPr>
            <a:spLocks noGrp="1"/>
          </p:cNvSpPr>
          <p:nvPr>
            <p:ph type="dt" sz="half" idx="10"/>
          </p:nvPr>
        </p:nvSpPr>
        <p:spPr/>
        <p:txBody>
          <a:bodyPr/>
          <a:lstStyle/>
          <a:p>
            <a:fld id="{EEB79FEE-13D2-4C73-9B54-6E9C2B6C001A}" type="datetimeFigureOut">
              <a:rPr lang="en-US" smtClean="0"/>
              <a:t>9/26/2023</a:t>
            </a:fld>
            <a:endParaRPr lang="en-US"/>
          </a:p>
        </p:txBody>
      </p:sp>
      <p:sp>
        <p:nvSpPr>
          <p:cNvPr id="8" name="Footer Placeholder 7">
            <a:extLst>
              <a:ext uri="{FF2B5EF4-FFF2-40B4-BE49-F238E27FC236}">
                <a16:creationId xmlns:a16="http://schemas.microsoft.com/office/drawing/2014/main" id="{E5DB0E67-9BC7-4AFF-B1E6-36EC47CD69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895E16-3746-AB2E-2A07-17CB3A1BC5D3}"/>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27079861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94820-3D83-B816-D429-B3EB0D6CCE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07C0D5-B935-18DE-71CB-6004888FB78E}"/>
              </a:ext>
            </a:extLst>
          </p:cNvPr>
          <p:cNvSpPr>
            <a:spLocks noGrp="1"/>
          </p:cNvSpPr>
          <p:nvPr>
            <p:ph type="dt" sz="half" idx="10"/>
          </p:nvPr>
        </p:nvSpPr>
        <p:spPr/>
        <p:txBody>
          <a:bodyPr/>
          <a:lstStyle/>
          <a:p>
            <a:fld id="{EEB79FEE-13D2-4C73-9B54-6E9C2B6C001A}" type="datetimeFigureOut">
              <a:rPr lang="en-US" smtClean="0"/>
              <a:t>9/26/2023</a:t>
            </a:fld>
            <a:endParaRPr lang="en-US"/>
          </a:p>
        </p:txBody>
      </p:sp>
      <p:sp>
        <p:nvSpPr>
          <p:cNvPr id="4" name="Footer Placeholder 3">
            <a:extLst>
              <a:ext uri="{FF2B5EF4-FFF2-40B4-BE49-F238E27FC236}">
                <a16:creationId xmlns:a16="http://schemas.microsoft.com/office/drawing/2014/main" id="{FF07CC96-0813-88C5-4CF9-77A6B1EE79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EA9D5C-9F95-F339-C183-2EA15B769F9C}"/>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39702876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3D0048-DA15-9C5F-3328-DE3837872F9A}"/>
              </a:ext>
            </a:extLst>
          </p:cNvPr>
          <p:cNvSpPr>
            <a:spLocks noGrp="1"/>
          </p:cNvSpPr>
          <p:nvPr>
            <p:ph type="dt" sz="half" idx="10"/>
          </p:nvPr>
        </p:nvSpPr>
        <p:spPr/>
        <p:txBody>
          <a:bodyPr/>
          <a:lstStyle/>
          <a:p>
            <a:fld id="{EEB79FEE-13D2-4C73-9B54-6E9C2B6C001A}" type="datetimeFigureOut">
              <a:rPr lang="en-US" smtClean="0"/>
              <a:t>9/26/2023</a:t>
            </a:fld>
            <a:endParaRPr lang="en-US"/>
          </a:p>
        </p:txBody>
      </p:sp>
      <p:sp>
        <p:nvSpPr>
          <p:cNvPr id="3" name="Footer Placeholder 2">
            <a:extLst>
              <a:ext uri="{FF2B5EF4-FFF2-40B4-BE49-F238E27FC236}">
                <a16:creationId xmlns:a16="http://schemas.microsoft.com/office/drawing/2014/main" id="{C5A8A53F-5192-A852-94E6-8AD4C2D227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B92C17-7064-1B7E-C9E6-9609D73841A2}"/>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38683969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D0DB3-D103-06E1-35A9-0E511CDBB5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83C24-E4B3-CDBD-9106-9FFDBB93C8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354FEC-85EB-3BD2-2088-E3C10C1C1E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41828B-D772-42EB-B53B-AEC26638E660}"/>
              </a:ext>
            </a:extLst>
          </p:cNvPr>
          <p:cNvSpPr>
            <a:spLocks noGrp="1"/>
          </p:cNvSpPr>
          <p:nvPr>
            <p:ph type="dt" sz="half" idx="10"/>
          </p:nvPr>
        </p:nvSpPr>
        <p:spPr/>
        <p:txBody>
          <a:bodyPr/>
          <a:lstStyle/>
          <a:p>
            <a:fld id="{EEB79FEE-13D2-4C73-9B54-6E9C2B6C001A}" type="datetimeFigureOut">
              <a:rPr lang="en-US" smtClean="0"/>
              <a:t>9/26/2023</a:t>
            </a:fld>
            <a:endParaRPr lang="en-US"/>
          </a:p>
        </p:txBody>
      </p:sp>
      <p:sp>
        <p:nvSpPr>
          <p:cNvPr id="6" name="Footer Placeholder 5">
            <a:extLst>
              <a:ext uri="{FF2B5EF4-FFF2-40B4-BE49-F238E27FC236}">
                <a16:creationId xmlns:a16="http://schemas.microsoft.com/office/drawing/2014/main" id="{1E297651-63E3-2867-8FB1-31D7646DF1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34A08C-9CAA-A505-9F5A-3082E85942DD}"/>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42407961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6631C-7BDF-AE9A-52E5-D6688814F9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5F435EB-A6CF-0BD5-EA02-980E05859E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C6084C-6F3A-DEB3-3FAC-EEDD7E970C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DEDB74-5934-8696-5AB2-DF3C5F8DE11A}"/>
              </a:ext>
            </a:extLst>
          </p:cNvPr>
          <p:cNvSpPr>
            <a:spLocks noGrp="1"/>
          </p:cNvSpPr>
          <p:nvPr>
            <p:ph type="dt" sz="half" idx="10"/>
          </p:nvPr>
        </p:nvSpPr>
        <p:spPr/>
        <p:txBody>
          <a:bodyPr/>
          <a:lstStyle/>
          <a:p>
            <a:fld id="{EEB79FEE-13D2-4C73-9B54-6E9C2B6C001A}" type="datetimeFigureOut">
              <a:rPr lang="en-US" smtClean="0"/>
              <a:t>9/26/2023</a:t>
            </a:fld>
            <a:endParaRPr lang="en-US"/>
          </a:p>
        </p:txBody>
      </p:sp>
      <p:sp>
        <p:nvSpPr>
          <p:cNvPr id="6" name="Footer Placeholder 5">
            <a:extLst>
              <a:ext uri="{FF2B5EF4-FFF2-40B4-BE49-F238E27FC236}">
                <a16:creationId xmlns:a16="http://schemas.microsoft.com/office/drawing/2014/main" id="{A85D25B3-D7DD-1C38-3BC6-131E5D1515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A9E6FE-A931-C0BF-8476-FBE45FD1D408}"/>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7342910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6FF99-7301-639A-60E1-938B519BAF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3462A0-E858-1DCB-2650-98D6DA55EF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A2A62F-A595-458A-4B85-438BB75B33BF}"/>
              </a:ext>
            </a:extLst>
          </p:cNvPr>
          <p:cNvSpPr>
            <a:spLocks noGrp="1"/>
          </p:cNvSpPr>
          <p:nvPr>
            <p:ph type="dt" sz="half" idx="10"/>
          </p:nvPr>
        </p:nvSpPr>
        <p:spPr/>
        <p:txBody>
          <a:bodyPr/>
          <a:lstStyle/>
          <a:p>
            <a:fld id="{EEB79FEE-13D2-4C73-9B54-6E9C2B6C001A}" type="datetimeFigureOut">
              <a:rPr lang="en-US" smtClean="0"/>
              <a:t>9/26/2023</a:t>
            </a:fld>
            <a:endParaRPr lang="en-US"/>
          </a:p>
        </p:txBody>
      </p:sp>
      <p:sp>
        <p:nvSpPr>
          <p:cNvPr id="5" name="Footer Placeholder 4">
            <a:extLst>
              <a:ext uri="{FF2B5EF4-FFF2-40B4-BE49-F238E27FC236}">
                <a16:creationId xmlns:a16="http://schemas.microsoft.com/office/drawing/2014/main" id="{AF00D2DE-4D56-7DF5-264D-BA7B054498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619012-D530-DE2D-F606-FF2DA5FC7BA9}"/>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1410352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66271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AB6953-0679-8077-DD3D-B9908867D3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33E8A5-80BF-FDBB-39E1-BF892E3C2E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C8332E-6421-2306-4CF0-4BFAAB559342}"/>
              </a:ext>
            </a:extLst>
          </p:cNvPr>
          <p:cNvSpPr>
            <a:spLocks noGrp="1"/>
          </p:cNvSpPr>
          <p:nvPr>
            <p:ph type="dt" sz="half" idx="10"/>
          </p:nvPr>
        </p:nvSpPr>
        <p:spPr/>
        <p:txBody>
          <a:bodyPr/>
          <a:lstStyle/>
          <a:p>
            <a:fld id="{EEB79FEE-13D2-4C73-9B54-6E9C2B6C001A}" type="datetimeFigureOut">
              <a:rPr lang="en-US" smtClean="0"/>
              <a:t>9/26/2023</a:t>
            </a:fld>
            <a:endParaRPr lang="en-US"/>
          </a:p>
        </p:txBody>
      </p:sp>
      <p:sp>
        <p:nvSpPr>
          <p:cNvPr id="5" name="Footer Placeholder 4">
            <a:extLst>
              <a:ext uri="{FF2B5EF4-FFF2-40B4-BE49-F238E27FC236}">
                <a16:creationId xmlns:a16="http://schemas.microsoft.com/office/drawing/2014/main" id="{54DF2008-7A51-C555-6E84-01A679D361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9267C5-961D-2FF9-8116-85962E818329}"/>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40940937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9_Title Slide">
    <p:bg>
      <p:bgPr>
        <a:blipFill dpi="0" rotWithShape="1">
          <a:blip r:embed="rId2">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775170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629726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52002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316672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p:bg>
      <p:bgPr>
        <a:blipFill dpi="0" rotWithShape="1">
          <a:blip r:embed="rId2">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69470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9/26/2023</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101520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FA6A0AD2-53AF-4D84-8AC9-3DBC493F2F75}" type="datetimeFigureOut">
              <a:rPr lang="en-US" smtClean="0"/>
              <a:pPr/>
              <a:t>9/26/2023</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3743" r:id="rId1"/>
    <p:sldLayoutId id="2147483721" r:id="rId2"/>
    <p:sldLayoutId id="2147483742" r:id="rId3"/>
    <p:sldLayoutId id="2147483748" r:id="rId4"/>
    <p:sldLayoutId id="2147483746" r:id="rId5"/>
    <p:sldLayoutId id="2147483747" r:id="rId6"/>
    <p:sldLayoutId id="2147483744" r:id="rId7"/>
    <p:sldLayoutId id="2147483745" r:id="rId8"/>
    <p:sldLayoutId id="2147483725" r:id="rId9"/>
    <p:sldLayoutId id="2147483756" r:id="rId10"/>
    <p:sldLayoutId id="2147483749" r:id="rId11"/>
    <p:sldLayoutId id="2147483750" r:id="rId12"/>
    <p:sldLayoutId id="2147483751" r:id="rId13"/>
    <p:sldLayoutId id="2147483753" r:id="rId14"/>
    <p:sldLayoutId id="2147483752" r:id="rId15"/>
    <p:sldLayoutId id="2147483720" r:id="rId16"/>
    <p:sldLayoutId id="2147483754" r:id="rId17"/>
    <p:sldLayoutId id="2147483757" r:id="rId18"/>
    <p:sldLayoutId id="2147483758"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55" r:id="rId29"/>
  </p:sldLayoutIdLst>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EEE3EB-98BC-6E79-5D58-FCC61FBCA6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965B746-BB3C-1E3A-E954-C1BE16DD20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76CCD1-484B-272F-D5A3-2F443E0CDB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B79FEE-13D2-4C73-9B54-6E9C2B6C001A}" type="datetimeFigureOut">
              <a:rPr lang="en-US" smtClean="0"/>
              <a:t>9/26/2023</a:t>
            </a:fld>
            <a:endParaRPr lang="en-US"/>
          </a:p>
        </p:txBody>
      </p:sp>
      <p:sp>
        <p:nvSpPr>
          <p:cNvPr id="5" name="Footer Placeholder 4">
            <a:extLst>
              <a:ext uri="{FF2B5EF4-FFF2-40B4-BE49-F238E27FC236}">
                <a16:creationId xmlns:a16="http://schemas.microsoft.com/office/drawing/2014/main" id="{EC3A9B18-997D-DC1D-B4A8-923555FF6E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815505-13A4-CC55-84AE-D1439870AD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1FD43B-F005-492D-8FCF-9E3FDE7B040B}" type="slidenum">
              <a:rPr lang="en-US" smtClean="0"/>
              <a:t>‹#›</a:t>
            </a:fld>
            <a:endParaRPr lang="en-US"/>
          </a:p>
        </p:txBody>
      </p:sp>
    </p:spTree>
    <p:extLst>
      <p:ext uri="{BB962C8B-B14F-4D97-AF65-F5344CB8AC3E}">
        <p14:creationId xmlns:p14="http://schemas.microsoft.com/office/powerpoint/2010/main" val="175549849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15.xml"/><Relationship Id="rId4" Type="http://schemas.openxmlformats.org/officeDocument/2006/relationships/image" Target="../media/image21.emf"/></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5.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hyperlink" Target="https://statutes.capitol.texas.gov/Docs/ED/htm/ED.37.htm#37.007" TargetMode="Externa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hyperlink" Target="https://tealprod.tea.state.tx.us/TWEDS/103/0/0/0/CodeTable/List/16067" TargetMode="External"/><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hyperlink" Target="https://www.uiltexas.org/policy/homeschool-faq" TargetMode="Externa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hyperlink" Target="https://www.texasstudentdatasystem.org/sites/texasstudentdatasystem.org/files/2024-2025-tsds-early-notice-accelerated-instruction.pdf" TargetMode="External"/><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hyperlink" Target="https://www.uiltexas.org/policy/constitution/general/eligibility" TargetMode="Externa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2" Type="http://schemas.openxmlformats.org/officeDocument/2006/relationships/hyperlink" Target="https://www.uiltexas.org/policy/homeschool-faq" TargetMode="Externa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3" Type="http://schemas.openxmlformats.org/officeDocument/2006/relationships/hyperlink" Target="https://tealprod.tea.state.tx.us/TWEDS" TargetMode="External"/><Relationship Id="rId2" Type="http://schemas.openxmlformats.org/officeDocument/2006/relationships/hyperlink" Target="mailto:TSDSCustomerSupport@tea.texas.gov" TargetMode="External"/><Relationship Id="rId1" Type="http://schemas.openxmlformats.org/officeDocument/2006/relationships/slideLayout" Target="../slideLayouts/slideLayout15.xml"/><Relationship Id="rId6" Type="http://schemas.openxmlformats.org/officeDocument/2006/relationships/hyperlink" Target="https://tealprod.tea.state.tx.us/tims/browse/TSDSKB-558" TargetMode="External"/><Relationship Id="rId5" Type="http://schemas.openxmlformats.org/officeDocument/2006/relationships/hyperlink" Target="https://tealprod.tea.state.tx.us/tims/issues/?filter=11815" TargetMode="External"/><Relationship Id="rId4" Type="http://schemas.openxmlformats.org/officeDocument/2006/relationships/hyperlink" Target="https://tealprod.tea.state.tx.us/TSDS/Support" TargetMode="External"/></Relationships>
</file>

<file path=ppt/slides/_rels/slide6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062ACD8D-A3DB-C822-D54D-3A23CB51854C}"/>
              </a:ext>
            </a:extLst>
          </p:cNvPr>
          <p:cNvSpPr txBox="1">
            <a:spLocks noGrp="1"/>
          </p:cNvSpPr>
          <p:nvPr>
            <p:ph type="ctrTitle"/>
          </p:nvPr>
        </p:nvSpPr>
        <p:spPr>
          <a:xfrm>
            <a:off x="2030819" y="5300782"/>
            <a:ext cx="8029020" cy="9648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a:ln>
                  <a:noFill/>
                </a:ln>
                <a:solidFill>
                  <a:schemeClr val="accent1"/>
                </a:solidFill>
                <a:effectLst/>
                <a:uLnTx/>
                <a:uFillTx/>
                <a:latin typeface="+mn-lt"/>
              </a:rPr>
              <a:t>PEIMS</a:t>
            </a:r>
          </a:p>
        </p:txBody>
      </p:sp>
    </p:spTree>
    <p:extLst>
      <p:ext uri="{BB962C8B-B14F-4D97-AF65-F5344CB8AC3E}">
        <p14:creationId xmlns:p14="http://schemas.microsoft.com/office/powerpoint/2010/main" val="2183889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3200" dirty="0">
                <a:cs typeface="Calibri"/>
              </a:rPr>
              <a:t>TX First Early HS Completion </a:t>
            </a:r>
            <a:r>
              <a:rPr lang="en-US" sz="3200" dirty="0" err="1">
                <a:cs typeface="Calibri"/>
              </a:rPr>
              <a:t>Pgm</a:t>
            </a:r>
            <a:r>
              <a:rPr lang="en-US" sz="3200" dirty="0">
                <a:cs typeface="Calibri"/>
              </a:rPr>
              <a:t> Code Table Updates</a:t>
            </a:r>
            <a:endParaRPr lang="en-US" sz="3200" dirty="0"/>
          </a:p>
        </p:txBody>
      </p:sp>
      <p:sp>
        <p:nvSpPr>
          <p:cNvPr id="4" name="Content Placeholder 3">
            <a:extLst>
              <a:ext uri="{FF2B5EF4-FFF2-40B4-BE49-F238E27FC236}">
                <a16:creationId xmlns:a16="http://schemas.microsoft.com/office/drawing/2014/main" id="{346170F6-040E-C1F9-4D4D-C1FD3FB13A83}"/>
              </a:ext>
            </a:extLst>
          </p:cNvPr>
          <p:cNvSpPr txBox="1">
            <a:spLocks/>
          </p:cNvSpPr>
          <p:nvPr/>
        </p:nvSpPr>
        <p:spPr>
          <a:xfrm>
            <a:off x="535171" y="1142839"/>
            <a:ext cx="11121656"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Added new code table </a:t>
            </a:r>
            <a:r>
              <a:rPr lang="en-US" b="1">
                <a:solidFill>
                  <a:srgbClr val="595959"/>
                </a:solidFill>
              </a:rPr>
              <a:t>TEXAS-FIRST-EARLY-HS-COMPLETION-PROGRAM (C233)</a:t>
            </a:r>
            <a:r>
              <a:rPr lang="en-US">
                <a:solidFill>
                  <a:srgbClr val="595959"/>
                </a:solidFill>
              </a:rPr>
              <a:t>:</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2" name="Picture 1" descr="The Texas First Early High School Completion Program code table displays with two code values. Code 1 states the student graduated two or more semesters early. Code 02 states the Student Graduated Less Than Two Semesters Early. ">
            <a:extLst>
              <a:ext uri="{FF2B5EF4-FFF2-40B4-BE49-F238E27FC236}">
                <a16:creationId xmlns:a16="http://schemas.microsoft.com/office/drawing/2014/main" id="{1C7F9150-B25A-4D5A-2909-93D135150E4E}"/>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565274" y="2415581"/>
            <a:ext cx="9061450" cy="1471930"/>
          </a:xfrm>
          <a:prstGeom prst="rect">
            <a:avLst/>
          </a:prstGeom>
        </p:spPr>
      </p:pic>
    </p:spTree>
    <p:extLst>
      <p:ext uri="{BB962C8B-B14F-4D97-AF65-F5344CB8AC3E}">
        <p14:creationId xmlns:p14="http://schemas.microsoft.com/office/powerpoint/2010/main" val="37282448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186623" y="606618"/>
            <a:ext cx="11590153" cy="751350"/>
          </a:xfrm>
        </p:spPr>
        <p:txBody>
          <a:bodyPr>
            <a:noAutofit/>
          </a:bodyPr>
          <a:lstStyle/>
          <a:p>
            <a:r>
              <a:rPr lang="en-US" sz="3200" dirty="0">
                <a:cs typeface="Calibri"/>
              </a:rPr>
              <a:t>TX First Early HS Completion </a:t>
            </a:r>
            <a:r>
              <a:rPr lang="en-US" sz="3200" dirty="0" err="1">
                <a:cs typeface="Calibri"/>
              </a:rPr>
              <a:t>Pgm</a:t>
            </a:r>
            <a:r>
              <a:rPr lang="en-US" sz="3200" dirty="0">
                <a:cs typeface="Calibri"/>
              </a:rPr>
              <a:t> Graduation Type Code</a:t>
            </a:r>
            <a:br>
              <a:rPr lang="en-US" sz="3200" dirty="0">
                <a:cs typeface="Calibri"/>
              </a:rPr>
            </a:br>
            <a:endParaRPr lang="en-US" sz="3200" dirty="0"/>
          </a:p>
        </p:txBody>
      </p:sp>
      <p:sp>
        <p:nvSpPr>
          <p:cNvPr id="4" name="Content Placeholder 3">
            <a:extLst>
              <a:ext uri="{FF2B5EF4-FFF2-40B4-BE49-F238E27FC236}">
                <a16:creationId xmlns:a16="http://schemas.microsoft.com/office/drawing/2014/main" id="{346170F6-040E-C1F9-4D4D-C1FD3FB13A83}"/>
              </a:ext>
            </a:extLst>
          </p:cNvPr>
          <p:cNvSpPr txBox="1">
            <a:spLocks/>
          </p:cNvSpPr>
          <p:nvPr/>
        </p:nvSpPr>
        <p:spPr>
          <a:xfrm>
            <a:off x="655120" y="1761964"/>
            <a:ext cx="11121656"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dirty="0">
                <a:solidFill>
                  <a:srgbClr val="595959"/>
                </a:solidFill>
              </a:rPr>
              <a:t>Added new Graduation Type Code to the </a:t>
            </a:r>
            <a:r>
              <a:rPr lang="en-US" b="1" dirty="0">
                <a:solidFill>
                  <a:srgbClr val="595959"/>
                </a:solidFill>
              </a:rPr>
              <a:t>GRADUATION-TYPE-CODE</a:t>
            </a:r>
            <a:r>
              <a:rPr lang="en-US" dirty="0">
                <a:solidFill>
                  <a:srgbClr val="595959"/>
                </a:solidFill>
              </a:rPr>
              <a:t> table </a:t>
            </a:r>
            <a:r>
              <a:rPr lang="en-US" b="1" dirty="0">
                <a:solidFill>
                  <a:srgbClr val="595959"/>
                </a:solidFill>
              </a:rPr>
              <a:t>(C062)</a:t>
            </a:r>
            <a:r>
              <a:rPr lang="en-US" dirty="0">
                <a:solidFill>
                  <a:srgbClr val="595959"/>
                </a:solidFill>
              </a:rPr>
              <a:t>:</a:t>
            </a:r>
          </a:p>
          <a:p>
            <a:pPr marL="0" indent="0">
              <a:buFont typeface="Wingdings" panose="05000000000000000000" pitchFamily="2" charset="2"/>
              <a:buNone/>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p:txBody>
      </p:sp>
      <p:pic>
        <p:nvPicPr>
          <p:cNvPr id="6" name="Picture 5">
            <a:extLst>
              <a:ext uri="{FF2B5EF4-FFF2-40B4-BE49-F238E27FC236}">
                <a16:creationId xmlns:a16="http://schemas.microsoft.com/office/drawing/2014/main" id="{32C5247A-A677-75AC-20C5-5C0880B8CDED}"/>
              </a:ext>
            </a:extLst>
          </p:cNvPr>
          <p:cNvPicPr>
            <a:picLocks noChangeAspect="1"/>
          </p:cNvPicPr>
          <p:nvPr/>
        </p:nvPicPr>
        <p:blipFill>
          <a:blip r:embed="rId2"/>
          <a:stretch>
            <a:fillRect/>
          </a:stretch>
        </p:blipFill>
        <p:spPr>
          <a:xfrm>
            <a:off x="1124557" y="2786053"/>
            <a:ext cx="9771428" cy="942857"/>
          </a:xfrm>
          <a:prstGeom prst="rect">
            <a:avLst/>
          </a:prstGeom>
        </p:spPr>
      </p:pic>
      <p:pic>
        <p:nvPicPr>
          <p:cNvPr id="10" name="Picture 9">
            <a:extLst>
              <a:ext uri="{FF2B5EF4-FFF2-40B4-BE49-F238E27FC236}">
                <a16:creationId xmlns:a16="http://schemas.microsoft.com/office/drawing/2014/main" id="{385B2534-BA7C-01B6-CF5E-F18750A7592E}"/>
              </a:ext>
            </a:extLst>
          </p:cNvPr>
          <p:cNvPicPr>
            <a:picLocks noChangeAspect="1"/>
          </p:cNvPicPr>
          <p:nvPr/>
        </p:nvPicPr>
        <p:blipFill>
          <a:blip r:embed="rId3"/>
          <a:stretch>
            <a:fillRect/>
          </a:stretch>
        </p:blipFill>
        <p:spPr>
          <a:xfrm>
            <a:off x="1124556" y="3709860"/>
            <a:ext cx="9714286" cy="1085714"/>
          </a:xfrm>
          <a:prstGeom prst="rect">
            <a:avLst/>
          </a:prstGeom>
        </p:spPr>
      </p:pic>
    </p:spTree>
    <p:extLst>
      <p:ext uri="{BB962C8B-B14F-4D97-AF65-F5344CB8AC3E}">
        <p14:creationId xmlns:p14="http://schemas.microsoft.com/office/powerpoint/2010/main" val="16869666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2" y="141941"/>
            <a:ext cx="10347193" cy="751350"/>
          </a:xfrm>
        </p:spPr>
        <p:txBody>
          <a:bodyPr>
            <a:normAutofit fontScale="90000"/>
          </a:bodyPr>
          <a:lstStyle/>
          <a:p>
            <a:r>
              <a:rPr lang="en-US" sz="4000">
                <a:cs typeface="Calibri"/>
              </a:rPr>
              <a:t>TX First Early HS Completion Pgm Report Updates</a:t>
            </a:r>
            <a:endParaRPr lang="en-US" sz="4000"/>
          </a:p>
        </p:txBody>
      </p:sp>
      <p:sp>
        <p:nvSpPr>
          <p:cNvPr id="4" name="Content Placeholder 3">
            <a:extLst>
              <a:ext uri="{FF2B5EF4-FFF2-40B4-BE49-F238E27FC236}">
                <a16:creationId xmlns:a16="http://schemas.microsoft.com/office/drawing/2014/main" id="{49A3AF66-FD80-8227-8A6F-FE66AD46F4A1}"/>
              </a:ext>
            </a:extLst>
          </p:cNvPr>
          <p:cNvSpPr txBox="1">
            <a:spLocks/>
          </p:cNvSpPr>
          <p:nvPr/>
        </p:nvSpPr>
        <p:spPr>
          <a:xfrm>
            <a:off x="535171" y="1142839"/>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dirty="0">
                <a:solidFill>
                  <a:srgbClr val="595959"/>
                </a:solidFill>
              </a:rPr>
              <a:t>Revised the following PEIMS Fall Submission report to reflect these changes:</a:t>
            </a:r>
          </a:p>
          <a:p>
            <a:pPr lvl="1">
              <a:lnSpc>
                <a:spcPct val="100000"/>
              </a:lnSpc>
              <a:spcBef>
                <a:spcPts val="600"/>
              </a:spcBef>
              <a:spcAft>
                <a:spcPts val="600"/>
              </a:spcAft>
              <a:buClr>
                <a:srgbClr val="F16038"/>
              </a:buClr>
            </a:pPr>
            <a:r>
              <a:rPr lang="en-US" dirty="0">
                <a:solidFill>
                  <a:srgbClr val="595959"/>
                </a:solidFill>
              </a:rPr>
              <a:t>PDM1-124-007 Graduate Roster by Graduation Type</a:t>
            </a:r>
          </a:p>
          <a:p>
            <a:pPr marL="0" indent="0">
              <a:buFont typeface="Wingdings" panose="05000000000000000000" pitchFamily="2" charset="2"/>
              <a:buNone/>
            </a:pPr>
            <a:endParaRPr lang="en-US" dirty="0">
              <a:solidFill>
                <a:srgbClr val="0D6CB9"/>
              </a:solidFill>
            </a:endParaRPr>
          </a:p>
        </p:txBody>
      </p:sp>
      <p:grpSp>
        <p:nvGrpSpPr>
          <p:cNvPr id="9" name="Group 8" descr="The Graduate Roster by Graduation Type report displays showing the new column to indicate whether the graduate graduated two or more semesters early as part of the Texas First Early High School Completion Program. ">
            <a:extLst>
              <a:ext uri="{FF2B5EF4-FFF2-40B4-BE49-F238E27FC236}">
                <a16:creationId xmlns:a16="http://schemas.microsoft.com/office/drawing/2014/main" id="{227644AE-79E8-23E9-8ABF-7BE4FA73EC27}"/>
              </a:ext>
            </a:extLst>
          </p:cNvPr>
          <p:cNvGrpSpPr/>
          <p:nvPr/>
        </p:nvGrpSpPr>
        <p:grpSpPr>
          <a:xfrm>
            <a:off x="460509" y="2605088"/>
            <a:ext cx="11196319" cy="3311357"/>
            <a:chOff x="0" y="0"/>
            <a:chExt cx="5945505" cy="1993265"/>
          </a:xfrm>
        </p:grpSpPr>
        <p:pic>
          <p:nvPicPr>
            <p:cNvPr id="10" name="Picture 9" descr="The Graduate Roster by Graduation Type report displays showing the new column to indicate whether the graduate graduated two or more semesters early as part of the Texas First Early High School Completion Program. ">
              <a:extLst>
                <a:ext uri="{FF2B5EF4-FFF2-40B4-BE49-F238E27FC236}">
                  <a16:creationId xmlns:a16="http://schemas.microsoft.com/office/drawing/2014/main" id="{90097447-5A83-CB28-F08E-CAA8CED866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45505" cy="1993265"/>
            </a:xfrm>
            <a:prstGeom prst="rect">
              <a:avLst/>
            </a:prstGeom>
          </p:spPr>
        </p:pic>
        <p:sp>
          <p:nvSpPr>
            <p:cNvPr id="11" name="Rectangle 10">
              <a:extLst>
                <a:ext uri="{FF2B5EF4-FFF2-40B4-BE49-F238E27FC236}">
                  <a16:creationId xmlns:a16="http://schemas.microsoft.com/office/drawing/2014/main" id="{CE9363A6-1AAF-C653-9FB1-D6E62C127804}"/>
                </a:ext>
              </a:extLst>
            </p:cNvPr>
            <p:cNvSpPr/>
            <p:nvPr/>
          </p:nvSpPr>
          <p:spPr>
            <a:xfrm>
              <a:off x="3455670" y="430530"/>
              <a:ext cx="259080" cy="131064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val="29726438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3200">
                <a:cs typeface="Calibri"/>
              </a:rPr>
              <a:t>TX First Early HS Completion Pgm Business Rule Updates</a:t>
            </a:r>
            <a:endParaRPr lang="en-US" sz="3200"/>
          </a:p>
        </p:txBody>
      </p:sp>
      <p:sp>
        <p:nvSpPr>
          <p:cNvPr id="4" name="Content Placeholder 3">
            <a:extLst>
              <a:ext uri="{FF2B5EF4-FFF2-40B4-BE49-F238E27FC236}">
                <a16:creationId xmlns:a16="http://schemas.microsoft.com/office/drawing/2014/main" id="{CB57F62A-3C71-22B5-1889-BF7E76F16F73}"/>
              </a:ext>
            </a:extLst>
          </p:cNvPr>
          <p:cNvSpPr txBox="1">
            <a:spLocks/>
          </p:cNvSpPr>
          <p:nvPr/>
        </p:nvSpPr>
        <p:spPr>
          <a:xfrm>
            <a:off x="535171" y="1142839"/>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p:txBody>
      </p:sp>
      <p:pic>
        <p:nvPicPr>
          <p:cNvPr id="5" name="Picture 4">
            <a:extLst>
              <a:ext uri="{FF2B5EF4-FFF2-40B4-BE49-F238E27FC236}">
                <a16:creationId xmlns:a16="http://schemas.microsoft.com/office/drawing/2014/main" id="{46CCE50F-A874-62B6-B1A0-AC0DAE7E54D5}"/>
              </a:ext>
            </a:extLst>
          </p:cNvPr>
          <p:cNvPicPr>
            <a:picLocks noChangeAspect="1"/>
          </p:cNvPicPr>
          <p:nvPr/>
        </p:nvPicPr>
        <p:blipFill>
          <a:blip r:embed="rId2"/>
          <a:stretch>
            <a:fillRect/>
          </a:stretch>
        </p:blipFill>
        <p:spPr>
          <a:xfrm>
            <a:off x="733425" y="787398"/>
            <a:ext cx="9848850" cy="2356387"/>
          </a:xfrm>
          <a:prstGeom prst="rect">
            <a:avLst/>
          </a:prstGeom>
        </p:spPr>
      </p:pic>
      <p:pic>
        <p:nvPicPr>
          <p:cNvPr id="7" name="Picture 6">
            <a:extLst>
              <a:ext uri="{FF2B5EF4-FFF2-40B4-BE49-F238E27FC236}">
                <a16:creationId xmlns:a16="http://schemas.microsoft.com/office/drawing/2014/main" id="{B8C305F6-A217-5B8E-4EC7-B57B57321724}"/>
              </a:ext>
            </a:extLst>
          </p:cNvPr>
          <p:cNvPicPr>
            <a:picLocks noChangeAspect="1"/>
          </p:cNvPicPr>
          <p:nvPr/>
        </p:nvPicPr>
        <p:blipFill>
          <a:blip r:embed="rId3"/>
          <a:stretch>
            <a:fillRect/>
          </a:stretch>
        </p:blipFill>
        <p:spPr>
          <a:xfrm>
            <a:off x="733426" y="3112215"/>
            <a:ext cx="9848850" cy="1365538"/>
          </a:xfrm>
          <a:prstGeom prst="rect">
            <a:avLst/>
          </a:prstGeom>
        </p:spPr>
      </p:pic>
      <p:pic>
        <p:nvPicPr>
          <p:cNvPr id="9" name="Picture 8">
            <a:extLst>
              <a:ext uri="{FF2B5EF4-FFF2-40B4-BE49-F238E27FC236}">
                <a16:creationId xmlns:a16="http://schemas.microsoft.com/office/drawing/2014/main" id="{A624C452-4BB1-3E16-58F5-80976C14BEFD}"/>
              </a:ext>
            </a:extLst>
          </p:cNvPr>
          <p:cNvPicPr>
            <a:picLocks noChangeAspect="1"/>
          </p:cNvPicPr>
          <p:nvPr/>
        </p:nvPicPr>
        <p:blipFill>
          <a:blip r:embed="rId4"/>
          <a:stretch>
            <a:fillRect/>
          </a:stretch>
        </p:blipFill>
        <p:spPr>
          <a:xfrm>
            <a:off x="733424" y="4468821"/>
            <a:ext cx="9848849" cy="1521194"/>
          </a:xfrm>
          <a:prstGeom prst="rect">
            <a:avLst/>
          </a:prstGeom>
        </p:spPr>
      </p:pic>
    </p:spTree>
    <p:extLst>
      <p:ext uri="{BB962C8B-B14F-4D97-AF65-F5344CB8AC3E}">
        <p14:creationId xmlns:p14="http://schemas.microsoft.com/office/powerpoint/2010/main" val="477106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3200">
                <a:cs typeface="Calibri"/>
              </a:rPr>
              <a:t>TX First Early HS Completion Pgm Business Rule Updates</a:t>
            </a:r>
            <a:endParaRPr lang="en-US" sz="3200"/>
          </a:p>
        </p:txBody>
      </p:sp>
      <p:sp>
        <p:nvSpPr>
          <p:cNvPr id="4" name="Content Placeholder 3">
            <a:extLst>
              <a:ext uri="{FF2B5EF4-FFF2-40B4-BE49-F238E27FC236}">
                <a16:creationId xmlns:a16="http://schemas.microsoft.com/office/drawing/2014/main" id="{CB57F62A-3C71-22B5-1889-BF7E76F16F73}"/>
              </a:ext>
            </a:extLst>
          </p:cNvPr>
          <p:cNvSpPr txBox="1">
            <a:spLocks/>
          </p:cNvSpPr>
          <p:nvPr/>
        </p:nvSpPr>
        <p:spPr>
          <a:xfrm>
            <a:off x="535171" y="1142839"/>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p:txBody>
      </p:sp>
      <p:pic>
        <p:nvPicPr>
          <p:cNvPr id="2" name="object 3">
            <a:extLst>
              <a:ext uri="{FF2B5EF4-FFF2-40B4-BE49-F238E27FC236}">
                <a16:creationId xmlns:a16="http://schemas.microsoft.com/office/drawing/2014/main" id="{2A8E923C-AD16-7C5D-A893-8CFE7F55727E}"/>
              </a:ext>
            </a:extLst>
          </p:cNvPr>
          <p:cNvPicPr/>
          <p:nvPr/>
        </p:nvPicPr>
        <p:blipFill>
          <a:blip r:embed="rId2" cstate="print"/>
          <a:stretch>
            <a:fillRect/>
          </a:stretch>
        </p:blipFill>
        <p:spPr>
          <a:xfrm>
            <a:off x="1438383" y="769372"/>
            <a:ext cx="9183053" cy="1555637"/>
          </a:xfrm>
          <a:prstGeom prst="rect">
            <a:avLst/>
          </a:prstGeom>
        </p:spPr>
      </p:pic>
      <p:pic>
        <p:nvPicPr>
          <p:cNvPr id="6" name="object 4">
            <a:extLst>
              <a:ext uri="{FF2B5EF4-FFF2-40B4-BE49-F238E27FC236}">
                <a16:creationId xmlns:a16="http://schemas.microsoft.com/office/drawing/2014/main" id="{582BD9B1-C833-CEFF-18A2-B7CABFB11E6F}"/>
              </a:ext>
            </a:extLst>
          </p:cNvPr>
          <p:cNvPicPr/>
          <p:nvPr/>
        </p:nvPicPr>
        <p:blipFill>
          <a:blip r:embed="rId3" cstate="print"/>
          <a:stretch>
            <a:fillRect/>
          </a:stretch>
        </p:blipFill>
        <p:spPr>
          <a:xfrm>
            <a:off x="1438383" y="2377864"/>
            <a:ext cx="9182802" cy="1555637"/>
          </a:xfrm>
          <a:prstGeom prst="rect">
            <a:avLst/>
          </a:prstGeom>
        </p:spPr>
      </p:pic>
      <p:pic>
        <p:nvPicPr>
          <p:cNvPr id="8" name="object 5">
            <a:extLst>
              <a:ext uri="{FF2B5EF4-FFF2-40B4-BE49-F238E27FC236}">
                <a16:creationId xmlns:a16="http://schemas.microsoft.com/office/drawing/2014/main" id="{C361D41F-676C-68BA-51E1-CF21A2F6CA94}"/>
              </a:ext>
            </a:extLst>
          </p:cNvPr>
          <p:cNvPicPr/>
          <p:nvPr/>
        </p:nvPicPr>
        <p:blipFill>
          <a:blip r:embed="rId4" cstate="print"/>
          <a:stretch>
            <a:fillRect/>
          </a:stretch>
        </p:blipFill>
        <p:spPr>
          <a:xfrm>
            <a:off x="1366463" y="3933501"/>
            <a:ext cx="9267288" cy="2077353"/>
          </a:xfrm>
          <a:prstGeom prst="rect">
            <a:avLst/>
          </a:prstGeom>
        </p:spPr>
      </p:pic>
    </p:spTree>
    <p:extLst>
      <p:ext uri="{BB962C8B-B14F-4D97-AF65-F5344CB8AC3E}">
        <p14:creationId xmlns:p14="http://schemas.microsoft.com/office/powerpoint/2010/main" val="24985457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D1EB8-89DF-6BF0-73A6-055343533A1E}"/>
              </a:ext>
            </a:extLst>
          </p:cNvPr>
          <p:cNvSpPr>
            <a:spLocks noGrp="1"/>
          </p:cNvSpPr>
          <p:nvPr>
            <p:ph type="title"/>
          </p:nvPr>
        </p:nvSpPr>
        <p:spPr>
          <a:xfrm>
            <a:off x="684671" y="421085"/>
            <a:ext cx="11121657" cy="751350"/>
          </a:xfrm>
        </p:spPr>
        <p:txBody>
          <a:bodyPr>
            <a:normAutofit fontScale="90000"/>
          </a:bodyPr>
          <a:lstStyle/>
          <a:p>
            <a:r>
              <a:rPr lang="en-US" sz="3600" b="1" spc="-10" dirty="0">
                <a:solidFill>
                  <a:srgbClr val="F05F38"/>
                </a:solidFill>
                <a:latin typeface="Calibri"/>
                <a:cs typeface="Calibri"/>
              </a:rPr>
              <a:t>2023-</a:t>
            </a:r>
            <a:r>
              <a:rPr lang="en-US" sz="3600" b="1" dirty="0">
                <a:solidFill>
                  <a:srgbClr val="F05F38"/>
                </a:solidFill>
                <a:latin typeface="Calibri"/>
                <a:cs typeface="Calibri"/>
              </a:rPr>
              <a:t>2024</a:t>
            </a:r>
            <a:r>
              <a:rPr lang="en-US" sz="3600" b="1" spc="-45" dirty="0">
                <a:solidFill>
                  <a:srgbClr val="F05F38"/>
                </a:solidFill>
                <a:latin typeface="Calibri"/>
                <a:cs typeface="Calibri"/>
              </a:rPr>
              <a:t> </a:t>
            </a:r>
            <a:r>
              <a:rPr lang="en-US" sz="3600" dirty="0">
                <a:solidFill>
                  <a:srgbClr val="0D6CB8"/>
                </a:solidFill>
                <a:latin typeface="Calibri"/>
                <a:cs typeface="Calibri"/>
              </a:rPr>
              <a:t>88th</a:t>
            </a:r>
            <a:r>
              <a:rPr lang="en-US" sz="3600" spc="-45" dirty="0">
                <a:solidFill>
                  <a:srgbClr val="0D6CB8"/>
                </a:solidFill>
                <a:latin typeface="Calibri"/>
                <a:cs typeface="Calibri"/>
              </a:rPr>
              <a:t> </a:t>
            </a:r>
            <a:r>
              <a:rPr lang="en-US" sz="3600" dirty="0">
                <a:solidFill>
                  <a:srgbClr val="0D6CB8"/>
                </a:solidFill>
                <a:latin typeface="Calibri"/>
                <a:cs typeface="Calibri"/>
              </a:rPr>
              <a:t>Regular</a:t>
            </a:r>
            <a:r>
              <a:rPr lang="en-US" sz="3600" spc="-70" dirty="0">
                <a:solidFill>
                  <a:srgbClr val="0D6CB8"/>
                </a:solidFill>
                <a:latin typeface="Calibri"/>
                <a:cs typeface="Calibri"/>
              </a:rPr>
              <a:t> </a:t>
            </a:r>
            <a:r>
              <a:rPr lang="en-US" sz="3600" dirty="0">
                <a:solidFill>
                  <a:srgbClr val="0D6CB8"/>
                </a:solidFill>
                <a:latin typeface="Calibri"/>
                <a:cs typeface="Calibri"/>
              </a:rPr>
              <a:t>Legislative</a:t>
            </a:r>
            <a:r>
              <a:rPr lang="en-US" sz="3600" spc="-65" dirty="0">
                <a:solidFill>
                  <a:srgbClr val="0D6CB8"/>
                </a:solidFill>
                <a:latin typeface="Calibri"/>
                <a:cs typeface="Calibri"/>
              </a:rPr>
              <a:t> </a:t>
            </a:r>
            <a:r>
              <a:rPr lang="en-US" sz="3600" dirty="0">
                <a:solidFill>
                  <a:srgbClr val="0D6CB8"/>
                </a:solidFill>
                <a:latin typeface="Calibri"/>
                <a:cs typeface="Calibri"/>
              </a:rPr>
              <a:t>Session</a:t>
            </a:r>
            <a:r>
              <a:rPr lang="en-US" sz="3600" spc="-65" dirty="0">
                <a:solidFill>
                  <a:srgbClr val="0D6CB8"/>
                </a:solidFill>
                <a:latin typeface="Calibri"/>
                <a:cs typeface="Calibri"/>
              </a:rPr>
              <a:t> </a:t>
            </a:r>
            <a:r>
              <a:rPr lang="en-US" sz="3600" spc="-10" dirty="0">
                <a:solidFill>
                  <a:srgbClr val="0D6CB8"/>
                </a:solidFill>
                <a:latin typeface="Calibri"/>
                <a:cs typeface="Calibri"/>
              </a:rPr>
              <a:t>Changes:</a:t>
            </a:r>
            <a:br>
              <a:rPr lang="en-US" sz="3600" dirty="0">
                <a:latin typeface="Calibri"/>
                <a:cs typeface="Calibri"/>
              </a:rPr>
            </a:br>
            <a:endParaRPr lang="en-US" dirty="0"/>
          </a:p>
        </p:txBody>
      </p:sp>
      <p:sp>
        <p:nvSpPr>
          <p:cNvPr id="4" name="TextBox 3">
            <a:extLst>
              <a:ext uri="{FF2B5EF4-FFF2-40B4-BE49-F238E27FC236}">
                <a16:creationId xmlns:a16="http://schemas.microsoft.com/office/drawing/2014/main" id="{CE6ADF71-3348-6839-0B13-9201B1C37365}"/>
              </a:ext>
            </a:extLst>
          </p:cNvPr>
          <p:cNvSpPr txBox="1"/>
          <p:nvPr/>
        </p:nvSpPr>
        <p:spPr>
          <a:xfrm>
            <a:off x="508000" y="1761119"/>
            <a:ext cx="11037455" cy="2816156"/>
          </a:xfrm>
          <a:prstGeom prst="rect">
            <a:avLst/>
          </a:prstGeom>
          <a:noFill/>
        </p:spPr>
        <p:txBody>
          <a:bodyPr wrap="square">
            <a:spAutoFit/>
          </a:bodyPr>
          <a:lstStyle/>
          <a:p>
            <a:pPr marL="812165" marR="0" lvl="1" indent="-342265" defTabSz="914400" eaLnBrk="1" fontAlgn="auto" latinLnBrk="0" hangingPunct="1">
              <a:lnSpc>
                <a:spcPct val="100000"/>
              </a:lnSpc>
              <a:spcBef>
                <a:spcPts val="0"/>
              </a:spcBef>
              <a:spcAft>
                <a:spcPts val="0"/>
              </a:spcAft>
              <a:buClr>
                <a:srgbClr val="0D6CB8"/>
              </a:buClr>
              <a:buSzTx/>
              <a:buFont typeface="Arial"/>
              <a:buChar char="•"/>
              <a:tabLst>
                <a:tab pos="812165" algn="l"/>
              </a:tabLst>
              <a:defRPr/>
            </a:pPr>
            <a:r>
              <a:rPr kumimoji="0" lang="en-US" sz="2800" b="1" i="0" u="none" strike="noStrike" kern="0" cap="none" spc="0" normalizeH="0" baseline="0" noProof="0" dirty="0">
                <a:ln>
                  <a:noFill/>
                </a:ln>
                <a:solidFill>
                  <a:srgbClr val="F05F38"/>
                </a:solidFill>
                <a:effectLst/>
                <a:uLnTx/>
                <a:uFillTx/>
                <a:latin typeface="Calibri"/>
                <a:cs typeface="Calibri"/>
              </a:rPr>
              <a:t>SB</a:t>
            </a:r>
            <a:r>
              <a:rPr kumimoji="0" lang="en-US" sz="2800" b="1" i="0" u="none" strike="noStrike" kern="0" cap="none" spc="-15" normalizeH="0" baseline="0" noProof="0" dirty="0">
                <a:ln>
                  <a:noFill/>
                </a:ln>
                <a:solidFill>
                  <a:srgbClr val="F05F38"/>
                </a:solidFill>
                <a:effectLst/>
                <a:uLnTx/>
                <a:uFillTx/>
                <a:latin typeface="Calibri"/>
                <a:cs typeface="Calibri"/>
              </a:rPr>
              <a:t> </a:t>
            </a:r>
            <a:r>
              <a:rPr kumimoji="0" lang="en-US" sz="2800" b="1" i="0" u="none" strike="noStrike" kern="0" cap="none" spc="0" normalizeH="0" baseline="0" noProof="0" dirty="0">
                <a:ln>
                  <a:noFill/>
                </a:ln>
                <a:solidFill>
                  <a:srgbClr val="F05F38"/>
                </a:solidFill>
                <a:effectLst/>
                <a:uLnTx/>
                <a:uFillTx/>
                <a:latin typeface="Calibri"/>
                <a:cs typeface="Calibri"/>
              </a:rPr>
              <a:t>763</a:t>
            </a:r>
            <a:r>
              <a:rPr kumimoji="0" lang="en-US" sz="2800" b="1" i="0" u="none" strike="noStrike" kern="0" cap="none" spc="-25" normalizeH="0" baseline="0" noProof="0" dirty="0">
                <a:ln>
                  <a:noFill/>
                </a:ln>
                <a:solidFill>
                  <a:srgbClr val="F05F38"/>
                </a:solidFill>
                <a:effectLst/>
                <a:uLnTx/>
                <a:uFillTx/>
                <a:latin typeface="Calibri"/>
                <a:cs typeface="Calibri"/>
              </a:rPr>
              <a:t> </a:t>
            </a:r>
            <a:r>
              <a:rPr kumimoji="0" lang="en-US" sz="2800" b="1" i="0" u="none" strike="noStrike" kern="0" cap="none" spc="0" normalizeH="0" baseline="0" noProof="0" dirty="0">
                <a:ln>
                  <a:noFill/>
                </a:ln>
                <a:solidFill>
                  <a:srgbClr val="0D6CB8"/>
                </a:solidFill>
                <a:effectLst/>
                <a:uLnTx/>
                <a:uFillTx/>
                <a:latin typeface="Calibri"/>
                <a:cs typeface="Calibri"/>
              </a:rPr>
              <a:t>– PEIMS</a:t>
            </a:r>
            <a:r>
              <a:rPr kumimoji="0" lang="en-US" sz="2800" b="1" i="0" u="none" strike="noStrike" kern="0" cap="none" spc="-20" normalizeH="0" baseline="0" noProof="0" dirty="0">
                <a:ln>
                  <a:noFill/>
                </a:ln>
                <a:solidFill>
                  <a:srgbClr val="0D6CB8"/>
                </a:solidFill>
                <a:effectLst/>
                <a:uLnTx/>
                <a:uFillTx/>
                <a:latin typeface="Calibri"/>
                <a:cs typeface="Calibri"/>
              </a:rPr>
              <a:t> </a:t>
            </a:r>
            <a:r>
              <a:rPr kumimoji="0" lang="en-US" sz="2800" b="1" i="0" u="none" strike="noStrike" kern="0" cap="none" spc="0" normalizeH="0" baseline="0" noProof="0" dirty="0">
                <a:ln>
                  <a:noFill/>
                </a:ln>
                <a:solidFill>
                  <a:srgbClr val="0D6CB8"/>
                </a:solidFill>
                <a:effectLst/>
                <a:uLnTx/>
                <a:uFillTx/>
                <a:latin typeface="Calibri"/>
                <a:cs typeface="Calibri"/>
              </a:rPr>
              <a:t>New </a:t>
            </a:r>
            <a:r>
              <a:rPr kumimoji="0" lang="en-US" sz="2800" b="1" i="0" u="none" strike="noStrike" kern="0" cap="none" spc="-20" normalizeH="0" baseline="0" noProof="0" dirty="0">
                <a:ln>
                  <a:noFill/>
                </a:ln>
                <a:solidFill>
                  <a:srgbClr val="0D6CB8"/>
                </a:solidFill>
                <a:effectLst/>
                <a:uLnTx/>
                <a:uFillTx/>
                <a:latin typeface="Calibri"/>
                <a:cs typeface="Calibri"/>
              </a:rPr>
              <a:t>Role-</a:t>
            </a:r>
            <a:r>
              <a:rPr kumimoji="0" lang="en-US" sz="2800" b="1" i="0" u="none" strike="noStrike" kern="0" cap="none" spc="0" normalizeH="0" baseline="0" noProof="0" dirty="0">
                <a:ln>
                  <a:noFill/>
                </a:ln>
                <a:solidFill>
                  <a:srgbClr val="0D6CB8"/>
                </a:solidFill>
                <a:effectLst/>
                <a:uLnTx/>
                <a:uFillTx/>
                <a:latin typeface="Calibri"/>
                <a:cs typeface="Calibri"/>
              </a:rPr>
              <a:t>ID</a:t>
            </a:r>
            <a:r>
              <a:rPr kumimoji="0" lang="en-US" sz="2800" b="1" i="0" u="none" strike="noStrike" kern="0" cap="none" spc="-10" normalizeH="0" baseline="0" noProof="0" dirty="0">
                <a:ln>
                  <a:noFill/>
                </a:ln>
                <a:solidFill>
                  <a:srgbClr val="0D6CB8"/>
                </a:solidFill>
                <a:effectLst/>
                <a:uLnTx/>
                <a:uFillTx/>
                <a:latin typeface="Calibri"/>
                <a:cs typeface="Calibri"/>
              </a:rPr>
              <a:t> </a:t>
            </a:r>
            <a:r>
              <a:rPr kumimoji="0" lang="en-US" sz="2800" b="0" i="0" u="none" strike="noStrike" kern="0" cap="none" spc="0" normalizeH="0" baseline="0" noProof="0" dirty="0">
                <a:ln>
                  <a:noFill/>
                </a:ln>
                <a:solidFill>
                  <a:srgbClr val="0D6CB8"/>
                </a:solidFill>
                <a:effectLst/>
                <a:uLnTx/>
                <a:uFillTx/>
                <a:latin typeface="Calibri"/>
                <a:cs typeface="Calibri"/>
              </a:rPr>
              <a:t>*New</a:t>
            </a:r>
            <a:r>
              <a:rPr kumimoji="0" lang="en-US" sz="2800" b="0" i="0" u="none" strike="noStrike" kern="0" cap="none" spc="20" normalizeH="0" baseline="0" noProof="0" dirty="0">
                <a:ln>
                  <a:noFill/>
                </a:ln>
                <a:solidFill>
                  <a:srgbClr val="0D6CB8"/>
                </a:solidFill>
                <a:effectLst/>
                <a:uLnTx/>
                <a:uFillTx/>
                <a:latin typeface="Calibri"/>
                <a:cs typeface="Calibri"/>
              </a:rPr>
              <a:t> </a:t>
            </a:r>
            <a:r>
              <a:rPr kumimoji="0" lang="en-US" sz="2800" b="0" i="0" u="none" strike="noStrike" kern="0" cap="none" spc="-10" normalizeH="0" baseline="0" noProof="0" dirty="0">
                <a:ln>
                  <a:noFill/>
                </a:ln>
                <a:solidFill>
                  <a:srgbClr val="0D6CB8"/>
                </a:solidFill>
                <a:effectLst/>
                <a:uLnTx/>
                <a:uFillTx/>
                <a:latin typeface="Calibri"/>
                <a:cs typeface="Calibri"/>
              </a:rPr>
              <a:t>Code*</a:t>
            </a:r>
            <a:endParaRPr kumimoji="0" lang="en-US" sz="2800" b="0" i="0" u="none" strike="noStrike" kern="0" cap="none" spc="0" normalizeH="0" baseline="0" noProof="0" dirty="0">
              <a:ln>
                <a:noFill/>
              </a:ln>
              <a:solidFill>
                <a:sysClr val="windowText" lastClr="000000"/>
              </a:solidFill>
              <a:effectLst/>
              <a:uLnTx/>
              <a:uFillTx/>
              <a:latin typeface="Calibri"/>
              <a:cs typeface="Calibri"/>
            </a:endParaRPr>
          </a:p>
          <a:p>
            <a:pPr marL="812165" marR="0" lvl="1" indent="-342265" defTabSz="914400" eaLnBrk="1" fontAlgn="auto" latinLnBrk="0" hangingPunct="1">
              <a:lnSpc>
                <a:spcPct val="100000"/>
              </a:lnSpc>
              <a:spcBef>
                <a:spcPts val="0"/>
              </a:spcBef>
              <a:spcAft>
                <a:spcPts val="0"/>
              </a:spcAft>
              <a:buClr>
                <a:srgbClr val="0D6CB8"/>
              </a:buClr>
              <a:buSzTx/>
              <a:buFont typeface="Arial"/>
              <a:buChar char="•"/>
              <a:tabLst>
                <a:tab pos="812165" algn="l"/>
              </a:tabLst>
              <a:defRPr/>
            </a:pPr>
            <a:r>
              <a:rPr kumimoji="0" lang="en-US" sz="2800" b="1" i="0" u="none" strike="noStrike" kern="0" cap="none" spc="0" normalizeH="0" baseline="0" noProof="0" dirty="0">
                <a:ln>
                  <a:noFill/>
                </a:ln>
                <a:solidFill>
                  <a:srgbClr val="F05F38"/>
                </a:solidFill>
                <a:effectLst/>
                <a:uLnTx/>
                <a:uFillTx/>
                <a:latin typeface="Calibri"/>
                <a:cs typeface="Calibri"/>
              </a:rPr>
              <a:t>HB</a:t>
            </a:r>
            <a:r>
              <a:rPr kumimoji="0" lang="en-US" sz="2800" b="1" i="0" u="none" strike="noStrike" kern="0" cap="none" spc="-25" normalizeH="0" baseline="0" noProof="0" dirty="0">
                <a:ln>
                  <a:noFill/>
                </a:ln>
                <a:solidFill>
                  <a:srgbClr val="F05F38"/>
                </a:solidFill>
                <a:effectLst/>
                <a:uLnTx/>
                <a:uFillTx/>
                <a:latin typeface="Calibri"/>
                <a:cs typeface="Calibri"/>
              </a:rPr>
              <a:t> </a:t>
            </a:r>
            <a:r>
              <a:rPr kumimoji="0" lang="en-US" sz="2800" b="1" i="0" u="none" strike="noStrike" kern="0" cap="none" spc="0" normalizeH="0" baseline="0" noProof="0" dirty="0">
                <a:ln>
                  <a:noFill/>
                </a:ln>
                <a:solidFill>
                  <a:srgbClr val="F05F38"/>
                </a:solidFill>
                <a:effectLst/>
                <a:uLnTx/>
                <a:uFillTx/>
                <a:latin typeface="Calibri"/>
                <a:cs typeface="Calibri"/>
              </a:rPr>
              <a:t>114</a:t>
            </a:r>
            <a:r>
              <a:rPr kumimoji="0" lang="en-US" sz="2800" b="1" i="0" u="none" strike="noStrike" kern="0" cap="none" spc="-30" normalizeH="0" baseline="0" noProof="0" dirty="0">
                <a:ln>
                  <a:noFill/>
                </a:ln>
                <a:solidFill>
                  <a:srgbClr val="F05F38"/>
                </a:solidFill>
                <a:effectLst/>
                <a:uLnTx/>
                <a:uFillTx/>
                <a:latin typeface="Calibri"/>
                <a:cs typeface="Calibri"/>
              </a:rPr>
              <a:t> </a:t>
            </a:r>
            <a:r>
              <a:rPr kumimoji="0" lang="en-US" sz="2800" b="1" i="0" u="none" strike="noStrike" kern="0" cap="none" spc="0" normalizeH="0" baseline="0" noProof="0" dirty="0">
                <a:ln>
                  <a:noFill/>
                </a:ln>
                <a:solidFill>
                  <a:srgbClr val="0D6CB8"/>
                </a:solidFill>
                <a:effectLst/>
                <a:uLnTx/>
                <a:uFillTx/>
                <a:latin typeface="Calibri"/>
                <a:cs typeface="Calibri"/>
              </a:rPr>
              <a:t>–</a:t>
            </a:r>
            <a:r>
              <a:rPr kumimoji="0" lang="en-US" sz="2800" b="1" i="0" u="none" strike="noStrike" kern="0" cap="none" spc="-15" normalizeH="0" baseline="0" noProof="0" dirty="0">
                <a:ln>
                  <a:noFill/>
                </a:ln>
                <a:solidFill>
                  <a:srgbClr val="0D6CB8"/>
                </a:solidFill>
                <a:effectLst/>
                <a:uLnTx/>
                <a:uFillTx/>
                <a:latin typeface="Calibri"/>
                <a:cs typeface="Calibri"/>
              </a:rPr>
              <a:t> </a:t>
            </a:r>
            <a:r>
              <a:rPr kumimoji="0" lang="en-US" sz="2800" b="1" i="0" u="none" strike="noStrike" kern="0" cap="none" spc="0" normalizeH="0" baseline="0" noProof="0" dirty="0">
                <a:ln>
                  <a:noFill/>
                </a:ln>
                <a:solidFill>
                  <a:srgbClr val="0D6CB8"/>
                </a:solidFill>
                <a:effectLst/>
                <a:uLnTx/>
                <a:uFillTx/>
                <a:latin typeface="Calibri"/>
                <a:cs typeface="Calibri"/>
              </a:rPr>
              <a:t>PEIMS</a:t>
            </a:r>
            <a:r>
              <a:rPr kumimoji="0" lang="en-US" sz="2800" b="1" i="0" u="none" strike="noStrike" kern="0" cap="none" spc="-15" normalizeH="0" baseline="0" noProof="0" dirty="0">
                <a:ln>
                  <a:noFill/>
                </a:ln>
                <a:solidFill>
                  <a:srgbClr val="0D6CB8"/>
                </a:solidFill>
                <a:effectLst/>
                <a:uLnTx/>
                <a:uFillTx/>
                <a:latin typeface="Calibri"/>
                <a:cs typeface="Calibri"/>
              </a:rPr>
              <a:t> </a:t>
            </a:r>
            <a:r>
              <a:rPr kumimoji="0" lang="en-US" sz="2800" b="1" i="0" u="none" strike="noStrike" kern="0" cap="none" spc="0" normalizeH="0" baseline="0" noProof="0" dirty="0">
                <a:ln>
                  <a:noFill/>
                </a:ln>
                <a:solidFill>
                  <a:srgbClr val="0D6CB8"/>
                </a:solidFill>
                <a:effectLst/>
                <a:uLnTx/>
                <a:uFillTx/>
                <a:latin typeface="Calibri"/>
                <a:cs typeface="Calibri"/>
              </a:rPr>
              <a:t>Discipline</a:t>
            </a:r>
            <a:r>
              <a:rPr kumimoji="0" lang="en-US" sz="2800" b="1" i="0" u="none" strike="noStrike" kern="0" cap="none" spc="-20" normalizeH="0" baseline="0" noProof="0" dirty="0">
                <a:ln>
                  <a:noFill/>
                </a:ln>
                <a:solidFill>
                  <a:srgbClr val="0D6CB8"/>
                </a:solidFill>
                <a:effectLst/>
                <a:uLnTx/>
                <a:uFillTx/>
                <a:latin typeface="Calibri"/>
                <a:cs typeface="Calibri"/>
              </a:rPr>
              <a:t> </a:t>
            </a:r>
            <a:r>
              <a:rPr kumimoji="0" lang="en-US" sz="2800" b="0" i="0" u="none" strike="noStrike" kern="0" cap="none" spc="0" normalizeH="0" baseline="0" noProof="0" dirty="0">
                <a:ln>
                  <a:noFill/>
                </a:ln>
                <a:solidFill>
                  <a:srgbClr val="0D6CB8"/>
                </a:solidFill>
                <a:effectLst/>
                <a:uLnTx/>
                <a:uFillTx/>
                <a:latin typeface="Calibri"/>
                <a:cs typeface="Calibri"/>
              </a:rPr>
              <a:t>*New</a:t>
            </a:r>
            <a:r>
              <a:rPr kumimoji="0" lang="en-US" sz="2800" b="0" i="0" u="none" strike="noStrike" kern="0" cap="none" spc="10" normalizeH="0" baseline="0" noProof="0" dirty="0">
                <a:ln>
                  <a:noFill/>
                </a:ln>
                <a:solidFill>
                  <a:srgbClr val="0D6CB8"/>
                </a:solidFill>
                <a:effectLst/>
                <a:uLnTx/>
                <a:uFillTx/>
                <a:latin typeface="Calibri"/>
                <a:cs typeface="Calibri"/>
              </a:rPr>
              <a:t> </a:t>
            </a:r>
            <a:r>
              <a:rPr kumimoji="0" lang="en-US" sz="2800" b="0" i="0" u="none" strike="noStrike" kern="0" cap="none" spc="-10" normalizeH="0" baseline="0" noProof="0" dirty="0">
                <a:ln>
                  <a:noFill/>
                </a:ln>
                <a:solidFill>
                  <a:srgbClr val="0D6CB8"/>
                </a:solidFill>
                <a:effectLst/>
                <a:uLnTx/>
                <a:uFillTx/>
                <a:latin typeface="Calibri"/>
                <a:cs typeface="Calibri"/>
              </a:rPr>
              <a:t>Codes*</a:t>
            </a:r>
            <a:endParaRPr kumimoji="0" lang="en-US" sz="2800" b="0" i="0" u="none" strike="noStrike" kern="0" cap="none" spc="0" normalizeH="0" baseline="0" noProof="0" dirty="0">
              <a:ln>
                <a:noFill/>
              </a:ln>
              <a:solidFill>
                <a:sysClr val="windowText" lastClr="000000"/>
              </a:solidFill>
              <a:effectLst/>
              <a:uLnTx/>
              <a:uFillTx/>
              <a:latin typeface="Calibri"/>
              <a:cs typeface="Calibri"/>
            </a:endParaRPr>
          </a:p>
          <a:p>
            <a:pPr marL="812165" marR="0" lvl="1" indent="-342265" defTabSz="914400" eaLnBrk="1" fontAlgn="auto" latinLnBrk="0" hangingPunct="1">
              <a:lnSpc>
                <a:spcPct val="100000"/>
              </a:lnSpc>
              <a:spcBef>
                <a:spcPts val="0"/>
              </a:spcBef>
              <a:spcAft>
                <a:spcPts val="0"/>
              </a:spcAft>
              <a:buClr>
                <a:srgbClr val="0D6CB8"/>
              </a:buClr>
              <a:buSzTx/>
              <a:buFont typeface="Arial"/>
              <a:buChar char="•"/>
              <a:tabLst>
                <a:tab pos="812165" algn="l"/>
              </a:tabLst>
              <a:defRPr/>
            </a:pPr>
            <a:r>
              <a:rPr kumimoji="0" lang="en-US" sz="2800" b="1" i="0" u="none" strike="noStrike" kern="0" cap="none" spc="0" normalizeH="0" baseline="0" noProof="0" dirty="0">
                <a:ln>
                  <a:noFill/>
                </a:ln>
                <a:solidFill>
                  <a:srgbClr val="F05F38"/>
                </a:solidFill>
                <a:effectLst/>
                <a:uLnTx/>
                <a:uFillTx/>
                <a:latin typeface="Calibri"/>
                <a:cs typeface="Calibri"/>
              </a:rPr>
              <a:t>HB</a:t>
            </a:r>
            <a:r>
              <a:rPr kumimoji="0" lang="en-US" sz="2800" b="1" i="0" u="none" strike="noStrike" kern="0" cap="none" spc="-40" normalizeH="0" baseline="0" noProof="0" dirty="0">
                <a:ln>
                  <a:noFill/>
                </a:ln>
                <a:solidFill>
                  <a:srgbClr val="F05F38"/>
                </a:solidFill>
                <a:effectLst/>
                <a:uLnTx/>
                <a:uFillTx/>
                <a:latin typeface="Calibri"/>
                <a:cs typeface="Calibri"/>
              </a:rPr>
              <a:t> </a:t>
            </a:r>
            <a:r>
              <a:rPr kumimoji="0" lang="en-US" sz="2800" b="1" i="0" u="none" strike="noStrike" kern="0" cap="none" spc="0" normalizeH="0" baseline="0" noProof="0" dirty="0">
                <a:ln>
                  <a:noFill/>
                </a:ln>
                <a:solidFill>
                  <a:srgbClr val="F05F38"/>
                </a:solidFill>
                <a:effectLst/>
                <a:uLnTx/>
                <a:uFillTx/>
                <a:latin typeface="Calibri"/>
                <a:cs typeface="Calibri"/>
              </a:rPr>
              <a:t>8</a:t>
            </a:r>
            <a:r>
              <a:rPr kumimoji="0" lang="en-US" sz="2800" b="1" i="0" u="none" strike="noStrike" kern="0" cap="none" spc="-45" normalizeH="0" baseline="0" noProof="0" dirty="0">
                <a:ln>
                  <a:noFill/>
                </a:ln>
                <a:solidFill>
                  <a:srgbClr val="F05F38"/>
                </a:solidFill>
                <a:effectLst/>
                <a:uLnTx/>
                <a:uFillTx/>
                <a:latin typeface="Calibri"/>
                <a:cs typeface="Calibri"/>
              </a:rPr>
              <a:t> </a:t>
            </a:r>
            <a:r>
              <a:rPr kumimoji="0" lang="en-US" sz="2800" b="1" i="0" u="none" strike="noStrike" kern="0" cap="none" spc="0" normalizeH="0" baseline="0" noProof="0" dirty="0">
                <a:ln>
                  <a:noFill/>
                </a:ln>
                <a:solidFill>
                  <a:srgbClr val="0D6CB8"/>
                </a:solidFill>
                <a:effectLst/>
                <a:uLnTx/>
                <a:uFillTx/>
                <a:latin typeface="Calibri"/>
                <a:cs typeface="Calibri"/>
              </a:rPr>
              <a:t>–</a:t>
            </a:r>
            <a:r>
              <a:rPr kumimoji="0" lang="en-US" sz="2800" b="1" i="0" u="none" strike="noStrike" kern="0" cap="none" spc="-30" normalizeH="0" baseline="0" noProof="0" dirty="0">
                <a:ln>
                  <a:noFill/>
                </a:ln>
                <a:solidFill>
                  <a:srgbClr val="0D6CB8"/>
                </a:solidFill>
                <a:effectLst/>
                <a:uLnTx/>
                <a:uFillTx/>
                <a:latin typeface="Calibri"/>
                <a:cs typeface="Calibri"/>
              </a:rPr>
              <a:t> </a:t>
            </a:r>
            <a:r>
              <a:rPr kumimoji="0" lang="en-US" sz="2800" b="1" i="0" u="none" strike="noStrike" kern="0" cap="none" spc="0" normalizeH="0" baseline="0" noProof="0" dirty="0">
                <a:ln>
                  <a:noFill/>
                </a:ln>
                <a:solidFill>
                  <a:srgbClr val="0D6CB8"/>
                </a:solidFill>
                <a:effectLst/>
                <a:uLnTx/>
                <a:uFillTx/>
                <a:latin typeface="Calibri"/>
                <a:cs typeface="Calibri"/>
              </a:rPr>
              <a:t>PEIMS</a:t>
            </a:r>
            <a:r>
              <a:rPr kumimoji="0" lang="en-US" sz="2800" b="1" i="0" u="none" strike="noStrike" kern="0" cap="none" spc="-30" normalizeH="0" baseline="0" noProof="0" dirty="0">
                <a:ln>
                  <a:noFill/>
                </a:ln>
                <a:solidFill>
                  <a:srgbClr val="0D6CB8"/>
                </a:solidFill>
                <a:effectLst/>
                <a:uLnTx/>
                <a:uFillTx/>
                <a:latin typeface="Calibri"/>
                <a:cs typeface="Calibri"/>
              </a:rPr>
              <a:t> </a:t>
            </a:r>
            <a:r>
              <a:rPr kumimoji="0" lang="en-US" sz="2800" b="1" i="0" u="none" strike="noStrike" kern="0" cap="none" spc="0" normalizeH="0" baseline="0" noProof="0" dirty="0">
                <a:ln>
                  <a:noFill/>
                </a:ln>
                <a:solidFill>
                  <a:srgbClr val="0D6CB8"/>
                </a:solidFill>
                <a:effectLst/>
                <a:uLnTx/>
                <a:uFillTx/>
                <a:latin typeface="Calibri"/>
                <a:cs typeface="Calibri"/>
              </a:rPr>
              <a:t>Associate</a:t>
            </a:r>
            <a:r>
              <a:rPr kumimoji="0" lang="en-US" sz="2800" b="1" i="0" u="none" strike="noStrike" kern="0" cap="none" spc="-25" normalizeH="0" baseline="0" noProof="0" dirty="0">
                <a:ln>
                  <a:noFill/>
                </a:ln>
                <a:solidFill>
                  <a:srgbClr val="0D6CB8"/>
                </a:solidFill>
                <a:effectLst/>
                <a:uLnTx/>
                <a:uFillTx/>
                <a:latin typeface="Calibri"/>
                <a:cs typeface="Calibri"/>
              </a:rPr>
              <a:t> </a:t>
            </a:r>
            <a:r>
              <a:rPr kumimoji="0" lang="en-US" sz="2800" b="1" i="0" u="none" strike="noStrike" kern="0" cap="none" spc="0" normalizeH="0" baseline="0" noProof="0" dirty="0">
                <a:ln>
                  <a:noFill/>
                </a:ln>
                <a:solidFill>
                  <a:srgbClr val="0D6CB8"/>
                </a:solidFill>
                <a:effectLst/>
                <a:uLnTx/>
                <a:uFillTx/>
                <a:latin typeface="Calibri"/>
                <a:cs typeface="Calibri"/>
              </a:rPr>
              <a:t>Degree</a:t>
            </a:r>
            <a:r>
              <a:rPr kumimoji="0" lang="en-US" sz="2800" b="1" i="0" u="none" strike="noStrike" kern="0" cap="none" spc="-20" normalizeH="0" baseline="0" noProof="0" dirty="0">
                <a:ln>
                  <a:noFill/>
                </a:ln>
                <a:solidFill>
                  <a:srgbClr val="0D6CB8"/>
                </a:solidFill>
                <a:effectLst/>
                <a:uLnTx/>
                <a:uFillTx/>
                <a:latin typeface="Calibri"/>
                <a:cs typeface="Calibri"/>
              </a:rPr>
              <a:t> </a:t>
            </a:r>
            <a:r>
              <a:rPr kumimoji="0" lang="en-US" sz="2800" b="1" i="0" u="none" strike="noStrike" kern="0" cap="none" spc="0" normalizeH="0" baseline="0" noProof="0" dirty="0">
                <a:ln>
                  <a:noFill/>
                </a:ln>
                <a:solidFill>
                  <a:srgbClr val="0D6CB8"/>
                </a:solidFill>
                <a:effectLst/>
                <a:uLnTx/>
                <a:uFillTx/>
                <a:latin typeface="Calibri"/>
                <a:cs typeface="Calibri"/>
              </a:rPr>
              <a:t>Indicator</a:t>
            </a:r>
            <a:r>
              <a:rPr kumimoji="0" lang="en-US" sz="2800" b="1" i="0" u="none" strike="noStrike" kern="0" cap="none" spc="-40" normalizeH="0" baseline="0" noProof="0" dirty="0">
                <a:ln>
                  <a:noFill/>
                </a:ln>
                <a:solidFill>
                  <a:srgbClr val="0D6CB8"/>
                </a:solidFill>
                <a:effectLst/>
                <a:uLnTx/>
                <a:uFillTx/>
                <a:latin typeface="Calibri"/>
                <a:cs typeface="Calibri"/>
              </a:rPr>
              <a:t> </a:t>
            </a:r>
            <a:r>
              <a:rPr kumimoji="0" lang="en-US" sz="2800" b="0" i="0" u="none" strike="noStrike" kern="0" cap="none" spc="0" normalizeH="0" baseline="0" noProof="0" dirty="0">
                <a:ln>
                  <a:noFill/>
                </a:ln>
                <a:solidFill>
                  <a:srgbClr val="0D6CB8"/>
                </a:solidFill>
                <a:effectLst/>
                <a:uLnTx/>
                <a:uFillTx/>
                <a:latin typeface="Calibri"/>
                <a:cs typeface="Calibri"/>
              </a:rPr>
              <a:t>*New</a:t>
            </a:r>
            <a:r>
              <a:rPr kumimoji="0" lang="en-US" sz="2800" b="0" i="0" u="none" strike="noStrike" kern="0" cap="none" spc="-5" normalizeH="0" baseline="0" noProof="0" dirty="0">
                <a:ln>
                  <a:noFill/>
                </a:ln>
                <a:solidFill>
                  <a:srgbClr val="0D6CB8"/>
                </a:solidFill>
                <a:effectLst/>
                <a:uLnTx/>
                <a:uFillTx/>
                <a:latin typeface="Calibri"/>
                <a:cs typeface="Calibri"/>
              </a:rPr>
              <a:t> </a:t>
            </a:r>
            <a:r>
              <a:rPr kumimoji="0" lang="en-US" sz="2800" b="0" i="0" u="none" strike="noStrike" kern="0" cap="none" spc="0" normalizeH="0" baseline="0" noProof="0" dirty="0">
                <a:ln>
                  <a:noFill/>
                </a:ln>
                <a:solidFill>
                  <a:srgbClr val="0D6CB8"/>
                </a:solidFill>
                <a:effectLst/>
                <a:uLnTx/>
                <a:uFillTx/>
                <a:latin typeface="Calibri"/>
                <a:cs typeface="Calibri"/>
              </a:rPr>
              <a:t>Code</a:t>
            </a:r>
            <a:r>
              <a:rPr kumimoji="0" lang="en-US" sz="2800" b="0" i="0" u="none" strike="noStrike" kern="0" cap="none" spc="-5" normalizeH="0" baseline="0" noProof="0" dirty="0">
                <a:ln>
                  <a:noFill/>
                </a:ln>
                <a:solidFill>
                  <a:srgbClr val="0D6CB8"/>
                </a:solidFill>
                <a:effectLst/>
                <a:uLnTx/>
                <a:uFillTx/>
                <a:latin typeface="Calibri"/>
                <a:cs typeface="Calibri"/>
              </a:rPr>
              <a:t> </a:t>
            </a:r>
            <a:r>
              <a:rPr kumimoji="0" lang="en-US" sz="2800" b="0" i="0" u="none" strike="noStrike" kern="0" cap="none" spc="-10" normalizeH="0" baseline="0" noProof="0" dirty="0">
                <a:ln>
                  <a:noFill/>
                </a:ln>
                <a:solidFill>
                  <a:srgbClr val="0D6CB8"/>
                </a:solidFill>
                <a:effectLst/>
                <a:uLnTx/>
                <a:uFillTx/>
                <a:latin typeface="Calibri"/>
                <a:cs typeface="Calibri"/>
              </a:rPr>
              <a:t>Table*</a:t>
            </a:r>
            <a:endParaRPr kumimoji="0" lang="en-US" sz="2800" b="0" i="0" u="none" strike="noStrike" kern="0" cap="none" spc="0" normalizeH="0" baseline="0" noProof="0" dirty="0">
              <a:ln>
                <a:noFill/>
              </a:ln>
              <a:solidFill>
                <a:sysClr val="windowText" lastClr="000000"/>
              </a:solidFill>
              <a:effectLst/>
              <a:uLnTx/>
              <a:uFillTx/>
              <a:latin typeface="Calibri"/>
              <a:cs typeface="Calibri"/>
            </a:endParaRPr>
          </a:p>
          <a:p>
            <a:pPr marL="812165" marR="197485" lvl="1" indent="-342900" defTabSz="914400" eaLnBrk="1" fontAlgn="auto" latinLnBrk="0" hangingPunct="1">
              <a:lnSpc>
                <a:spcPts val="2320"/>
              </a:lnSpc>
              <a:spcBef>
                <a:spcPts val="545"/>
              </a:spcBef>
              <a:spcAft>
                <a:spcPts val="0"/>
              </a:spcAft>
              <a:buClr>
                <a:srgbClr val="0D6CB8"/>
              </a:buClr>
              <a:buSzTx/>
              <a:buFont typeface="Arial"/>
              <a:buChar char="•"/>
              <a:tabLst>
                <a:tab pos="812165" algn="l"/>
              </a:tabLst>
              <a:defRPr/>
            </a:pPr>
            <a:r>
              <a:rPr kumimoji="0" lang="en-US" sz="2800" b="1" i="0" u="none" strike="noStrike" kern="0" cap="none" spc="0" normalizeH="0" baseline="0" noProof="0" dirty="0">
                <a:ln>
                  <a:noFill/>
                </a:ln>
                <a:solidFill>
                  <a:srgbClr val="F05F38"/>
                </a:solidFill>
                <a:effectLst/>
                <a:uLnTx/>
                <a:uFillTx/>
                <a:latin typeface="Calibri"/>
                <a:cs typeface="Calibri"/>
              </a:rPr>
              <a:t>HB</a:t>
            </a:r>
            <a:r>
              <a:rPr kumimoji="0" lang="en-US" sz="2800" b="1" i="0" u="none" strike="noStrike" kern="0" cap="none" spc="-30" normalizeH="0" baseline="0" noProof="0" dirty="0">
                <a:ln>
                  <a:noFill/>
                </a:ln>
                <a:solidFill>
                  <a:srgbClr val="F05F38"/>
                </a:solidFill>
                <a:effectLst/>
                <a:uLnTx/>
                <a:uFillTx/>
                <a:latin typeface="Calibri"/>
                <a:cs typeface="Calibri"/>
              </a:rPr>
              <a:t> </a:t>
            </a:r>
            <a:r>
              <a:rPr kumimoji="0" lang="en-US" sz="2800" b="1" i="0" u="none" strike="noStrike" kern="0" cap="none" spc="0" normalizeH="0" baseline="0" noProof="0" dirty="0">
                <a:ln>
                  <a:noFill/>
                </a:ln>
                <a:solidFill>
                  <a:srgbClr val="F05F38"/>
                </a:solidFill>
                <a:effectLst/>
                <a:uLnTx/>
                <a:uFillTx/>
                <a:latin typeface="Calibri"/>
                <a:cs typeface="Calibri"/>
              </a:rPr>
              <a:t>3708</a:t>
            </a:r>
            <a:r>
              <a:rPr kumimoji="0" lang="en-US" sz="2800" b="1" i="0" u="none" strike="noStrike" kern="0" cap="none" spc="-50" normalizeH="0" baseline="0" noProof="0" dirty="0">
                <a:ln>
                  <a:noFill/>
                </a:ln>
                <a:solidFill>
                  <a:srgbClr val="F05F38"/>
                </a:solidFill>
                <a:effectLst/>
                <a:uLnTx/>
                <a:uFillTx/>
                <a:latin typeface="Calibri"/>
                <a:cs typeface="Calibri"/>
              </a:rPr>
              <a:t> </a:t>
            </a:r>
            <a:r>
              <a:rPr kumimoji="0" lang="en-US" sz="2800" b="1" i="0" u="none" strike="noStrike" kern="0" cap="none" spc="0" normalizeH="0" baseline="0" noProof="0" dirty="0">
                <a:ln>
                  <a:noFill/>
                </a:ln>
                <a:solidFill>
                  <a:srgbClr val="0D6CB8"/>
                </a:solidFill>
                <a:effectLst/>
                <a:uLnTx/>
                <a:uFillTx/>
                <a:latin typeface="Calibri"/>
                <a:cs typeface="Calibri"/>
              </a:rPr>
              <a:t>–</a:t>
            </a:r>
            <a:r>
              <a:rPr kumimoji="0" lang="en-US" sz="2800" b="1" i="0" u="none" strike="noStrike" kern="0" cap="none" spc="-30" normalizeH="0" baseline="0" noProof="0" dirty="0">
                <a:ln>
                  <a:noFill/>
                </a:ln>
                <a:solidFill>
                  <a:srgbClr val="0D6CB8"/>
                </a:solidFill>
                <a:effectLst/>
                <a:uLnTx/>
                <a:uFillTx/>
                <a:latin typeface="Calibri"/>
                <a:cs typeface="Calibri"/>
              </a:rPr>
              <a:t> </a:t>
            </a:r>
            <a:r>
              <a:rPr kumimoji="0" lang="en-US" sz="2800" b="1" i="0" u="none" strike="noStrike" kern="0" cap="none" spc="0" normalizeH="0" baseline="0" noProof="0" dirty="0">
                <a:ln>
                  <a:noFill/>
                </a:ln>
                <a:solidFill>
                  <a:srgbClr val="0D6CB8"/>
                </a:solidFill>
                <a:effectLst/>
                <a:uLnTx/>
                <a:uFillTx/>
                <a:latin typeface="Calibri"/>
                <a:cs typeface="Calibri"/>
              </a:rPr>
              <a:t>PEIMS</a:t>
            </a:r>
            <a:r>
              <a:rPr kumimoji="0" lang="en-US" sz="2800" b="1" i="0" u="none" strike="noStrike" kern="0" cap="none" spc="-30" normalizeH="0" baseline="0" noProof="0" dirty="0">
                <a:ln>
                  <a:noFill/>
                </a:ln>
                <a:solidFill>
                  <a:srgbClr val="0D6CB8"/>
                </a:solidFill>
                <a:effectLst/>
                <a:uLnTx/>
                <a:uFillTx/>
                <a:latin typeface="Calibri"/>
                <a:cs typeface="Calibri"/>
              </a:rPr>
              <a:t> </a:t>
            </a:r>
            <a:r>
              <a:rPr kumimoji="0" lang="en-US" sz="2800" b="1" i="0" u="none" strike="noStrike" kern="0" cap="none" spc="-10" normalizeH="0" baseline="0" noProof="0" dirty="0">
                <a:ln>
                  <a:noFill/>
                </a:ln>
                <a:solidFill>
                  <a:srgbClr val="0D6CB8"/>
                </a:solidFill>
                <a:effectLst/>
                <a:uLnTx/>
                <a:uFillTx/>
                <a:latin typeface="Calibri"/>
                <a:cs typeface="Calibri"/>
              </a:rPr>
              <a:t>Non-</a:t>
            </a:r>
            <a:r>
              <a:rPr kumimoji="0" lang="en-US" sz="2800" b="1" i="0" u="none" strike="noStrike" kern="0" cap="none" spc="0" normalizeH="0" baseline="0" noProof="0" dirty="0">
                <a:ln>
                  <a:noFill/>
                </a:ln>
                <a:solidFill>
                  <a:srgbClr val="0D6CB8"/>
                </a:solidFill>
                <a:effectLst/>
                <a:uLnTx/>
                <a:uFillTx/>
                <a:latin typeface="Calibri"/>
                <a:cs typeface="Calibri"/>
              </a:rPr>
              <a:t>Enrolled</a:t>
            </a:r>
            <a:r>
              <a:rPr kumimoji="0" lang="en-US" sz="2800" b="1" i="0" u="none" strike="noStrike" kern="0" cap="none" spc="-40" normalizeH="0" baseline="0" noProof="0" dirty="0">
                <a:ln>
                  <a:noFill/>
                </a:ln>
                <a:solidFill>
                  <a:srgbClr val="0D6CB8"/>
                </a:solidFill>
                <a:effectLst/>
                <a:uLnTx/>
                <a:uFillTx/>
                <a:latin typeface="Calibri"/>
                <a:cs typeface="Calibri"/>
              </a:rPr>
              <a:t> </a:t>
            </a:r>
            <a:r>
              <a:rPr kumimoji="0" lang="en-US" sz="2800" b="1" i="0" u="none" strike="noStrike" kern="0" cap="none" spc="0" normalizeH="0" baseline="0" noProof="0" dirty="0">
                <a:ln>
                  <a:noFill/>
                </a:ln>
                <a:solidFill>
                  <a:srgbClr val="0D6CB8"/>
                </a:solidFill>
                <a:effectLst/>
                <a:uLnTx/>
                <a:uFillTx/>
                <a:latin typeface="Calibri"/>
                <a:cs typeface="Calibri"/>
              </a:rPr>
              <a:t>UIL</a:t>
            </a:r>
            <a:r>
              <a:rPr kumimoji="0" lang="en-US" sz="2800" b="1" i="0" u="none" strike="noStrike" kern="0" cap="none" spc="-45" normalizeH="0" baseline="0" noProof="0" dirty="0">
                <a:ln>
                  <a:noFill/>
                </a:ln>
                <a:solidFill>
                  <a:srgbClr val="0D6CB8"/>
                </a:solidFill>
                <a:effectLst/>
                <a:uLnTx/>
                <a:uFillTx/>
                <a:latin typeface="Calibri"/>
                <a:cs typeface="Calibri"/>
              </a:rPr>
              <a:t> </a:t>
            </a:r>
            <a:r>
              <a:rPr kumimoji="0" lang="en-US" sz="2800" b="1" i="0" u="none" strike="noStrike" kern="0" cap="none" spc="0" normalizeH="0" baseline="0" noProof="0" dirty="0">
                <a:ln>
                  <a:noFill/>
                </a:ln>
                <a:solidFill>
                  <a:srgbClr val="0D6CB8"/>
                </a:solidFill>
                <a:effectLst/>
                <a:uLnTx/>
                <a:uFillTx/>
                <a:latin typeface="Calibri"/>
                <a:cs typeface="Calibri"/>
              </a:rPr>
              <a:t>Participant</a:t>
            </a:r>
            <a:r>
              <a:rPr kumimoji="0" lang="en-US" sz="2800" b="1" i="0" u="none" strike="noStrike" kern="0" cap="none" spc="-15" normalizeH="0" baseline="0" noProof="0" dirty="0">
                <a:ln>
                  <a:noFill/>
                </a:ln>
                <a:solidFill>
                  <a:srgbClr val="0D6CB8"/>
                </a:solidFill>
                <a:effectLst/>
                <a:uLnTx/>
                <a:uFillTx/>
                <a:latin typeface="Calibri"/>
                <a:cs typeface="Calibri"/>
              </a:rPr>
              <a:t> </a:t>
            </a:r>
            <a:r>
              <a:rPr kumimoji="0" lang="en-US" sz="2800" b="0" i="0" u="none" strike="noStrike" kern="0" cap="none" spc="0" normalizeH="0" baseline="0" noProof="0" dirty="0">
                <a:ln>
                  <a:noFill/>
                </a:ln>
                <a:solidFill>
                  <a:srgbClr val="0D6CB8"/>
                </a:solidFill>
                <a:effectLst/>
                <a:uLnTx/>
                <a:uFillTx/>
                <a:latin typeface="Calibri"/>
                <a:cs typeface="Calibri"/>
              </a:rPr>
              <a:t>*New Data</a:t>
            </a:r>
            <a:r>
              <a:rPr kumimoji="0" lang="en-US" sz="2800" b="0" i="0" u="none" strike="noStrike" kern="0" cap="none" spc="-15" normalizeH="0" baseline="0" noProof="0" dirty="0">
                <a:ln>
                  <a:noFill/>
                </a:ln>
                <a:solidFill>
                  <a:srgbClr val="0D6CB8"/>
                </a:solidFill>
                <a:effectLst/>
                <a:uLnTx/>
                <a:uFillTx/>
                <a:latin typeface="Calibri"/>
                <a:cs typeface="Calibri"/>
              </a:rPr>
              <a:t> </a:t>
            </a:r>
            <a:r>
              <a:rPr kumimoji="0" lang="en-US" sz="2800" b="0" i="0" u="none" strike="noStrike" kern="0" cap="none" spc="0" normalizeH="0" baseline="0" noProof="0" dirty="0">
                <a:ln>
                  <a:noFill/>
                </a:ln>
                <a:solidFill>
                  <a:srgbClr val="0D6CB8"/>
                </a:solidFill>
                <a:effectLst/>
                <a:uLnTx/>
                <a:uFillTx/>
                <a:latin typeface="Calibri"/>
                <a:cs typeface="Calibri"/>
              </a:rPr>
              <a:t>Element</a:t>
            </a:r>
            <a:r>
              <a:rPr kumimoji="0" lang="en-US" sz="2800" b="0" i="0" u="none" strike="noStrike" kern="0" cap="none" spc="-10" normalizeH="0" baseline="0" noProof="0" dirty="0">
                <a:ln>
                  <a:noFill/>
                </a:ln>
                <a:solidFill>
                  <a:srgbClr val="0D6CB8"/>
                </a:solidFill>
                <a:effectLst/>
                <a:uLnTx/>
                <a:uFillTx/>
                <a:latin typeface="Calibri"/>
                <a:cs typeface="Calibri"/>
              </a:rPr>
              <a:t> </a:t>
            </a:r>
            <a:r>
              <a:rPr kumimoji="0" lang="en-US" sz="2800" b="0" i="0" u="none" strike="noStrike" kern="0" cap="none" spc="0" normalizeH="0" baseline="0" noProof="0" dirty="0">
                <a:ln>
                  <a:noFill/>
                </a:ln>
                <a:solidFill>
                  <a:srgbClr val="0D6CB8"/>
                </a:solidFill>
                <a:effectLst/>
                <a:uLnTx/>
                <a:uFillTx/>
                <a:latin typeface="Calibri"/>
                <a:cs typeface="Calibri"/>
              </a:rPr>
              <a:t>&amp;</a:t>
            </a:r>
            <a:r>
              <a:rPr kumimoji="0" lang="en-US" sz="2800" b="0" i="0" u="none" strike="noStrike" kern="0" cap="none" spc="-20" normalizeH="0" baseline="0" noProof="0" dirty="0">
                <a:ln>
                  <a:noFill/>
                </a:ln>
                <a:solidFill>
                  <a:srgbClr val="0D6CB8"/>
                </a:solidFill>
                <a:effectLst/>
                <a:uLnTx/>
                <a:uFillTx/>
                <a:latin typeface="Calibri"/>
                <a:cs typeface="Calibri"/>
              </a:rPr>
              <a:t> Code </a:t>
            </a:r>
            <a:r>
              <a:rPr kumimoji="0" lang="en-US" sz="2800" b="0" i="0" u="none" strike="noStrike" kern="0" cap="none" spc="-10" normalizeH="0" baseline="0" noProof="0" dirty="0">
                <a:ln>
                  <a:noFill/>
                </a:ln>
                <a:solidFill>
                  <a:srgbClr val="0D6CB8"/>
                </a:solidFill>
                <a:effectLst/>
                <a:uLnTx/>
                <a:uFillTx/>
                <a:latin typeface="Calibri"/>
                <a:cs typeface="Calibri"/>
              </a:rPr>
              <a:t>Table*</a:t>
            </a:r>
            <a:endParaRPr kumimoji="0" lang="en-US" sz="2800" b="0" i="0" u="none" strike="noStrike" kern="0" cap="none" spc="0" normalizeH="0" baseline="0" noProof="0" dirty="0">
              <a:ln>
                <a:noFill/>
              </a:ln>
              <a:solidFill>
                <a:sysClr val="windowText" lastClr="000000"/>
              </a:solidFill>
              <a:effectLst/>
              <a:uLnTx/>
              <a:uFillTx/>
              <a:latin typeface="Calibri"/>
              <a:cs typeface="Calibri"/>
            </a:endParaRPr>
          </a:p>
          <a:p>
            <a:pPr marL="812165" marR="0" lvl="1" indent="-342265" defTabSz="914400" eaLnBrk="1" fontAlgn="auto" latinLnBrk="0" hangingPunct="1">
              <a:lnSpc>
                <a:spcPts val="2735"/>
              </a:lnSpc>
              <a:spcBef>
                <a:spcPts val="0"/>
              </a:spcBef>
              <a:spcAft>
                <a:spcPts val="0"/>
              </a:spcAft>
              <a:buClr>
                <a:srgbClr val="0D6CB8"/>
              </a:buClr>
              <a:buSzTx/>
              <a:buFont typeface="Arial"/>
              <a:buChar char="•"/>
              <a:tabLst>
                <a:tab pos="812165" algn="l"/>
              </a:tabLst>
              <a:defRPr/>
            </a:pPr>
            <a:r>
              <a:rPr kumimoji="0" lang="en-US" sz="2800" b="1" i="0" u="none" strike="noStrike" kern="0" cap="none" spc="0" normalizeH="0" baseline="0" noProof="0" dirty="0">
                <a:ln>
                  <a:noFill/>
                </a:ln>
                <a:solidFill>
                  <a:srgbClr val="F05F38"/>
                </a:solidFill>
                <a:effectLst/>
                <a:uLnTx/>
                <a:uFillTx/>
                <a:latin typeface="Calibri"/>
                <a:cs typeface="Calibri"/>
              </a:rPr>
              <a:t>HB</a:t>
            </a:r>
            <a:r>
              <a:rPr kumimoji="0" lang="en-US" sz="2800" b="1" i="0" u="none" strike="noStrike" kern="0" cap="none" spc="-60" normalizeH="0" baseline="0" noProof="0" dirty="0">
                <a:ln>
                  <a:noFill/>
                </a:ln>
                <a:solidFill>
                  <a:srgbClr val="F05F38"/>
                </a:solidFill>
                <a:effectLst/>
                <a:uLnTx/>
                <a:uFillTx/>
                <a:latin typeface="Calibri"/>
                <a:cs typeface="Calibri"/>
              </a:rPr>
              <a:t> </a:t>
            </a:r>
            <a:r>
              <a:rPr kumimoji="0" lang="en-US" sz="2800" b="1" i="0" u="none" strike="noStrike" kern="0" cap="none" spc="0" normalizeH="0" baseline="0" noProof="0" dirty="0">
                <a:ln>
                  <a:noFill/>
                </a:ln>
                <a:solidFill>
                  <a:srgbClr val="F05F38"/>
                </a:solidFill>
                <a:effectLst/>
                <a:uLnTx/>
                <a:uFillTx/>
                <a:latin typeface="Calibri"/>
                <a:cs typeface="Calibri"/>
              </a:rPr>
              <a:t>3803</a:t>
            </a:r>
            <a:r>
              <a:rPr kumimoji="0" lang="en-US" sz="2800" b="1" i="0" u="none" strike="noStrike" kern="0" cap="none" spc="-65" normalizeH="0" baseline="0" noProof="0" dirty="0">
                <a:ln>
                  <a:noFill/>
                </a:ln>
                <a:solidFill>
                  <a:srgbClr val="F05F38"/>
                </a:solidFill>
                <a:effectLst/>
                <a:uLnTx/>
                <a:uFillTx/>
                <a:latin typeface="Calibri"/>
                <a:cs typeface="Calibri"/>
              </a:rPr>
              <a:t> </a:t>
            </a:r>
            <a:r>
              <a:rPr kumimoji="0" lang="en-US" sz="2800" b="1" i="0" u="none" strike="noStrike" kern="0" cap="none" spc="0" normalizeH="0" baseline="0" noProof="0" dirty="0">
                <a:ln>
                  <a:noFill/>
                </a:ln>
                <a:solidFill>
                  <a:srgbClr val="0D6CB8"/>
                </a:solidFill>
                <a:effectLst/>
                <a:uLnTx/>
                <a:uFillTx/>
                <a:latin typeface="Calibri"/>
                <a:cs typeface="Calibri"/>
              </a:rPr>
              <a:t>–</a:t>
            </a:r>
            <a:r>
              <a:rPr kumimoji="0" lang="en-US" sz="2800" b="1" i="0" u="none" strike="noStrike" kern="0" cap="none" spc="-50" normalizeH="0" baseline="0" noProof="0" dirty="0">
                <a:ln>
                  <a:noFill/>
                </a:ln>
                <a:solidFill>
                  <a:srgbClr val="0D6CB8"/>
                </a:solidFill>
                <a:effectLst/>
                <a:uLnTx/>
                <a:uFillTx/>
                <a:latin typeface="Calibri"/>
                <a:cs typeface="Calibri"/>
              </a:rPr>
              <a:t> </a:t>
            </a:r>
            <a:r>
              <a:rPr kumimoji="0" lang="en-US" sz="2800" b="1" i="0" u="none" strike="noStrike" kern="0" cap="none" spc="0" normalizeH="0" baseline="0" noProof="0" dirty="0">
                <a:ln>
                  <a:noFill/>
                </a:ln>
                <a:solidFill>
                  <a:srgbClr val="0D6CB8"/>
                </a:solidFill>
                <a:effectLst/>
                <a:uLnTx/>
                <a:uFillTx/>
                <a:latin typeface="Calibri"/>
                <a:cs typeface="Calibri"/>
              </a:rPr>
              <a:t>PEIMS</a:t>
            </a:r>
            <a:r>
              <a:rPr kumimoji="0" lang="en-US" sz="2800" b="1" i="0" u="none" strike="noStrike" kern="0" cap="none" spc="-50" normalizeH="0" baseline="0" noProof="0" dirty="0">
                <a:ln>
                  <a:noFill/>
                </a:ln>
                <a:solidFill>
                  <a:srgbClr val="0D6CB8"/>
                </a:solidFill>
                <a:effectLst/>
                <a:uLnTx/>
                <a:uFillTx/>
                <a:latin typeface="Calibri"/>
                <a:cs typeface="Calibri"/>
              </a:rPr>
              <a:t> </a:t>
            </a:r>
            <a:r>
              <a:rPr kumimoji="0" lang="en-US" sz="2800" b="1" i="0" u="none" strike="noStrike" kern="0" cap="none" spc="0" normalizeH="0" baseline="0" noProof="0" dirty="0">
                <a:ln>
                  <a:noFill/>
                </a:ln>
                <a:solidFill>
                  <a:srgbClr val="0D6CB8"/>
                </a:solidFill>
                <a:effectLst/>
                <a:uLnTx/>
                <a:uFillTx/>
                <a:latin typeface="Calibri"/>
                <a:cs typeface="Calibri"/>
              </a:rPr>
              <a:t>Parent</a:t>
            </a:r>
            <a:r>
              <a:rPr kumimoji="0" lang="en-US" sz="2800" b="1" i="0" u="none" strike="noStrike" kern="0" cap="none" spc="-40" normalizeH="0" baseline="0" noProof="0" dirty="0">
                <a:ln>
                  <a:noFill/>
                </a:ln>
                <a:solidFill>
                  <a:srgbClr val="0D6CB8"/>
                </a:solidFill>
                <a:effectLst/>
                <a:uLnTx/>
                <a:uFillTx/>
                <a:latin typeface="Calibri"/>
                <a:cs typeface="Calibri"/>
              </a:rPr>
              <a:t> </a:t>
            </a:r>
            <a:r>
              <a:rPr kumimoji="0" lang="en-US" sz="2800" b="1" i="0" u="none" strike="noStrike" kern="0" cap="none" spc="0" normalizeH="0" baseline="0" noProof="0" dirty="0">
                <a:ln>
                  <a:noFill/>
                </a:ln>
                <a:solidFill>
                  <a:srgbClr val="0D6CB8"/>
                </a:solidFill>
                <a:effectLst/>
                <a:uLnTx/>
                <a:uFillTx/>
                <a:latin typeface="Calibri"/>
                <a:cs typeface="Calibri"/>
              </a:rPr>
              <a:t>Request</a:t>
            </a:r>
            <a:r>
              <a:rPr kumimoji="0" lang="en-US" sz="2800" b="1" i="0" u="none" strike="noStrike" kern="0" cap="none" spc="-35" normalizeH="0" baseline="0" noProof="0" dirty="0">
                <a:ln>
                  <a:noFill/>
                </a:ln>
                <a:solidFill>
                  <a:srgbClr val="0D6CB8"/>
                </a:solidFill>
                <a:effectLst/>
                <a:uLnTx/>
                <a:uFillTx/>
                <a:latin typeface="Calibri"/>
                <a:cs typeface="Calibri"/>
              </a:rPr>
              <a:t> </a:t>
            </a:r>
            <a:r>
              <a:rPr kumimoji="0" lang="en-US" sz="2800" b="1" i="0" u="none" strike="noStrike" kern="0" cap="none" spc="0" normalizeH="0" baseline="0" noProof="0" dirty="0">
                <a:ln>
                  <a:noFill/>
                </a:ln>
                <a:solidFill>
                  <a:srgbClr val="0D6CB8"/>
                </a:solidFill>
                <a:effectLst/>
                <a:uLnTx/>
                <a:uFillTx/>
                <a:latin typeface="Calibri"/>
                <a:cs typeface="Calibri"/>
              </a:rPr>
              <a:t>Retention</a:t>
            </a:r>
            <a:r>
              <a:rPr kumimoji="0" lang="en-US" sz="2800" b="1" i="0" u="none" strike="noStrike" kern="0" cap="none" spc="-35" normalizeH="0" baseline="0" noProof="0" dirty="0">
                <a:ln>
                  <a:noFill/>
                </a:ln>
                <a:solidFill>
                  <a:srgbClr val="0D6CB8"/>
                </a:solidFill>
                <a:effectLst/>
                <a:uLnTx/>
                <a:uFillTx/>
                <a:latin typeface="Calibri"/>
                <a:cs typeface="Calibri"/>
              </a:rPr>
              <a:t> </a:t>
            </a:r>
            <a:r>
              <a:rPr kumimoji="0" lang="en-US" sz="2800" b="0" i="0" u="none" strike="noStrike" kern="0" cap="none" spc="0" normalizeH="0" baseline="0" noProof="0" dirty="0">
                <a:ln>
                  <a:noFill/>
                </a:ln>
                <a:solidFill>
                  <a:srgbClr val="0D6CB8"/>
                </a:solidFill>
                <a:effectLst/>
                <a:uLnTx/>
                <a:uFillTx/>
                <a:latin typeface="Calibri"/>
                <a:cs typeface="Calibri"/>
              </a:rPr>
              <a:t>*Guidance</a:t>
            </a:r>
            <a:r>
              <a:rPr kumimoji="0" lang="en-US" sz="2800" b="0" i="0" u="none" strike="noStrike" kern="0" cap="none" spc="-15" normalizeH="0" baseline="0" noProof="0" dirty="0">
                <a:ln>
                  <a:noFill/>
                </a:ln>
                <a:solidFill>
                  <a:srgbClr val="0D6CB8"/>
                </a:solidFill>
                <a:effectLst/>
                <a:uLnTx/>
                <a:uFillTx/>
                <a:latin typeface="Calibri"/>
                <a:cs typeface="Calibri"/>
              </a:rPr>
              <a:t> </a:t>
            </a:r>
            <a:r>
              <a:rPr kumimoji="0" lang="en-US" sz="2800" b="0" i="0" u="none" strike="noStrike" kern="0" cap="none" spc="-10" normalizeH="0" baseline="0" noProof="0" dirty="0">
                <a:ln>
                  <a:noFill/>
                </a:ln>
                <a:solidFill>
                  <a:srgbClr val="0D6CB8"/>
                </a:solidFill>
                <a:effectLst/>
                <a:uLnTx/>
                <a:uFillTx/>
                <a:latin typeface="Calibri"/>
                <a:cs typeface="Calibri"/>
              </a:rPr>
              <a:t>Update*</a:t>
            </a:r>
            <a:endParaRPr kumimoji="0" lang="en-US" sz="2800" b="0" i="0" u="none" strike="noStrike" kern="0" cap="none" spc="0" normalizeH="0" baseline="0" noProof="0" dirty="0">
              <a:ln>
                <a:noFill/>
              </a:ln>
              <a:solidFill>
                <a:sysClr val="windowText" lastClr="000000"/>
              </a:solidFill>
              <a:effectLst/>
              <a:uLnTx/>
              <a:uFillTx/>
              <a:latin typeface="Calibri"/>
              <a:cs typeface="Calibri"/>
            </a:endParaRPr>
          </a:p>
          <a:p>
            <a:pPr marL="469900" marR="0" lvl="1" defTabSz="914400" eaLnBrk="1" fontAlgn="auto" latinLnBrk="0" hangingPunct="1">
              <a:lnSpc>
                <a:spcPct val="100000"/>
              </a:lnSpc>
              <a:spcBef>
                <a:spcPts val="0"/>
              </a:spcBef>
              <a:spcAft>
                <a:spcPts val="0"/>
              </a:spcAft>
              <a:buClr>
                <a:srgbClr val="0D6CB8"/>
              </a:buClr>
              <a:buSzTx/>
              <a:tabLst>
                <a:tab pos="812165" algn="l"/>
              </a:tabLst>
              <a:defRPr/>
            </a:pPr>
            <a:endParaRPr kumimoji="0" lang="en-US" sz="2800" b="0" i="0" u="none" strike="noStrike" kern="0" cap="none" spc="0" normalizeH="0" baseline="0" noProof="0" dirty="0">
              <a:ln>
                <a:noFill/>
              </a:ln>
              <a:solidFill>
                <a:sysClr val="windowText" lastClr="000000"/>
              </a:solidFill>
              <a:effectLst/>
              <a:uLnTx/>
              <a:uFillTx/>
              <a:latin typeface="Calibri"/>
              <a:cs typeface="Calibri"/>
            </a:endParaRPr>
          </a:p>
        </p:txBody>
      </p:sp>
    </p:spTree>
    <p:extLst>
      <p:ext uri="{BB962C8B-B14F-4D97-AF65-F5344CB8AC3E}">
        <p14:creationId xmlns:p14="http://schemas.microsoft.com/office/powerpoint/2010/main" val="4358949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487425"/>
          </a:xfrm>
        </p:spPr>
        <p:txBody>
          <a:bodyPr>
            <a:normAutofit fontScale="90000"/>
          </a:bodyPr>
          <a:lstStyle/>
          <a:p>
            <a:r>
              <a:rPr lang="en-US" sz="3200" dirty="0">
                <a:cs typeface="Calibri"/>
              </a:rPr>
              <a:t>PEIMS New Role-ID </a:t>
            </a:r>
            <a:endParaRPr lang="en-US" sz="3200" dirty="0"/>
          </a:p>
        </p:txBody>
      </p:sp>
      <p:sp>
        <p:nvSpPr>
          <p:cNvPr id="4" name="Content Placeholder 3">
            <a:extLst>
              <a:ext uri="{FF2B5EF4-FFF2-40B4-BE49-F238E27FC236}">
                <a16:creationId xmlns:a16="http://schemas.microsoft.com/office/drawing/2014/main" id="{CB57F62A-3C71-22B5-1889-BF7E76F16F73}"/>
              </a:ext>
            </a:extLst>
          </p:cNvPr>
          <p:cNvSpPr txBox="1">
            <a:spLocks/>
          </p:cNvSpPr>
          <p:nvPr/>
        </p:nvSpPr>
        <p:spPr>
          <a:xfrm>
            <a:off x="535171" y="1142839"/>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p:txBody>
      </p:sp>
      <p:sp>
        <p:nvSpPr>
          <p:cNvPr id="7" name="TextBox 6">
            <a:extLst>
              <a:ext uri="{FF2B5EF4-FFF2-40B4-BE49-F238E27FC236}">
                <a16:creationId xmlns:a16="http://schemas.microsoft.com/office/drawing/2014/main" id="{6F0D624E-9915-CFE8-F7EE-80F3CC3DE0E7}"/>
              </a:ext>
            </a:extLst>
          </p:cNvPr>
          <p:cNvSpPr txBox="1"/>
          <p:nvPr/>
        </p:nvSpPr>
        <p:spPr>
          <a:xfrm>
            <a:off x="770562" y="798152"/>
            <a:ext cx="11250202" cy="2913618"/>
          </a:xfrm>
          <a:prstGeom prst="rect">
            <a:avLst/>
          </a:prstGeom>
          <a:noFill/>
        </p:spPr>
        <p:txBody>
          <a:bodyPr wrap="square">
            <a:spAutoFit/>
          </a:bodyPr>
          <a:lstStyle/>
          <a:p>
            <a:pPr marL="12700" marR="5080" indent="-635">
              <a:lnSpc>
                <a:spcPct val="100000"/>
              </a:lnSpc>
              <a:spcBef>
                <a:spcPts val="100"/>
              </a:spcBef>
            </a:pPr>
            <a:r>
              <a:rPr lang="en-US" sz="2400" b="1" dirty="0">
                <a:solidFill>
                  <a:srgbClr val="F05F38"/>
                </a:solidFill>
                <a:latin typeface="Calibri"/>
                <a:cs typeface="Calibri"/>
              </a:rPr>
              <a:t>SB</a:t>
            </a:r>
            <a:r>
              <a:rPr lang="en-US" sz="2400" b="1" spc="-30" dirty="0">
                <a:solidFill>
                  <a:srgbClr val="F05F38"/>
                </a:solidFill>
                <a:latin typeface="Calibri"/>
                <a:cs typeface="Calibri"/>
              </a:rPr>
              <a:t> </a:t>
            </a:r>
            <a:r>
              <a:rPr lang="en-US" sz="2400" b="1" dirty="0">
                <a:solidFill>
                  <a:srgbClr val="F05F38"/>
                </a:solidFill>
                <a:latin typeface="Calibri"/>
                <a:cs typeface="Calibri"/>
              </a:rPr>
              <a:t>763</a:t>
            </a:r>
            <a:r>
              <a:rPr lang="en-US" sz="2400" b="1" spc="-35" dirty="0">
                <a:solidFill>
                  <a:srgbClr val="F05F38"/>
                </a:solidFill>
                <a:latin typeface="Calibri"/>
                <a:cs typeface="Calibri"/>
              </a:rPr>
              <a:t> </a:t>
            </a:r>
            <a:r>
              <a:rPr lang="en-US" sz="2400" b="1" dirty="0">
                <a:solidFill>
                  <a:srgbClr val="0D6CB8"/>
                </a:solidFill>
                <a:latin typeface="Calibri"/>
                <a:cs typeface="Calibri"/>
              </a:rPr>
              <a:t>adds</a:t>
            </a:r>
            <a:r>
              <a:rPr lang="en-US" sz="2400" b="1" spc="-15" dirty="0">
                <a:solidFill>
                  <a:srgbClr val="0D6CB8"/>
                </a:solidFill>
                <a:latin typeface="Calibri"/>
                <a:cs typeface="Calibri"/>
              </a:rPr>
              <a:t> </a:t>
            </a:r>
            <a:r>
              <a:rPr lang="en-US" sz="2400" b="1" dirty="0">
                <a:solidFill>
                  <a:srgbClr val="0D6CB8"/>
                </a:solidFill>
                <a:latin typeface="Calibri"/>
                <a:cs typeface="Calibri"/>
              </a:rPr>
              <a:t>TEC</a:t>
            </a:r>
            <a:r>
              <a:rPr lang="en-US" sz="2400" b="1" spc="-10" dirty="0">
                <a:solidFill>
                  <a:srgbClr val="0D6CB8"/>
                </a:solidFill>
                <a:latin typeface="Calibri"/>
                <a:cs typeface="Calibri"/>
              </a:rPr>
              <a:t> </a:t>
            </a:r>
            <a:r>
              <a:rPr lang="en-US" sz="2400" b="1" dirty="0">
                <a:solidFill>
                  <a:srgbClr val="0D6CB8"/>
                </a:solidFill>
                <a:latin typeface="Calibri"/>
                <a:cs typeface="Calibri"/>
              </a:rPr>
              <a:t>§23.001,</a:t>
            </a:r>
            <a:r>
              <a:rPr lang="en-US" sz="2400" b="1" spc="-35" dirty="0">
                <a:solidFill>
                  <a:srgbClr val="0D6CB8"/>
                </a:solidFill>
                <a:latin typeface="Calibri"/>
                <a:cs typeface="Calibri"/>
              </a:rPr>
              <a:t> </a:t>
            </a:r>
            <a:r>
              <a:rPr lang="en-US" sz="2400" b="1" dirty="0">
                <a:solidFill>
                  <a:srgbClr val="0D6CB8"/>
                </a:solidFill>
                <a:latin typeface="Calibri"/>
                <a:cs typeface="Calibri"/>
              </a:rPr>
              <a:t>School</a:t>
            </a:r>
            <a:r>
              <a:rPr lang="en-US" sz="2400" b="1" spc="-35" dirty="0">
                <a:solidFill>
                  <a:srgbClr val="0D6CB8"/>
                </a:solidFill>
                <a:latin typeface="Calibri"/>
                <a:cs typeface="Calibri"/>
              </a:rPr>
              <a:t> </a:t>
            </a:r>
            <a:r>
              <a:rPr lang="en-US" sz="2400" b="1" dirty="0">
                <a:solidFill>
                  <a:srgbClr val="0D6CB8"/>
                </a:solidFill>
                <a:latin typeface="Calibri"/>
                <a:cs typeface="Calibri"/>
              </a:rPr>
              <a:t>Chaplains,</a:t>
            </a:r>
            <a:r>
              <a:rPr lang="en-US" sz="2400" b="1" spc="-15" dirty="0">
                <a:solidFill>
                  <a:srgbClr val="0D6CB8"/>
                </a:solidFill>
                <a:latin typeface="Calibri"/>
                <a:cs typeface="Calibri"/>
              </a:rPr>
              <a:t> </a:t>
            </a:r>
            <a:r>
              <a:rPr lang="en-US" sz="2400" b="1" dirty="0">
                <a:solidFill>
                  <a:srgbClr val="0D6CB8"/>
                </a:solidFill>
                <a:latin typeface="Calibri"/>
                <a:cs typeface="Calibri"/>
              </a:rPr>
              <a:t>which</a:t>
            </a:r>
            <a:r>
              <a:rPr lang="en-US" sz="2400" b="1" spc="-30" dirty="0">
                <a:solidFill>
                  <a:srgbClr val="0D6CB8"/>
                </a:solidFill>
                <a:latin typeface="Calibri"/>
                <a:cs typeface="Calibri"/>
              </a:rPr>
              <a:t> </a:t>
            </a:r>
            <a:r>
              <a:rPr lang="en-US" sz="2400" b="1" dirty="0">
                <a:solidFill>
                  <a:srgbClr val="0D6CB8"/>
                </a:solidFill>
                <a:latin typeface="Calibri"/>
                <a:cs typeface="Calibri"/>
              </a:rPr>
              <a:t>allows</a:t>
            </a:r>
            <a:r>
              <a:rPr lang="en-US" sz="2400" b="1" spc="-10" dirty="0">
                <a:solidFill>
                  <a:srgbClr val="0D6CB8"/>
                </a:solidFill>
                <a:latin typeface="Calibri"/>
                <a:cs typeface="Calibri"/>
              </a:rPr>
              <a:t> </a:t>
            </a:r>
            <a:r>
              <a:rPr lang="en-US" sz="2400" b="1" dirty="0">
                <a:solidFill>
                  <a:srgbClr val="0D6CB8"/>
                </a:solidFill>
                <a:latin typeface="Calibri"/>
                <a:cs typeface="Calibri"/>
              </a:rPr>
              <a:t>a</a:t>
            </a:r>
            <a:r>
              <a:rPr lang="en-US" sz="2400" b="1" spc="-15" dirty="0">
                <a:solidFill>
                  <a:srgbClr val="0D6CB8"/>
                </a:solidFill>
                <a:latin typeface="Calibri"/>
                <a:cs typeface="Calibri"/>
              </a:rPr>
              <a:t> </a:t>
            </a:r>
            <a:r>
              <a:rPr lang="en-US" sz="2400" b="1" dirty="0">
                <a:solidFill>
                  <a:srgbClr val="0D6CB8"/>
                </a:solidFill>
                <a:latin typeface="Calibri"/>
                <a:cs typeface="Calibri"/>
              </a:rPr>
              <a:t>public</a:t>
            </a:r>
            <a:r>
              <a:rPr lang="en-US" sz="2400" b="1" spc="-35" dirty="0">
                <a:solidFill>
                  <a:srgbClr val="0D6CB8"/>
                </a:solidFill>
                <a:latin typeface="Calibri"/>
                <a:cs typeface="Calibri"/>
              </a:rPr>
              <a:t> </a:t>
            </a:r>
            <a:r>
              <a:rPr lang="en-US" sz="2400" b="1" dirty="0">
                <a:solidFill>
                  <a:srgbClr val="0D6CB8"/>
                </a:solidFill>
                <a:latin typeface="Calibri"/>
                <a:cs typeface="Calibri"/>
              </a:rPr>
              <a:t>school</a:t>
            </a:r>
            <a:r>
              <a:rPr lang="en-US" sz="2400" b="1" spc="-35" dirty="0">
                <a:solidFill>
                  <a:srgbClr val="0D6CB8"/>
                </a:solidFill>
                <a:latin typeface="Calibri"/>
                <a:cs typeface="Calibri"/>
              </a:rPr>
              <a:t> </a:t>
            </a:r>
            <a:r>
              <a:rPr lang="en-US" sz="2400" b="1" spc="-25" dirty="0">
                <a:solidFill>
                  <a:srgbClr val="0D6CB8"/>
                </a:solidFill>
                <a:latin typeface="Calibri"/>
                <a:cs typeface="Calibri"/>
              </a:rPr>
              <a:t>to </a:t>
            </a:r>
            <a:r>
              <a:rPr lang="en-US" sz="2400" b="1" dirty="0">
                <a:solidFill>
                  <a:srgbClr val="0D6CB8"/>
                </a:solidFill>
                <a:latin typeface="Calibri"/>
                <a:cs typeface="Calibri"/>
              </a:rPr>
              <a:t>employ</a:t>
            </a:r>
            <a:r>
              <a:rPr lang="en-US" sz="2400" b="1" spc="-45" dirty="0">
                <a:solidFill>
                  <a:srgbClr val="0D6CB8"/>
                </a:solidFill>
                <a:latin typeface="Calibri"/>
                <a:cs typeface="Calibri"/>
              </a:rPr>
              <a:t> </a:t>
            </a:r>
            <a:r>
              <a:rPr lang="en-US" sz="2400" b="1" dirty="0">
                <a:solidFill>
                  <a:srgbClr val="0D6CB8"/>
                </a:solidFill>
                <a:latin typeface="Calibri"/>
                <a:cs typeface="Calibri"/>
              </a:rPr>
              <a:t>or</a:t>
            </a:r>
            <a:r>
              <a:rPr lang="en-US" sz="2400" b="1" spc="-50" dirty="0">
                <a:solidFill>
                  <a:srgbClr val="0D6CB8"/>
                </a:solidFill>
                <a:latin typeface="Calibri"/>
                <a:cs typeface="Calibri"/>
              </a:rPr>
              <a:t> </a:t>
            </a:r>
            <a:r>
              <a:rPr lang="en-US" sz="2400" b="1" dirty="0">
                <a:solidFill>
                  <a:srgbClr val="0D6CB8"/>
                </a:solidFill>
                <a:latin typeface="Calibri"/>
                <a:cs typeface="Calibri"/>
              </a:rPr>
              <a:t>accept</a:t>
            </a:r>
            <a:r>
              <a:rPr lang="en-US" sz="2400" b="1" spc="-25" dirty="0">
                <a:solidFill>
                  <a:srgbClr val="0D6CB8"/>
                </a:solidFill>
                <a:latin typeface="Calibri"/>
                <a:cs typeface="Calibri"/>
              </a:rPr>
              <a:t> </a:t>
            </a:r>
            <a:r>
              <a:rPr lang="en-US" sz="2400" b="1" dirty="0">
                <a:solidFill>
                  <a:srgbClr val="0D6CB8"/>
                </a:solidFill>
                <a:latin typeface="Calibri"/>
                <a:cs typeface="Calibri"/>
              </a:rPr>
              <a:t>as</a:t>
            </a:r>
            <a:r>
              <a:rPr lang="en-US" sz="2400" b="1" spc="-30" dirty="0">
                <a:solidFill>
                  <a:srgbClr val="0D6CB8"/>
                </a:solidFill>
                <a:latin typeface="Calibri"/>
                <a:cs typeface="Calibri"/>
              </a:rPr>
              <a:t> </a:t>
            </a:r>
            <a:r>
              <a:rPr lang="en-US" sz="2400" b="1" dirty="0">
                <a:solidFill>
                  <a:srgbClr val="0D6CB8"/>
                </a:solidFill>
                <a:latin typeface="Calibri"/>
                <a:cs typeface="Calibri"/>
              </a:rPr>
              <a:t>volunteers</a:t>
            </a:r>
            <a:r>
              <a:rPr lang="en-US" sz="2400" b="1" spc="-20" dirty="0">
                <a:solidFill>
                  <a:srgbClr val="0D6CB8"/>
                </a:solidFill>
                <a:latin typeface="Calibri"/>
                <a:cs typeface="Calibri"/>
              </a:rPr>
              <a:t> </a:t>
            </a:r>
            <a:r>
              <a:rPr lang="en-US" sz="2400" b="1" dirty="0">
                <a:solidFill>
                  <a:srgbClr val="0D6CB8"/>
                </a:solidFill>
                <a:latin typeface="Calibri"/>
                <a:cs typeface="Calibri"/>
              </a:rPr>
              <a:t>chaplains.</a:t>
            </a:r>
            <a:r>
              <a:rPr lang="en-US" sz="2400" b="1" spc="-45" dirty="0">
                <a:solidFill>
                  <a:srgbClr val="0D6CB8"/>
                </a:solidFill>
                <a:latin typeface="Calibri"/>
                <a:cs typeface="Calibri"/>
              </a:rPr>
              <a:t> </a:t>
            </a:r>
            <a:r>
              <a:rPr lang="en-US" sz="2400" b="1" dirty="0">
                <a:solidFill>
                  <a:srgbClr val="0D6CB8"/>
                </a:solidFill>
                <a:latin typeface="Calibri"/>
                <a:cs typeface="Calibri"/>
              </a:rPr>
              <a:t>A</a:t>
            </a:r>
            <a:r>
              <a:rPr lang="en-US" sz="2400" b="1" spc="-45" dirty="0">
                <a:solidFill>
                  <a:srgbClr val="0D6CB8"/>
                </a:solidFill>
                <a:latin typeface="Calibri"/>
                <a:cs typeface="Calibri"/>
              </a:rPr>
              <a:t> </a:t>
            </a:r>
            <a:r>
              <a:rPr lang="en-US" sz="2400" b="1" dirty="0">
                <a:solidFill>
                  <a:srgbClr val="0D6CB8"/>
                </a:solidFill>
                <a:latin typeface="Calibri"/>
                <a:cs typeface="Calibri"/>
              </a:rPr>
              <a:t>chaplain</a:t>
            </a:r>
            <a:r>
              <a:rPr lang="en-US" sz="2400" b="1" spc="-40" dirty="0">
                <a:solidFill>
                  <a:srgbClr val="0D6CB8"/>
                </a:solidFill>
                <a:latin typeface="Calibri"/>
                <a:cs typeface="Calibri"/>
              </a:rPr>
              <a:t> </a:t>
            </a:r>
            <a:r>
              <a:rPr lang="en-US" sz="2400" b="1" dirty="0">
                <a:solidFill>
                  <a:srgbClr val="0D6CB8"/>
                </a:solidFill>
                <a:latin typeface="Calibri"/>
                <a:cs typeface="Calibri"/>
              </a:rPr>
              <a:t>employed</a:t>
            </a:r>
            <a:r>
              <a:rPr lang="en-US" sz="2400" b="1" spc="-30" dirty="0">
                <a:solidFill>
                  <a:srgbClr val="0D6CB8"/>
                </a:solidFill>
                <a:latin typeface="Calibri"/>
                <a:cs typeface="Calibri"/>
              </a:rPr>
              <a:t> </a:t>
            </a:r>
            <a:r>
              <a:rPr lang="en-US" sz="2400" b="1" dirty="0">
                <a:solidFill>
                  <a:srgbClr val="0D6CB8"/>
                </a:solidFill>
                <a:latin typeface="Calibri"/>
                <a:cs typeface="Calibri"/>
              </a:rPr>
              <a:t>under</a:t>
            </a:r>
            <a:r>
              <a:rPr lang="en-US" sz="2400" b="1" spc="-45" dirty="0">
                <a:solidFill>
                  <a:srgbClr val="0D6CB8"/>
                </a:solidFill>
                <a:latin typeface="Calibri"/>
                <a:cs typeface="Calibri"/>
              </a:rPr>
              <a:t> </a:t>
            </a:r>
            <a:r>
              <a:rPr lang="en-US" sz="2400" b="1" spc="-20" dirty="0">
                <a:solidFill>
                  <a:srgbClr val="0D6CB8"/>
                </a:solidFill>
                <a:latin typeface="Calibri"/>
                <a:cs typeface="Calibri"/>
              </a:rPr>
              <a:t>this </a:t>
            </a:r>
            <a:r>
              <a:rPr lang="en-US" sz="2400" b="1" dirty="0">
                <a:solidFill>
                  <a:srgbClr val="0D6CB8"/>
                </a:solidFill>
                <a:latin typeface="Calibri"/>
                <a:cs typeface="Calibri"/>
              </a:rPr>
              <a:t>subsection</a:t>
            </a:r>
            <a:r>
              <a:rPr lang="en-US" sz="2400" b="1" spc="-50" dirty="0">
                <a:solidFill>
                  <a:srgbClr val="0D6CB8"/>
                </a:solidFill>
                <a:latin typeface="Calibri"/>
                <a:cs typeface="Calibri"/>
              </a:rPr>
              <a:t> </a:t>
            </a:r>
            <a:r>
              <a:rPr lang="en-US" sz="2400" b="1" dirty="0">
                <a:solidFill>
                  <a:srgbClr val="0D6CB8"/>
                </a:solidFill>
                <a:latin typeface="Calibri"/>
                <a:cs typeface="Calibri"/>
              </a:rPr>
              <a:t>is</a:t>
            </a:r>
            <a:r>
              <a:rPr lang="en-US" sz="2400" b="1" spc="-30" dirty="0">
                <a:solidFill>
                  <a:srgbClr val="0D6CB8"/>
                </a:solidFill>
                <a:latin typeface="Calibri"/>
                <a:cs typeface="Calibri"/>
              </a:rPr>
              <a:t> </a:t>
            </a:r>
            <a:r>
              <a:rPr lang="en-US" sz="2400" b="1" dirty="0">
                <a:solidFill>
                  <a:srgbClr val="0D6CB8"/>
                </a:solidFill>
                <a:latin typeface="Calibri"/>
                <a:cs typeface="Calibri"/>
              </a:rPr>
              <a:t>not</a:t>
            </a:r>
            <a:r>
              <a:rPr lang="en-US" sz="2400" b="1" spc="-40" dirty="0">
                <a:solidFill>
                  <a:srgbClr val="0D6CB8"/>
                </a:solidFill>
                <a:latin typeface="Calibri"/>
                <a:cs typeface="Calibri"/>
              </a:rPr>
              <a:t> </a:t>
            </a:r>
            <a:r>
              <a:rPr lang="en-US" sz="2400" b="1" dirty="0">
                <a:solidFill>
                  <a:srgbClr val="0D6CB8"/>
                </a:solidFill>
                <a:latin typeface="Calibri"/>
                <a:cs typeface="Calibri"/>
              </a:rPr>
              <a:t>required</a:t>
            </a:r>
            <a:r>
              <a:rPr lang="en-US" sz="2400" b="1" spc="-25" dirty="0">
                <a:solidFill>
                  <a:srgbClr val="0D6CB8"/>
                </a:solidFill>
                <a:latin typeface="Calibri"/>
                <a:cs typeface="Calibri"/>
              </a:rPr>
              <a:t> </a:t>
            </a:r>
            <a:r>
              <a:rPr lang="en-US" sz="2400" b="1" dirty="0">
                <a:solidFill>
                  <a:srgbClr val="0D6CB8"/>
                </a:solidFill>
                <a:latin typeface="Calibri"/>
                <a:cs typeface="Calibri"/>
              </a:rPr>
              <a:t>to</a:t>
            </a:r>
            <a:r>
              <a:rPr lang="en-US" sz="2400" b="1" spc="-35" dirty="0">
                <a:solidFill>
                  <a:srgbClr val="0D6CB8"/>
                </a:solidFill>
                <a:latin typeface="Calibri"/>
                <a:cs typeface="Calibri"/>
              </a:rPr>
              <a:t> </a:t>
            </a:r>
            <a:r>
              <a:rPr lang="en-US" sz="2400" b="1" dirty="0">
                <a:solidFill>
                  <a:srgbClr val="0D6CB8"/>
                </a:solidFill>
                <a:latin typeface="Calibri"/>
                <a:cs typeface="Calibri"/>
              </a:rPr>
              <a:t>be</a:t>
            </a:r>
            <a:r>
              <a:rPr lang="en-US" sz="2400" b="1" spc="-35" dirty="0">
                <a:solidFill>
                  <a:srgbClr val="0D6CB8"/>
                </a:solidFill>
                <a:latin typeface="Calibri"/>
                <a:cs typeface="Calibri"/>
              </a:rPr>
              <a:t> </a:t>
            </a:r>
            <a:r>
              <a:rPr lang="en-US" sz="2400" b="1" dirty="0">
                <a:solidFill>
                  <a:srgbClr val="0D6CB8"/>
                </a:solidFill>
                <a:latin typeface="Calibri"/>
                <a:cs typeface="Calibri"/>
              </a:rPr>
              <a:t>certified</a:t>
            </a:r>
            <a:r>
              <a:rPr lang="en-US" sz="2400" b="1" spc="-30" dirty="0">
                <a:solidFill>
                  <a:srgbClr val="0D6CB8"/>
                </a:solidFill>
                <a:latin typeface="Calibri"/>
                <a:cs typeface="Calibri"/>
              </a:rPr>
              <a:t> </a:t>
            </a:r>
            <a:r>
              <a:rPr lang="en-US" sz="2400" b="1" dirty="0">
                <a:solidFill>
                  <a:srgbClr val="0D6CB8"/>
                </a:solidFill>
                <a:latin typeface="Calibri"/>
                <a:cs typeface="Calibri"/>
              </a:rPr>
              <a:t>by</a:t>
            </a:r>
            <a:r>
              <a:rPr lang="en-US" sz="2400" b="1" spc="-40" dirty="0">
                <a:solidFill>
                  <a:srgbClr val="0D6CB8"/>
                </a:solidFill>
                <a:latin typeface="Calibri"/>
                <a:cs typeface="Calibri"/>
              </a:rPr>
              <a:t> </a:t>
            </a:r>
            <a:r>
              <a:rPr lang="en-US" sz="2400" b="1" dirty="0">
                <a:solidFill>
                  <a:srgbClr val="0D6CB8"/>
                </a:solidFill>
                <a:latin typeface="Calibri"/>
                <a:cs typeface="Calibri"/>
              </a:rPr>
              <a:t>the</a:t>
            </a:r>
            <a:r>
              <a:rPr lang="en-US" sz="2400" b="1" spc="-30" dirty="0">
                <a:solidFill>
                  <a:srgbClr val="0D6CB8"/>
                </a:solidFill>
                <a:latin typeface="Calibri"/>
                <a:cs typeface="Calibri"/>
              </a:rPr>
              <a:t> </a:t>
            </a:r>
            <a:r>
              <a:rPr lang="en-US" sz="2400" b="1" dirty="0">
                <a:solidFill>
                  <a:srgbClr val="0D6CB8"/>
                </a:solidFill>
                <a:latin typeface="Calibri"/>
                <a:cs typeface="Calibri"/>
              </a:rPr>
              <a:t>State</a:t>
            </a:r>
            <a:r>
              <a:rPr lang="en-US" sz="2400" b="1" spc="-15" dirty="0">
                <a:solidFill>
                  <a:srgbClr val="0D6CB8"/>
                </a:solidFill>
                <a:latin typeface="Calibri"/>
                <a:cs typeface="Calibri"/>
              </a:rPr>
              <a:t> </a:t>
            </a:r>
            <a:r>
              <a:rPr lang="en-US" sz="2400" b="1" dirty="0">
                <a:solidFill>
                  <a:srgbClr val="0D6CB8"/>
                </a:solidFill>
                <a:latin typeface="Calibri"/>
                <a:cs typeface="Calibri"/>
              </a:rPr>
              <a:t>Board</a:t>
            </a:r>
            <a:r>
              <a:rPr lang="en-US" sz="2400" b="1" spc="-35" dirty="0">
                <a:solidFill>
                  <a:srgbClr val="0D6CB8"/>
                </a:solidFill>
                <a:latin typeface="Calibri"/>
                <a:cs typeface="Calibri"/>
              </a:rPr>
              <a:t> </a:t>
            </a:r>
            <a:r>
              <a:rPr lang="en-US" sz="2400" b="1" dirty="0">
                <a:solidFill>
                  <a:srgbClr val="0D6CB8"/>
                </a:solidFill>
                <a:latin typeface="Calibri"/>
                <a:cs typeface="Calibri"/>
              </a:rPr>
              <a:t>for</a:t>
            </a:r>
            <a:r>
              <a:rPr lang="en-US" sz="2400" b="1" spc="-40" dirty="0">
                <a:solidFill>
                  <a:srgbClr val="0D6CB8"/>
                </a:solidFill>
                <a:latin typeface="Calibri"/>
                <a:cs typeface="Calibri"/>
              </a:rPr>
              <a:t> </a:t>
            </a:r>
            <a:r>
              <a:rPr lang="en-US" sz="2400" b="1" spc="-10" dirty="0">
                <a:solidFill>
                  <a:srgbClr val="0D6CB8"/>
                </a:solidFill>
                <a:latin typeface="Calibri"/>
                <a:cs typeface="Calibri"/>
              </a:rPr>
              <a:t>Educator Certification.</a:t>
            </a:r>
          </a:p>
          <a:p>
            <a:pPr marL="12700" marR="5080" indent="-635">
              <a:lnSpc>
                <a:spcPct val="100000"/>
              </a:lnSpc>
              <a:spcBef>
                <a:spcPts val="100"/>
              </a:spcBef>
            </a:pPr>
            <a:endParaRPr lang="en-US" sz="2800" b="1" spc="-10" dirty="0">
              <a:solidFill>
                <a:srgbClr val="0D6CB8"/>
              </a:solidFill>
              <a:latin typeface="Calibri"/>
              <a:cs typeface="Calibri"/>
            </a:endParaRPr>
          </a:p>
          <a:p>
            <a:pPr marL="12700" marR="5080" indent="-635">
              <a:spcBef>
                <a:spcPts val="100"/>
              </a:spcBef>
            </a:pPr>
            <a:r>
              <a:rPr lang="en-US" sz="2400" b="1" dirty="0">
                <a:solidFill>
                  <a:srgbClr val="0D6CB8"/>
                </a:solidFill>
                <a:latin typeface="Calibri"/>
                <a:cs typeface="Calibri"/>
              </a:rPr>
              <a:t>TEA</a:t>
            </a:r>
            <a:r>
              <a:rPr lang="en-US" sz="2400" b="1" spc="-35" dirty="0">
                <a:solidFill>
                  <a:srgbClr val="0D6CB8"/>
                </a:solidFill>
                <a:latin typeface="Calibri"/>
                <a:cs typeface="Calibri"/>
              </a:rPr>
              <a:t> </a:t>
            </a:r>
            <a:r>
              <a:rPr lang="en-US" sz="2400" b="1" dirty="0">
                <a:solidFill>
                  <a:srgbClr val="0D6CB8"/>
                </a:solidFill>
                <a:latin typeface="Calibri"/>
                <a:cs typeface="Calibri"/>
              </a:rPr>
              <a:t>added</a:t>
            </a:r>
            <a:r>
              <a:rPr lang="en-US" sz="2400" b="1" spc="-25" dirty="0">
                <a:solidFill>
                  <a:srgbClr val="0D6CB8"/>
                </a:solidFill>
                <a:latin typeface="Calibri"/>
                <a:cs typeface="Calibri"/>
              </a:rPr>
              <a:t> </a:t>
            </a:r>
            <a:r>
              <a:rPr lang="en-US" sz="2400" b="1" dirty="0">
                <a:solidFill>
                  <a:srgbClr val="0D6CB8"/>
                </a:solidFill>
                <a:latin typeface="Calibri"/>
                <a:cs typeface="Calibri"/>
              </a:rPr>
              <a:t>one</a:t>
            </a:r>
            <a:r>
              <a:rPr lang="en-US" sz="2400" b="1" spc="-20" dirty="0">
                <a:solidFill>
                  <a:srgbClr val="0D6CB8"/>
                </a:solidFill>
                <a:latin typeface="Calibri"/>
                <a:cs typeface="Calibri"/>
              </a:rPr>
              <a:t> </a:t>
            </a:r>
            <a:r>
              <a:rPr lang="en-US" sz="2400" b="1" dirty="0">
                <a:solidFill>
                  <a:srgbClr val="0D6CB8"/>
                </a:solidFill>
                <a:latin typeface="Calibri"/>
                <a:cs typeface="Calibri"/>
              </a:rPr>
              <a:t>new</a:t>
            </a:r>
            <a:r>
              <a:rPr lang="en-US" sz="2400" b="1" spc="-20" dirty="0">
                <a:solidFill>
                  <a:srgbClr val="0D6CB8"/>
                </a:solidFill>
                <a:latin typeface="Calibri"/>
                <a:cs typeface="Calibri"/>
              </a:rPr>
              <a:t> </a:t>
            </a:r>
            <a:r>
              <a:rPr lang="en-US" sz="2400" b="1" spc="-10" dirty="0">
                <a:solidFill>
                  <a:srgbClr val="0D6CB8"/>
                </a:solidFill>
                <a:latin typeface="Calibri"/>
                <a:cs typeface="Calibri"/>
              </a:rPr>
              <a:t>ROLE-</a:t>
            </a:r>
            <a:r>
              <a:rPr lang="en-US" sz="2400" b="1" dirty="0">
                <a:solidFill>
                  <a:srgbClr val="0D6CB8"/>
                </a:solidFill>
                <a:latin typeface="Calibri"/>
                <a:cs typeface="Calibri"/>
              </a:rPr>
              <a:t>ID</a:t>
            </a:r>
            <a:r>
              <a:rPr lang="en-US" sz="2400" b="1" spc="-20" dirty="0">
                <a:solidFill>
                  <a:srgbClr val="0D6CB8"/>
                </a:solidFill>
                <a:latin typeface="Calibri"/>
                <a:cs typeface="Calibri"/>
              </a:rPr>
              <a:t> </a:t>
            </a:r>
            <a:r>
              <a:rPr lang="en-US" sz="2400" b="1" dirty="0">
                <a:solidFill>
                  <a:srgbClr val="0D6CB8"/>
                </a:solidFill>
                <a:latin typeface="Calibri"/>
                <a:cs typeface="Calibri"/>
              </a:rPr>
              <a:t>(C021)</a:t>
            </a:r>
            <a:r>
              <a:rPr lang="en-US" sz="2400" b="1" spc="-40" dirty="0">
                <a:solidFill>
                  <a:srgbClr val="0D6CB8"/>
                </a:solidFill>
                <a:latin typeface="Calibri"/>
                <a:cs typeface="Calibri"/>
              </a:rPr>
              <a:t> </a:t>
            </a:r>
            <a:r>
              <a:rPr lang="en-US" sz="2400" b="1" dirty="0">
                <a:solidFill>
                  <a:srgbClr val="0D6CB8"/>
                </a:solidFill>
                <a:latin typeface="Calibri"/>
                <a:cs typeface="Calibri"/>
              </a:rPr>
              <a:t>to</a:t>
            </a:r>
            <a:r>
              <a:rPr lang="en-US" sz="2400" b="1" spc="-20" dirty="0">
                <a:solidFill>
                  <a:srgbClr val="0D6CB8"/>
                </a:solidFill>
                <a:latin typeface="Calibri"/>
                <a:cs typeface="Calibri"/>
              </a:rPr>
              <a:t> </a:t>
            </a:r>
            <a:r>
              <a:rPr lang="en-US" sz="2400" b="1" dirty="0">
                <a:solidFill>
                  <a:srgbClr val="0D6CB8"/>
                </a:solidFill>
                <a:latin typeface="Calibri"/>
                <a:cs typeface="Calibri"/>
              </a:rPr>
              <a:t>allow</a:t>
            </a:r>
            <a:r>
              <a:rPr lang="en-US" sz="2400" b="1" spc="-25" dirty="0">
                <a:solidFill>
                  <a:srgbClr val="0D6CB8"/>
                </a:solidFill>
                <a:latin typeface="Calibri"/>
                <a:cs typeface="Calibri"/>
              </a:rPr>
              <a:t> </a:t>
            </a:r>
            <a:r>
              <a:rPr lang="en-US" sz="2400" b="1" dirty="0">
                <a:solidFill>
                  <a:srgbClr val="0D6CB8"/>
                </a:solidFill>
                <a:latin typeface="Calibri"/>
                <a:cs typeface="Calibri"/>
              </a:rPr>
              <a:t>an</a:t>
            </a:r>
            <a:r>
              <a:rPr lang="en-US" sz="2400" b="1" spc="-20" dirty="0">
                <a:solidFill>
                  <a:srgbClr val="0D6CB8"/>
                </a:solidFill>
                <a:latin typeface="Calibri"/>
                <a:cs typeface="Calibri"/>
              </a:rPr>
              <a:t> </a:t>
            </a:r>
            <a:r>
              <a:rPr lang="en-US" sz="2400" b="1" dirty="0">
                <a:solidFill>
                  <a:srgbClr val="0D6CB8"/>
                </a:solidFill>
                <a:latin typeface="Calibri"/>
                <a:cs typeface="Calibri"/>
              </a:rPr>
              <a:t>LEA</a:t>
            </a:r>
            <a:r>
              <a:rPr lang="en-US" sz="2400" b="1" spc="-25" dirty="0">
                <a:solidFill>
                  <a:srgbClr val="0D6CB8"/>
                </a:solidFill>
                <a:latin typeface="Calibri"/>
                <a:cs typeface="Calibri"/>
              </a:rPr>
              <a:t> </a:t>
            </a:r>
            <a:r>
              <a:rPr lang="en-US" sz="2400" b="1" dirty="0">
                <a:solidFill>
                  <a:srgbClr val="0D6CB8"/>
                </a:solidFill>
                <a:latin typeface="Calibri"/>
                <a:cs typeface="Calibri"/>
              </a:rPr>
              <a:t>to</a:t>
            </a:r>
            <a:r>
              <a:rPr lang="en-US" sz="2400" b="1" spc="-20" dirty="0">
                <a:solidFill>
                  <a:srgbClr val="0D6CB8"/>
                </a:solidFill>
                <a:latin typeface="Calibri"/>
                <a:cs typeface="Calibri"/>
              </a:rPr>
              <a:t> </a:t>
            </a:r>
            <a:r>
              <a:rPr lang="en-US" sz="2400" b="1" dirty="0">
                <a:solidFill>
                  <a:srgbClr val="0D6CB8"/>
                </a:solidFill>
                <a:latin typeface="Calibri"/>
                <a:cs typeface="Calibri"/>
              </a:rPr>
              <a:t>report</a:t>
            </a:r>
            <a:r>
              <a:rPr lang="en-US" sz="2400" b="1" spc="-25" dirty="0">
                <a:solidFill>
                  <a:srgbClr val="0D6CB8"/>
                </a:solidFill>
                <a:latin typeface="Calibri"/>
                <a:cs typeface="Calibri"/>
              </a:rPr>
              <a:t> </a:t>
            </a:r>
            <a:r>
              <a:rPr lang="en-US" sz="2400" b="1" dirty="0">
                <a:solidFill>
                  <a:srgbClr val="0D6CB8"/>
                </a:solidFill>
                <a:latin typeface="Calibri"/>
                <a:cs typeface="Calibri"/>
              </a:rPr>
              <a:t>a</a:t>
            </a:r>
            <a:r>
              <a:rPr lang="en-US" sz="2400" b="1" spc="-15" dirty="0">
                <a:solidFill>
                  <a:srgbClr val="0D6CB8"/>
                </a:solidFill>
                <a:latin typeface="Calibri"/>
                <a:cs typeface="Calibri"/>
              </a:rPr>
              <a:t> </a:t>
            </a:r>
            <a:r>
              <a:rPr lang="en-US" sz="2400" b="1" spc="-10" dirty="0">
                <a:solidFill>
                  <a:srgbClr val="0D6CB8"/>
                </a:solidFill>
                <a:latin typeface="Calibri"/>
                <a:cs typeface="Calibri"/>
              </a:rPr>
              <a:t>School Chaplain.</a:t>
            </a:r>
            <a:endParaRPr lang="en-US" sz="2400" dirty="0">
              <a:latin typeface="Calibri"/>
              <a:cs typeface="Calibri"/>
            </a:endParaRPr>
          </a:p>
          <a:p>
            <a:pPr marL="12700" marR="5080" indent="-635">
              <a:lnSpc>
                <a:spcPct val="100000"/>
              </a:lnSpc>
              <a:spcBef>
                <a:spcPts val="100"/>
              </a:spcBef>
            </a:pPr>
            <a:endParaRPr lang="en-US" sz="2800" b="1" spc="-10" dirty="0">
              <a:solidFill>
                <a:srgbClr val="0D6CB8"/>
              </a:solidFill>
              <a:latin typeface="Calibri"/>
              <a:cs typeface="Calibri"/>
            </a:endParaRPr>
          </a:p>
          <a:p>
            <a:pPr marL="12700" marR="5080" indent="-635">
              <a:lnSpc>
                <a:spcPct val="100000"/>
              </a:lnSpc>
              <a:spcBef>
                <a:spcPts val="100"/>
              </a:spcBef>
            </a:pPr>
            <a:endParaRPr lang="en-US" sz="2800" dirty="0">
              <a:latin typeface="Calibri"/>
              <a:cs typeface="Calibri"/>
            </a:endParaRPr>
          </a:p>
        </p:txBody>
      </p:sp>
      <p:pic>
        <p:nvPicPr>
          <p:cNvPr id="11" name="Picture 10">
            <a:extLst>
              <a:ext uri="{FF2B5EF4-FFF2-40B4-BE49-F238E27FC236}">
                <a16:creationId xmlns:a16="http://schemas.microsoft.com/office/drawing/2014/main" id="{F430FCEE-17D7-EBC7-FB8E-928D3B9E59CC}"/>
              </a:ext>
            </a:extLst>
          </p:cNvPr>
          <p:cNvPicPr>
            <a:picLocks noChangeAspect="1"/>
          </p:cNvPicPr>
          <p:nvPr/>
        </p:nvPicPr>
        <p:blipFill>
          <a:blip r:embed="rId2"/>
          <a:stretch>
            <a:fillRect/>
          </a:stretch>
        </p:blipFill>
        <p:spPr>
          <a:xfrm>
            <a:off x="900994" y="2794165"/>
            <a:ext cx="9742857" cy="904762"/>
          </a:xfrm>
          <a:prstGeom prst="rect">
            <a:avLst/>
          </a:prstGeom>
        </p:spPr>
      </p:pic>
      <p:pic>
        <p:nvPicPr>
          <p:cNvPr id="13" name="Picture 12">
            <a:extLst>
              <a:ext uri="{FF2B5EF4-FFF2-40B4-BE49-F238E27FC236}">
                <a16:creationId xmlns:a16="http://schemas.microsoft.com/office/drawing/2014/main" id="{6CB7E434-7412-C1E4-B24D-146931E749BE}"/>
              </a:ext>
            </a:extLst>
          </p:cNvPr>
          <p:cNvPicPr>
            <a:picLocks noChangeAspect="1"/>
          </p:cNvPicPr>
          <p:nvPr/>
        </p:nvPicPr>
        <p:blipFill>
          <a:blip r:embed="rId3"/>
          <a:stretch>
            <a:fillRect/>
          </a:stretch>
        </p:blipFill>
        <p:spPr>
          <a:xfrm>
            <a:off x="900994" y="3698927"/>
            <a:ext cx="9742857" cy="843197"/>
          </a:xfrm>
          <a:prstGeom prst="rect">
            <a:avLst/>
          </a:prstGeom>
        </p:spPr>
      </p:pic>
      <p:pic>
        <p:nvPicPr>
          <p:cNvPr id="14" name="object 3">
            <a:extLst>
              <a:ext uri="{FF2B5EF4-FFF2-40B4-BE49-F238E27FC236}">
                <a16:creationId xmlns:a16="http://schemas.microsoft.com/office/drawing/2014/main" id="{ECBAD807-F1A0-7DE9-3545-75A674B45BF2}"/>
              </a:ext>
            </a:extLst>
          </p:cNvPr>
          <p:cNvPicPr/>
          <p:nvPr/>
        </p:nvPicPr>
        <p:blipFill>
          <a:blip r:embed="rId4" cstate="print"/>
          <a:stretch>
            <a:fillRect/>
          </a:stretch>
        </p:blipFill>
        <p:spPr>
          <a:xfrm>
            <a:off x="900994" y="4809852"/>
            <a:ext cx="9766076" cy="1029012"/>
          </a:xfrm>
          <a:prstGeom prst="rect">
            <a:avLst/>
          </a:prstGeom>
        </p:spPr>
      </p:pic>
    </p:spTree>
    <p:extLst>
      <p:ext uri="{BB962C8B-B14F-4D97-AF65-F5344CB8AC3E}">
        <p14:creationId xmlns:p14="http://schemas.microsoft.com/office/powerpoint/2010/main" val="1808025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3200" dirty="0">
                <a:cs typeface="Calibri"/>
              </a:rPr>
              <a:t>PEIMS Discipline</a:t>
            </a:r>
            <a:endParaRPr lang="en-US" sz="3200" dirty="0"/>
          </a:p>
        </p:txBody>
      </p:sp>
      <p:sp>
        <p:nvSpPr>
          <p:cNvPr id="4" name="Content Placeholder 3">
            <a:extLst>
              <a:ext uri="{FF2B5EF4-FFF2-40B4-BE49-F238E27FC236}">
                <a16:creationId xmlns:a16="http://schemas.microsoft.com/office/drawing/2014/main" id="{CB57F62A-3C71-22B5-1889-BF7E76F16F73}"/>
              </a:ext>
            </a:extLst>
          </p:cNvPr>
          <p:cNvSpPr txBox="1">
            <a:spLocks/>
          </p:cNvSpPr>
          <p:nvPr/>
        </p:nvSpPr>
        <p:spPr>
          <a:xfrm>
            <a:off x="535171" y="1142839"/>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p:txBody>
      </p:sp>
      <p:sp>
        <p:nvSpPr>
          <p:cNvPr id="7" name="TextBox 6">
            <a:extLst>
              <a:ext uri="{FF2B5EF4-FFF2-40B4-BE49-F238E27FC236}">
                <a16:creationId xmlns:a16="http://schemas.microsoft.com/office/drawing/2014/main" id="{6F0D624E-9915-CFE8-F7EE-80F3CC3DE0E7}"/>
              </a:ext>
            </a:extLst>
          </p:cNvPr>
          <p:cNvSpPr txBox="1"/>
          <p:nvPr/>
        </p:nvSpPr>
        <p:spPr>
          <a:xfrm>
            <a:off x="739740" y="780837"/>
            <a:ext cx="11250202" cy="5447645"/>
          </a:xfrm>
          <a:prstGeom prst="rect">
            <a:avLst/>
          </a:prstGeom>
          <a:noFill/>
        </p:spPr>
        <p:txBody>
          <a:bodyPr wrap="square">
            <a:spAutoFit/>
          </a:bodyPr>
          <a:lstStyle/>
          <a:p>
            <a:pPr algn="l"/>
            <a:endParaRPr lang="en-US" sz="1800" b="0" i="0" u="none" strike="noStrike" baseline="0" dirty="0">
              <a:solidFill>
                <a:srgbClr val="000000"/>
              </a:solidFill>
              <a:latin typeface="Calibri" panose="020F0502020204030204" pitchFamily="34" charset="0"/>
            </a:endParaRPr>
          </a:p>
          <a:p>
            <a:pPr marR="7100" algn="l"/>
            <a:r>
              <a:rPr lang="en-US" sz="2400" b="1" i="0" u="none" strike="noStrike" baseline="0" dirty="0">
                <a:solidFill>
                  <a:srgbClr val="F05F38"/>
                </a:solidFill>
                <a:latin typeface="Calibri" panose="020F0502020204030204" pitchFamily="34" charset="0"/>
              </a:rPr>
              <a:t>HB 114 </a:t>
            </a:r>
            <a:r>
              <a:rPr lang="en-US" sz="2400" b="1" i="0" u="none" strike="noStrike" baseline="0" dirty="0">
                <a:solidFill>
                  <a:srgbClr val="0D6CB8"/>
                </a:solidFill>
                <a:latin typeface="Calibri" panose="020F0502020204030204" pitchFamily="34" charset="0"/>
              </a:rPr>
              <a:t>amends TEC §37.006 to direct a mandatory disciplinary alternative education program (DAEP) placement for a student observed possessing, using, being under the influence, selling, giving, or delivering to another person marihuana or tetrahydrocannabinol on or within 300 feet of school property or while attending a school-sponsored or school-related activity on or off of school property. Additionally, the bill directs a mandatory DAEP placement for a student observed possessing, using, selling, giving, or delivering to another person an e-cigarette. </a:t>
            </a:r>
            <a:endParaRPr lang="en-US" sz="2400" b="1" spc="-10" dirty="0">
              <a:solidFill>
                <a:srgbClr val="0D6CB8"/>
              </a:solidFill>
              <a:latin typeface="Calibri"/>
              <a:cs typeface="Calibri"/>
            </a:endParaRPr>
          </a:p>
          <a:p>
            <a:pPr algn="l"/>
            <a:endParaRPr lang="en-US" sz="1800" b="0" i="0" u="none" strike="noStrike" baseline="0" dirty="0">
              <a:solidFill>
                <a:srgbClr val="000000"/>
              </a:solidFill>
              <a:latin typeface="Calibri" panose="020F0502020204030204" pitchFamily="34" charset="0"/>
            </a:endParaRPr>
          </a:p>
          <a:p>
            <a:pPr marR="14320" algn="l"/>
            <a:r>
              <a:rPr lang="en-US" sz="2400" b="1" i="0" u="none" strike="noStrike" baseline="0" dirty="0">
                <a:solidFill>
                  <a:srgbClr val="0D6CB8"/>
                </a:solidFill>
                <a:latin typeface="Calibri" panose="020F0502020204030204" pitchFamily="34" charset="0"/>
              </a:rPr>
              <a:t>TEA added three new codes to the DISCIPLINARY-ACTION-REASON-CODE (C165) table, revised one existing code, updated and added rules.</a:t>
            </a:r>
          </a:p>
          <a:p>
            <a:pPr marR="14320" algn="l"/>
            <a:endParaRPr lang="en-US" sz="2400" b="1" dirty="0">
              <a:solidFill>
                <a:srgbClr val="0D6CB8"/>
              </a:solidFill>
              <a:latin typeface="Calibri" panose="020F0502020204030204" pitchFamily="34" charset="0"/>
              <a:cs typeface="Calibri"/>
            </a:endParaRPr>
          </a:p>
          <a:p>
            <a:pPr marR="14320"/>
            <a:r>
              <a:rPr lang="en-US" sz="2400" b="1" dirty="0">
                <a:solidFill>
                  <a:srgbClr val="F05F38"/>
                </a:solidFill>
                <a:latin typeface="Calibri"/>
                <a:cs typeface="Calibri"/>
              </a:rPr>
              <a:t>HB</a:t>
            </a:r>
            <a:r>
              <a:rPr lang="en-US" sz="2400" b="1" spc="-50" dirty="0">
                <a:solidFill>
                  <a:srgbClr val="F05F38"/>
                </a:solidFill>
                <a:latin typeface="Calibri"/>
                <a:cs typeface="Calibri"/>
              </a:rPr>
              <a:t> </a:t>
            </a:r>
            <a:r>
              <a:rPr lang="en-US" sz="2400" b="1" dirty="0">
                <a:solidFill>
                  <a:srgbClr val="F05F38"/>
                </a:solidFill>
                <a:latin typeface="Calibri"/>
                <a:cs typeface="Calibri"/>
              </a:rPr>
              <a:t>114</a:t>
            </a:r>
            <a:r>
              <a:rPr lang="en-US" sz="2400" b="1" spc="-55" dirty="0">
                <a:solidFill>
                  <a:srgbClr val="F05F38"/>
                </a:solidFill>
                <a:latin typeface="Calibri"/>
                <a:cs typeface="Calibri"/>
              </a:rPr>
              <a:t> </a:t>
            </a:r>
            <a:r>
              <a:rPr lang="en-US" sz="2400" b="1" dirty="0">
                <a:solidFill>
                  <a:srgbClr val="0D6CB8"/>
                </a:solidFill>
                <a:latin typeface="Calibri"/>
                <a:cs typeface="Calibri"/>
              </a:rPr>
              <a:t>also</a:t>
            </a:r>
            <a:r>
              <a:rPr lang="en-US" sz="2400" b="1" spc="-40" dirty="0">
                <a:solidFill>
                  <a:srgbClr val="0D6CB8"/>
                </a:solidFill>
                <a:latin typeface="Calibri"/>
                <a:cs typeface="Calibri"/>
              </a:rPr>
              <a:t> </a:t>
            </a:r>
            <a:r>
              <a:rPr lang="en-US" sz="2400" b="1" dirty="0">
                <a:solidFill>
                  <a:srgbClr val="0D6CB8"/>
                </a:solidFill>
                <a:latin typeface="Calibri"/>
                <a:cs typeface="Calibri"/>
              </a:rPr>
              <a:t>changes</a:t>
            </a:r>
            <a:r>
              <a:rPr lang="en-US" sz="2400" b="1" spc="-35" dirty="0">
                <a:solidFill>
                  <a:srgbClr val="0D6CB8"/>
                </a:solidFill>
                <a:latin typeface="Calibri"/>
                <a:cs typeface="Calibri"/>
              </a:rPr>
              <a:t> </a:t>
            </a:r>
            <a:r>
              <a:rPr lang="en-US" sz="2400" b="1" dirty="0">
                <a:solidFill>
                  <a:srgbClr val="0D6CB8"/>
                </a:solidFill>
                <a:latin typeface="Calibri"/>
                <a:cs typeface="Calibri"/>
              </a:rPr>
              <a:t>the</a:t>
            </a:r>
            <a:r>
              <a:rPr lang="en-US" sz="2400" b="1" spc="-35" dirty="0">
                <a:solidFill>
                  <a:srgbClr val="0D6CB8"/>
                </a:solidFill>
                <a:latin typeface="Calibri"/>
                <a:cs typeface="Calibri"/>
              </a:rPr>
              <a:t> </a:t>
            </a:r>
            <a:r>
              <a:rPr lang="en-US" sz="2400" b="1" dirty="0">
                <a:solidFill>
                  <a:srgbClr val="0D6CB8"/>
                </a:solidFill>
                <a:latin typeface="Calibri"/>
                <a:cs typeface="Calibri"/>
              </a:rPr>
              <a:t>placement</a:t>
            </a:r>
            <a:r>
              <a:rPr lang="en-US" sz="2400" b="1" spc="-30" dirty="0">
                <a:solidFill>
                  <a:srgbClr val="0D6CB8"/>
                </a:solidFill>
                <a:latin typeface="Calibri"/>
                <a:cs typeface="Calibri"/>
              </a:rPr>
              <a:t> </a:t>
            </a:r>
            <a:r>
              <a:rPr lang="en-US" sz="2400" b="1" dirty="0">
                <a:solidFill>
                  <a:srgbClr val="0D6CB8"/>
                </a:solidFill>
                <a:latin typeface="Calibri"/>
                <a:cs typeface="Calibri"/>
              </a:rPr>
              <a:t>requirement</a:t>
            </a:r>
            <a:r>
              <a:rPr lang="en-US" sz="2400" b="1" spc="-20" dirty="0">
                <a:solidFill>
                  <a:srgbClr val="0D6CB8"/>
                </a:solidFill>
                <a:latin typeface="Calibri"/>
                <a:cs typeface="Calibri"/>
              </a:rPr>
              <a:t> </a:t>
            </a:r>
            <a:r>
              <a:rPr lang="en-US" sz="2400" b="1" dirty="0">
                <a:solidFill>
                  <a:srgbClr val="0D6CB8"/>
                </a:solidFill>
                <a:latin typeface="Calibri"/>
                <a:cs typeface="Calibri"/>
              </a:rPr>
              <a:t>for</a:t>
            </a:r>
            <a:r>
              <a:rPr lang="en-US" sz="2400" b="1" spc="-45" dirty="0">
                <a:solidFill>
                  <a:srgbClr val="0D6CB8"/>
                </a:solidFill>
                <a:latin typeface="Calibri"/>
                <a:cs typeface="Calibri"/>
              </a:rPr>
              <a:t> </a:t>
            </a:r>
            <a:r>
              <a:rPr lang="en-US" sz="2400" b="1" dirty="0">
                <a:solidFill>
                  <a:srgbClr val="0D6CB8"/>
                </a:solidFill>
                <a:latin typeface="Calibri"/>
                <a:cs typeface="Calibri"/>
              </a:rPr>
              <a:t>a</a:t>
            </a:r>
            <a:r>
              <a:rPr lang="en-US" sz="2400" b="1" spc="-45" dirty="0">
                <a:solidFill>
                  <a:srgbClr val="0D6CB8"/>
                </a:solidFill>
                <a:latin typeface="Calibri"/>
                <a:cs typeface="Calibri"/>
              </a:rPr>
              <a:t> </a:t>
            </a:r>
            <a:r>
              <a:rPr lang="en-US" sz="2400" b="1" dirty="0">
                <a:solidFill>
                  <a:srgbClr val="0D6CB8"/>
                </a:solidFill>
                <a:latin typeface="Calibri"/>
                <a:cs typeface="Calibri"/>
              </a:rPr>
              <a:t>felony</a:t>
            </a:r>
            <a:r>
              <a:rPr lang="en-US" sz="2400" b="1" spc="-45" dirty="0">
                <a:solidFill>
                  <a:srgbClr val="0D6CB8"/>
                </a:solidFill>
                <a:latin typeface="Calibri"/>
                <a:cs typeface="Calibri"/>
              </a:rPr>
              <a:t> </a:t>
            </a:r>
            <a:r>
              <a:rPr lang="en-US" sz="2400" b="1" spc="-10" dirty="0">
                <a:solidFill>
                  <a:srgbClr val="0D6CB8"/>
                </a:solidFill>
                <a:latin typeface="Calibri"/>
                <a:cs typeface="Calibri"/>
              </a:rPr>
              <a:t>alcohol violation.</a:t>
            </a:r>
          </a:p>
          <a:p>
            <a:pPr marR="14320"/>
            <a:r>
              <a:rPr lang="en-US" sz="2400" dirty="0">
                <a:solidFill>
                  <a:srgbClr val="0070C0"/>
                </a:solidFill>
              </a:rPr>
              <a:t>A felony alcohol offense under </a:t>
            </a:r>
            <a:r>
              <a:rPr lang="en-US" sz="2400" dirty="0">
                <a:solidFill>
                  <a:srgbClr val="0070C0"/>
                </a:solidFill>
                <a:hlinkClick r:id="rId2">
                  <a:extLst>
                    <a:ext uri="{A12FA001-AC4F-418D-AE19-62706E023703}">
                      <ahyp:hlinkClr xmlns:ahyp="http://schemas.microsoft.com/office/drawing/2018/hyperlinkcolor" val="tx"/>
                    </a:ext>
                  </a:extLst>
                </a:hlinkClick>
              </a:rPr>
              <a:t>TEC, §37.007(a)(3)</a:t>
            </a:r>
            <a:r>
              <a:rPr lang="en-US" sz="2400" dirty="0">
                <a:solidFill>
                  <a:srgbClr val="0070C0"/>
                </a:solidFill>
              </a:rPr>
              <a:t> has been removed.</a:t>
            </a:r>
            <a:endParaRPr lang="en-US" sz="2400" dirty="0">
              <a:solidFill>
                <a:srgbClr val="0070C0"/>
              </a:solidFill>
              <a:latin typeface="Calibri"/>
              <a:cs typeface="Calibri"/>
            </a:endParaRPr>
          </a:p>
          <a:p>
            <a:pPr marR="14320" algn="l"/>
            <a:endParaRPr lang="en-US" sz="2400" dirty="0">
              <a:latin typeface="Calibri"/>
              <a:cs typeface="Calibri"/>
            </a:endParaRPr>
          </a:p>
        </p:txBody>
      </p:sp>
    </p:spTree>
    <p:extLst>
      <p:ext uri="{BB962C8B-B14F-4D97-AF65-F5344CB8AC3E}">
        <p14:creationId xmlns:p14="http://schemas.microsoft.com/office/powerpoint/2010/main" val="35774124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0D6AA-D7C2-E24C-FF34-EA7523D05989}"/>
              </a:ext>
            </a:extLst>
          </p:cNvPr>
          <p:cNvSpPr>
            <a:spLocks noGrp="1"/>
          </p:cNvSpPr>
          <p:nvPr>
            <p:ph type="title"/>
          </p:nvPr>
        </p:nvSpPr>
        <p:spPr/>
        <p:txBody>
          <a:bodyPr>
            <a:normAutofit fontScale="90000"/>
          </a:bodyPr>
          <a:lstStyle/>
          <a:p>
            <a:br>
              <a:rPr lang="en-US" sz="1800" b="0" i="0" u="none" strike="noStrike" baseline="0" dirty="0">
                <a:solidFill>
                  <a:srgbClr val="000000"/>
                </a:solidFill>
                <a:latin typeface="Calibri" panose="020F0502020204030204" pitchFamily="34" charset="0"/>
              </a:rPr>
            </a:br>
            <a:r>
              <a:rPr lang="en-US" sz="4400" b="1" i="0" u="none" strike="noStrike" baseline="0" dirty="0">
                <a:solidFill>
                  <a:srgbClr val="0D6CB8"/>
                </a:solidFill>
                <a:latin typeface="Calibri" panose="020F0502020204030204" pitchFamily="34" charset="0"/>
              </a:rPr>
              <a:t>Revised Code Table </a:t>
            </a:r>
            <a:endParaRPr lang="en-US" sz="4400" dirty="0"/>
          </a:p>
        </p:txBody>
      </p:sp>
      <p:pic>
        <p:nvPicPr>
          <p:cNvPr id="6" name="Picture 5">
            <a:extLst>
              <a:ext uri="{FF2B5EF4-FFF2-40B4-BE49-F238E27FC236}">
                <a16:creationId xmlns:a16="http://schemas.microsoft.com/office/drawing/2014/main" id="{2E046261-4019-B1E2-E91D-FDE485DD1714}"/>
              </a:ext>
            </a:extLst>
          </p:cNvPr>
          <p:cNvPicPr>
            <a:picLocks noChangeAspect="1"/>
          </p:cNvPicPr>
          <p:nvPr/>
        </p:nvPicPr>
        <p:blipFill>
          <a:blip r:embed="rId2"/>
          <a:stretch>
            <a:fillRect/>
          </a:stretch>
        </p:blipFill>
        <p:spPr>
          <a:xfrm>
            <a:off x="1171700" y="1472320"/>
            <a:ext cx="9704762" cy="1057143"/>
          </a:xfrm>
          <a:prstGeom prst="rect">
            <a:avLst/>
          </a:prstGeom>
        </p:spPr>
      </p:pic>
      <p:pic>
        <p:nvPicPr>
          <p:cNvPr id="8" name="Picture 7">
            <a:extLst>
              <a:ext uri="{FF2B5EF4-FFF2-40B4-BE49-F238E27FC236}">
                <a16:creationId xmlns:a16="http://schemas.microsoft.com/office/drawing/2014/main" id="{2128C98C-9ABB-1C23-6DE8-3FD8342900C0}"/>
              </a:ext>
            </a:extLst>
          </p:cNvPr>
          <p:cNvPicPr>
            <a:picLocks noChangeAspect="1"/>
          </p:cNvPicPr>
          <p:nvPr/>
        </p:nvPicPr>
        <p:blipFill>
          <a:blip r:embed="rId3"/>
          <a:stretch>
            <a:fillRect/>
          </a:stretch>
        </p:blipFill>
        <p:spPr>
          <a:xfrm>
            <a:off x="1152653" y="3881844"/>
            <a:ext cx="9704762" cy="1390476"/>
          </a:xfrm>
          <a:prstGeom prst="rect">
            <a:avLst/>
          </a:prstGeom>
        </p:spPr>
      </p:pic>
      <p:pic>
        <p:nvPicPr>
          <p:cNvPr id="10" name="Picture 9">
            <a:extLst>
              <a:ext uri="{FF2B5EF4-FFF2-40B4-BE49-F238E27FC236}">
                <a16:creationId xmlns:a16="http://schemas.microsoft.com/office/drawing/2014/main" id="{F9F26538-0F69-4A88-BFB9-30CFD38F4EE8}"/>
              </a:ext>
            </a:extLst>
          </p:cNvPr>
          <p:cNvPicPr>
            <a:picLocks noChangeAspect="1"/>
          </p:cNvPicPr>
          <p:nvPr/>
        </p:nvPicPr>
        <p:blipFill>
          <a:blip r:embed="rId4"/>
          <a:stretch>
            <a:fillRect/>
          </a:stretch>
        </p:blipFill>
        <p:spPr>
          <a:xfrm>
            <a:off x="1152653" y="2529463"/>
            <a:ext cx="9723809" cy="1352381"/>
          </a:xfrm>
          <a:prstGeom prst="rect">
            <a:avLst/>
          </a:prstGeom>
        </p:spPr>
      </p:pic>
    </p:spTree>
    <p:extLst>
      <p:ext uri="{BB962C8B-B14F-4D97-AF65-F5344CB8AC3E}">
        <p14:creationId xmlns:p14="http://schemas.microsoft.com/office/powerpoint/2010/main" val="7631986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0D6AA-D7C2-E24C-FF34-EA7523D05989}"/>
              </a:ext>
            </a:extLst>
          </p:cNvPr>
          <p:cNvSpPr>
            <a:spLocks noGrp="1"/>
          </p:cNvSpPr>
          <p:nvPr>
            <p:ph type="title"/>
          </p:nvPr>
        </p:nvSpPr>
        <p:spPr/>
        <p:txBody>
          <a:bodyPr>
            <a:normAutofit fontScale="90000"/>
          </a:bodyPr>
          <a:lstStyle/>
          <a:p>
            <a:br>
              <a:rPr lang="en-US" sz="1800" b="0" i="0" u="none" strike="noStrike" baseline="0" dirty="0">
                <a:solidFill>
                  <a:srgbClr val="000000"/>
                </a:solidFill>
                <a:latin typeface="Calibri" panose="020F0502020204030204" pitchFamily="34" charset="0"/>
              </a:rPr>
            </a:br>
            <a:r>
              <a:rPr lang="en-US" sz="4400" b="1" i="0" u="none" strike="noStrike" baseline="0" dirty="0">
                <a:solidFill>
                  <a:srgbClr val="0D6CB8"/>
                </a:solidFill>
                <a:latin typeface="Calibri" panose="020F0502020204030204" pitchFamily="34" charset="0"/>
              </a:rPr>
              <a:t>New Business Rules - Discipline</a:t>
            </a:r>
            <a:endParaRPr lang="en-US" sz="4400" dirty="0"/>
          </a:p>
        </p:txBody>
      </p:sp>
      <p:pic>
        <p:nvPicPr>
          <p:cNvPr id="17" name="Picture 16">
            <a:extLst>
              <a:ext uri="{FF2B5EF4-FFF2-40B4-BE49-F238E27FC236}">
                <a16:creationId xmlns:a16="http://schemas.microsoft.com/office/drawing/2014/main" id="{C9E1C399-776E-C400-A975-835F54B50F54}"/>
              </a:ext>
            </a:extLst>
          </p:cNvPr>
          <p:cNvPicPr>
            <a:picLocks noChangeAspect="1"/>
          </p:cNvPicPr>
          <p:nvPr/>
        </p:nvPicPr>
        <p:blipFill>
          <a:blip r:embed="rId2"/>
          <a:stretch>
            <a:fillRect/>
          </a:stretch>
        </p:blipFill>
        <p:spPr>
          <a:xfrm>
            <a:off x="626724" y="1703988"/>
            <a:ext cx="11400890" cy="1543386"/>
          </a:xfrm>
          <a:prstGeom prst="rect">
            <a:avLst/>
          </a:prstGeom>
        </p:spPr>
      </p:pic>
      <p:pic>
        <p:nvPicPr>
          <p:cNvPr id="19" name="Picture 18">
            <a:extLst>
              <a:ext uri="{FF2B5EF4-FFF2-40B4-BE49-F238E27FC236}">
                <a16:creationId xmlns:a16="http://schemas.microsoft.com/office/drawing/2014/main" id="{A0B2EEA6-B726-ED54-8639-5B81CCC64D4B}"/>
              </a:ext>
            </a:extLst>
          </p:cNvPr>
          <p:cNvPicPr>
            <a:picLocks noChangeAspect="1"/>
          </p:cNvPicPr>
          <p:nvPr/>
        </p:nvPicPr>
        <p:blipFill>
          <a:blip r:embed="rId3"/>
          <a:stretch>
            <a:fillRect/>
          </a:stretch>
        </p:blipFill>
        <p:spPr>
          <a:xfrm>
            <a:off x="626724" y="3408029"/>
            <a:ext cx="11400890" cy="1372760"/>
          </a:xfrm>
          <a:prstGeom prst="rect">
            <a:avLst/>
          </a:prstGeom>
        </p:spPr>
      </p:pic>
    </p:spTree>
    <p:extLst>
      <p:ext uri="{BB962C8B-B14F-4D97-AF65-F5344CB8AC3E}">
        <p14:creationId xmlns:p14="http://schemas.microsoft.com/office/powerpoint/2010/main" val="3923421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FE927-5840-CF88-4ABF-C0BDCB4F764E}"/>
              </a:ext>
            </a:extLst>
          </p:cNvPr>
          <p:cNvSpPr>
            <a:spLocks noGrp="1"/>
          </p:cNvSpPr>
          <p:nvPr>
            <p:ph type="title"/>
          </p:nvPr>
        </p:nvSpPr>
        <p:spPr>
          <a:xfrm>
            <a:off x="543045" y="119363"/>
            <a:ext cx="11121657" cy="751350"/>
          </a:xfrm>
        </p:spPr>
        <p:txBody>
          <a:bodyPr>
            <a:normAutofit/>
          </a:bodyPr>
          <a:lstStyle/>
          <a:p>
            <a:r>
              <a:rPr lang="en-US" sz="4000">
                <a:cs typeface="Calibri"/>
              </a:rPr>
              <a:t>Note</a:t>
            </a:r>
            <a:endParaRPr lang="en-US" sz="4000"/>
          </a:p>
        </p:txBody>
      </p:sp>
      <p:sp>
        <p:nvSpPr>
          <p:cNvPr id="3" name="Content Placeholder 2">
            <a:extLst>
              <a:ext uri="{FF2B5EF4-FFF2-40B4-BE49-F238E27FC236}">
                <a16:creationId xmlns:a16="http://schemas.microsoft.com/office/drawing/2014/main" id="{49DDC607-42F5-5F72-31A9-A1B083FE9B7D}"/>
              </a:ext>
            </a:extLst>
          </p:cNvPr>
          <p:cNvSpPr>
            <a:spLocks noGrp="1"/>
          </p:cNvSpPr>
          <p:nvPr>
            <p:ph idx="1"/>
          </p:nvPr>
        </p:nvSpPr>
        <p:spPr>
          <a:xfrm>
            <a:off x="712380" y="1140174"/>
            <a:ext cx="10937314" cy="3766204"/>
          </a:xfrm>
        </p:spPr>
        <p:txBody>
          <a:bodyPr lIns="91440" tIns="45720" rIns="91440" bIns="45720" anchor="t"/>
          <a:lstStyle/>
          <a:p>
            <a:pPr marL="0" indent="0">
              <a:spcBef>
                <a:spcPts val="2000"/>
              </a:spcBef>
              <a:spcAft>
                <a:spcPts val="1000"/>
              </a:spcAft>
              <a:buNone/>
            </a:pPr>
            <a:r>
              <a:rPr lang="en-US" sz="3600">
                <a:cs typeface="Calibri"/>
              </a:rPr>
              <a:t>The focus of this presentation is on the changes for the official XML data submissions during the 2023-2024 school year.</a:t>
            </a:r>
          </a:p>
        </p:txBody>
      </p:sp>
    </p:spTree>
    <p:extLst>
      <p:ext uri="{BB962C8B-B14F-4D97-AF65-F5344CB8AC3E}">
        <p14:creationId xmlns:p14="http://schemas.microsoft.com/office/powerpoint/2010/main" val="42431512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3200" dirty="0">
                <a:cs typeface="Calibri"/>
              </a:rPr>
              <a:t>PEIMS Discipline</a:t>
            </a:r>
            <a:endParaRPr lang="en-US" sz="3200" dirty="0"/>
          </a:p>
        </p:txBody>
      </p:sp>
      <p:sp>
        <p:nvSpPr>
          <p:cNvPr id="4" name="Content Placeholder 3">
            <a:extLst>
              <a:ext uri="{FF2B5EF4-FFF2-40B4-BE49-F238E27FC236}">
                <a16:creationId xmlns:a16="http://schemas.microsoft.com/office/drawing/2014/main" id="{CB57F62A-3C71-22B5-1889-BF7E76F16F73}"/>
              </a:ext>
            </a:extLst>
          </p:cNvPr>
          <p:cNvSpPr txBox="1">
            <a:spLocks/>
          </p:cNvSpPr>
          <p:nvPr/>
        </p:nvSpPr>
        <p:spPr>
          <a:xfrm>
            <a:off x="535171" y="1142839"/>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p:txBody>
      </p:sp>
      <p:sp>
        <p:nvSpPr>
          <p:cNvPr id="7" name="TextBox 6">
            <a:extLst>
              <a:ext uri="{FF2B5EF4-FFF2-40B4-BE49-F238E27FC236}">
                <a16:creationId xmlns:a16="http://schemas.microsoft.com/office/drawing/2014/main" id="{6F0D624E-9915-CFE8-F7EE-80F3CC3DE0E7}"/>
              </a:ext>
            </a:extLst>
          </p:cNvPr>
          <p:cNvSpPr txBox="1"/>
          <p:nvPr/>
        </p:nvSpPr>
        <p:spPr>
          <a:xfrm>
            <a:off x="802745" y="517616"/>
            <a:ext cx="11250202" cy="2954655"/>
          </a:xfrm>
          <a:prstGeom prst="rect">
            <a:avLst/>
          </a:prstGeom>
          <a:noFill/>
        </p:spPr>
        <p:txBody>
          <a:bodyPr wrap="square">
            <a:spAutoFit/>
          </a:bodyPr>
          <a:lstStyle/>
          <a:p>
            <a:pPr algn="l"/>
            <a:endParaRPr lang="en-US" sz="1800" b="0" i="0" u="none" strike="noStrike" baseline="0" dirty="0">
              <a:solidFill>
                <a:srgbClr val="000000"/>
              </a:solidFill>
              <a:latin typeface="Calibri" panose="020F0502020204030204" pitchFamily="34" charset="0"/>
            </a:endParaRPr>
          </a:p>
          <a:p>
            <a:pPr marR="14320"/>
            <a:r>
              <a:rPr lang="en-US" sz="2400" b="1" dirty="0">
                <a:solidFill>
                  <a:srgbClr val="F05F38"/>
                </a:solidFill>
                <a:latin typeface="Calibri"/>
                <a:cs typeface="Calibri"/>
              </a:rPr>
              <a:t>HB</a:t>
            </a:r>
            <a:r>
              <a:rPr lang="en-US" sz="2400" b="1" spc="-35" dirty="0">
                <a:solidFill>
                  <a:srgbClr val="F05F38"/>
                </a:solidFill>
                <a:latin typeface="Calibri"/>
                <a:cs typeface="Calibri"/>
              </a:rPr>
              <a:t> </a:t>
            </a:r>
            <a:r>
              <a:rPr lang="en-US" sz="2400" b="1" dirty="0">
                <a:solidFill>
                  <a:srgbClr val="F05F38"/>
                </a:solidFill>
                <a:latin typeface="Calibri"/>
                <a:cs typeface="Calibri"/>
              </a:rPr>
              <a:t>114</a:t>
            </a:r>
            <a:r>
              <a:rPr lang="en-US" sz="2400" b="1" spc="-45" dirty="0">
                <a:solidFill>
                  <a:srgbClr val="F05F38"/>
                </a:solidFill>
                <a:latin typeface="Calibri"/>
                <a:cs typeface="Calibri"/>
              </a:rPr>
              <a:t> </a:t>
            </a:r>
            <a:r>
              <a:rPr lang="en-US" sz="2400" b="1" dirty="0">
                <a:solidFill>
                  <a:srgbClr val="0D6CB8"/>
                </a:solidFill>
                <a:latin typeface="Calibri"/>
                <a:cs typeface="Calibri"/>
              </a:rPr>
              <a:t>also</a:t>
            </a:r>
            <a:r>
              <a:rPr lang="en-US" sz="2400" b="1" spc="-30" dirty="0">
                <a:solidFill>
                  <a:srgbClr val="0D6CB8"/>
                </a:solidFill>
                <a:latin typeface="Calibri"/>
                <a:cs typeface="Calibri"/>
              </a:rPr>
              <a:t> </a:t>
            </a:r>
            <a:r>
              <a:rPr lang="en-US" sz="2400" b="1" dirty="0">
                <a:solidFill>
                  <a:srgbClr val="0D6CB8"/>
                </a:solidFill>
                <a:latin typeface="Calibri"/>
                <a:cs typeface="Calibri"/>
              </a:rPr>
              <a:t>amends</a:t>
            </a:r>
            <a:r>
              <a:rPr lang="en-US" sz="2400" b="1" spc="-20" dirty="0">
                <a:solidFill>
                  <a:srgbClr val="0D6CB8"/>
                </a:solidFill>
                <a:latin typeface="Calibri"/>
                <a:cs typeface="Calibri"/>
              </a:rPr>
              <a:t> </a:t>
            </a:r>
            <a:r>
              <a:rPr lang="en-US" sz="2400" b="1" dirty="0">
                <a:solidFill>
                  <a:srgbClr val="0D6CB8"/>
                </a:solidFill>
                <a:latin typeface="Calibri"/>
                <a:cs typeface="Calibri"/>
              </a:rPr>
              <a:t>TEC</a:t>
            </a:r>
            <a:r>
              <a:rPr lang="en-US" sz="2400" b="1" spc="-20" dirty="0">
                <a:solidFill>
                  <a:srgbClr val="0D6CB8"/>
                </a:solidFill>
                <a:latin typeface="Calibri"/>
                <a:cs typeface="Calibri"/>
              </a:rPr>
              <a:t> </a:t>
            </a:r>
            <a:r>
              <a:rPr lang="en-US" sz="2400" b="1" dirty="0">
                <a:solidFill>
                  <a:srgbClr val="0D6CB8"/>
                </a:solidFill>
                <a:latin typeface="Calibri"/>
                <a:cs typeface="Calibri"/>
              </a:rPr>
              <a:t>§37.009</a:t>
            </a:r>
            <a:r>
              <a:rPr lang="en-US" sz="2400" b="1" spc="-60" dirty="0">
                <a:solidFill>
                  <a:srgbClr val="0D6CB8"/>
                </a:solidFill>
                <a:latin typeface="Calibri"/>
                <a:cs typeface="Calibri"/>
              </a:rPr>
              <a:t> </a:t>
            </a:r>
            <a:r>
              <a:rPr lang="en-US" sz="2400" b="1" dirty="0">
                <a:solidFill>
                  <a:srgbClr val="0D6CB8"/>
                </a:solidFill>
                <a:latin typeface="Calibri"/>
                <a:cs typeface="Calibri"/>
              </a:rPr>
              <a:t>to</a:t>
            </a:r>
            <a:r>
              <a:rPr lang="en-US" sz="2400" b="1" spc="-30" dirty="0">
                <a:solidFill>
                  <a:srgbClr val="0D6CB8"/>
                </a:solidFill>
                <a:latin typeface="Calibri"/>
                <a:cs typeface="Calibri"/>
              </a:rPr>
              <a:t> </a:t>
            </a:r>
            <a:r>
              <a:rPr lang="en-US" sz="2400" b="1" dirty="0">
                <a:solidFill>
                  <a:srgbClr val="0D6CB8"/>
                </a:solidFill>
                <a:latin typeface="Calibri"/>
                <a:cs typeface="Calibri"/>
              </a:rPr>
              <a:t>add</a:t>
            </a:r>
            <a:r>
              <a:rPr lang="en-US" sz="2400" b="1" spc="-30" dirty="0">
                <a:solidFill>
                  <a:srgbClr val="0D6CB8"/>
                </a:solidFill>
                <a:latin typeface="Calibri"/>
                <a:cs typeface="Calibri"/>
              </a:rPr>
              <a:t> </a:t>
            </a:r>
            <a:r>
              <a:rPr lang="en-US" sz="2400" b="1" dirty="0">
                <a:solidFill>
                  <a:srgbClr val="0D6CB8"/>
                </a:solidFill>
                <a:latin typeface="Calibri"/>
                <a:cs typeface="Calibri"/>
              </a:rPr>
              <a:t>a</a:t>
            </a:r>
            <a:r>
              <a:rPr lang="en-US" sz="2400" b="1" spc="-35" dirty="0">
                <a:solidFill>
                  <a:srgbClr val="0D6CB8"/>
                </a:solidFill>
                <a:latin typeface="Calibri"/>
                <a:cs typeface="Calibri"/>
              </a:rPr>
              <a:t> </a:t>
            </a:r>
            <a:r>
              <a:rPr lang="en-US" sz="2400" b="1" dirty="0">
                <a:solidFill>
                  <a:srgbClr val="0D6CB8"/>
                </a:solidFill>
                <a:latin typeface="Calibri"/>
                <a:cs typeface="Calibri"/>
              </a:rPr>
              <a:t>procedure</a:t>
            </a:r>
            <a:r>
              <a:rPr lang="en-US" sz="2400" b="1" spc="-30" dirty="0">
                <a:solidFill>
                  <a:srgbClr val="0D6CB8"/>
                </a:solidFill>
                <a:latin typeface="Calibri"/>
                <a:cs typeface="Calibri"/>
              </a:rPr>
              <a:t> </a:t>
            </a:r>
            <a:r>
              <a:rPr lang="en-US" sz="2400" b="1" dirty="0">
                <a:solidFill>
                  <a:srgbClr val="0D6CB8"/>
                </a:solidFill>
                <a:latin typeface="Calibri"/>
                <a:cs typeface="Calibri"/>
              </a:rPr>
              <a:t>for</a:t>
            </a:r>
            <a:r>
              <a:rPr lang="en-US" sz="2400" b="1" spc="-30" dirty="0">
                <a:solidFill>
                  <a:srgbClr val="0D6CB8"/>
                </a:solidFill>
                <a:latin typeface="Calibri"/>
                <a:cs typeface="Calibri"/>
              </a:rPr>
              <a:t> </a:t>
            </a:r>
            <a:r>
              <a:rPr lang="en-US" sz="2400" b="1" dirty="0">
                <a:solidFill>
                  <a:srgbClr val="0D6CB8"/>
                </a:solidFill>
                <a:latin typeface="Calibri"/>
                <a:cs typeface="Calibri"/>
              </a:rPr>
              <a:t>student</a:t>
            </a:r>
            <a:r>
              <a:rPr lang="en-US" sz="2400" b="1" spc="-15" dirty="0">
                <a:solidFill>
                  <a:srgbClr val="0D6CB8"/>
                </a:solidFill>
                <a:latin typeface="Calibri"/>
                <a:cs typeface="Calibri"/>
              </a:rPr>
              <a:t> </a:t>
            </a:r>
            <a:r>
              <a:rPr lang="en-US" sz="2400" b="1" spc="-10" dirty="0">
                <a:solidFill>
                  <a:srgbClr val="0D6CB8"/>
                </a:solidFill>
                <a:latin typeface="Calibri"/>
                <a:cs typeface="Calibri"/>
              </a:rPr>
              <a:t>placement </a:t>
            </a:r>
            <a:r>
              <a:rPr lang="en-US" sz="2400" b="1" dirty="0">
                <a:solidFill>
                  <a:srgbClr val="0D6CB8"/>
                </a:solidFill>
                <a:latin typeface="Calibri"/>
                <a:cs typeface="Calibri"/>
              </a:rPr>
              <a:t>in</a:t>
            </a:r>
            <a:r>
              <a:rPr lang="en-US" sz="2400" b="1" spc="-35" dirty="0">
                <a:solidFill>
                  <a:srgbClr val="0D6CB8"/>
                </a:solidFill>
                <a:latin typeface="Calibri"/>
                <a:cs typeface="Calibri"/>
              </a:rPr>
              <a:t> </a:t>
            </a:r>
            <a:r>
              <a:rPr lang="en-US" sz="2400" b="1" dirty="0">
                <a:solidFill>
                  <a:srgbClr val="0D6CB8"/>
                </a:solidFill>
                <a:latin typeface="Calibri"/>
                <a:cs typeface="Calibri"/>
              </a:rPr>
              <a:t>a</a:t>
            </a:r>
            <a:r>
              <a:rPr lang="en-US" sz="2400" b="1" spc="-25" dirty="0">
                <a:solidFill>
                  <a:srgbClr val="0D6CB8"/>
                </a:solidFill>
                <a:latin typeface="Calibri"/>
                <a:cs typeface="Calibri"/>
              </a:rPr>
              <a:t> </a:t>
            </a:r>
            <a:r>
              <a:rPr lang="en-US" sz="2400" b="1" dirty="0">
                <a:solidFill>
                  <a:srgbClr val="0D6CB8"/>
                </a:solidFill>
                <a:latin typeface="Calibri"/>
                <a:cs typeface="Calibri"/>
              </a:rPr>
              <a:t>DAEP</a:t>
            </a:r>
            <a:r>
              <a:rPr lang="en-US" sz="2400" b="1" spc="-30" dirty="0">
                <a:solidFill>
                  <a:srgbClr val="0D6CB8"/>
                </a:solidFill>
                <a:latin typeface="Calibri"/>
                <a:cs typeface="Calibri"/>
              </a:rPr>
              <a:t> </a:t>
            </a:r>
            <a:r>
              <a:rPr lang="en-US" sz="2400" b="1" dirty="0">
                <a:solidFill>
                  <a:srgbClr val="0D6CB8"/>
                </a:solidFill>
                <a:latin typeface="Calibri"/>
                <a:cs typeface="Calibri"/>
              </a:rPr>
              <a:t>when</a:t>
            </a:r>
            <a:r>
              <a:rPr lang="en-US" sz="2400" b="1" spc="-30" dirty="0">
                <a:solidFill>
                  <a:srgbClr val="0D6CB8"/>
                </a:solidFill>
                <a:latin typeface="Calibri"/>
                <a:cs typeface="Calibri"/>
              </a:rPr>
              <a:t> </a:t>
            </a:r>
            <a:r>
              <a:rPr lang="en-US" sz="2400" b="1" dirty="0">
                <a:solidFill>
                  <a:srgbClr val="0D6CB8"/>
                </a:solidFill>
                <a:latin typeface="Calibri"/>
                <a:cs typeface="Calibri"/>
              </a:rPr>
              <a:t>the</a:t>
            </a:r>
            <a:r>
              <a:rPr lang="en-US" sz="2400" b="1" spc="-25" dirty="0">
                <a:solidFill>
                  <a:srgbClr val="0D6CB8"/>
                </a:solidFill>
                <a:latin typeface="Calibri"/>
                <a:cs typeface="Calibri"/>
              </a:rPr>
              <a:t> </a:t>
            </a:r>
            <a:r>
              <a:rPr lang="en-US" sz="2400" b="1" dirty="0">
                <a:solidFill>
                  <a:srgbClr val="0D6CB8"/>
                </a:solidFill>
                <a:latin typeface="Calibri"/>
                <a:cs typeface="Calibri"/>
              </a:rPr>
              <a:t>DAEP</a:t>
            </a:r>
            <a:r>
              <a:rPr lang="en-US" sz="2400" b="1" spc="-30" dirty="0">
                <a:solidFill>
                  <a:srgbClr val="0D6CB8"/>
                </a:solidFill>
                <a:latin typeface="Calibri"/>
                <a:cs typeface="Calibri"/>
              </a:rPr>
              <a:t> </a:t>
            </a:r>
            <a:r>
              <a:rPr lang="en-US" sz="2400" b="1" dirty="0">
                <a:solidFill>
                  <a:srgbClr val="0D6CB8"/>
                </a:solidFill>
                <a:latin typeface="Calibri"/>
                <a:cs typeface="Calibri"/>
              </a:rPr>
              <a:t>is</a:t>
            </a:r>
            <a:r>
              <a:rPr lang="en-US" sz="2400" b="1" spc="-20" dirty="0">
                <a:solidFill>
                  <a:srgbClr val="0D6CB8"/>
                </a:solidFill>
                <a:latin typeface="Calibri"/>
                <a:cs typeface="Calibri"/>
              </a:rPr>
              <a:t> </a:t>
            </a:r>
            <a:r>
              <a:rPr lang="en-US" sz="2400" b="1" dirty="0">
                <a:solidFill>
                  <a:srgbClr val="0D6CB8"/>
                </a:solidFill>
                <a:latin typeface="Calibri"/>
                <a:cs typeface="Calibri"/>
              </a:rPr>
              <a:t>at</a:t>
            </a:r>
            <a:r>
              <a:rPr lang="en-US" sz="2400" b="1" spc="-20" dirty="0">
                <a:solidFill>
                  <a:srgbClr val="0D6CB8"/>
                </a:solidFill>
                <a:latin typeface="Calibri"/>
                <a:cs typeface="Calibri"/>
              </a:rPr>
              <a:t> </a:t>
            </a:r>
            <a:r>
              <a:rPr lang="en-US" sz="2400" b="1" spc="-10" dirty="0">
                <a:solidFill>
                  <a:srgbClr val="0D6CB8"/>
                </a:solidFill>
                <a:latin typeface="Calibri"/>
                <a:cs typeface="Calibri"/>
              </a:rPr>
              <a:t>capacity,</a:t>
            </a:r>
            <a:r>
              <a:rPr lang="en-US" sz="2400" b="1" spc="-20" dirty="0">
                <a:solidFill>
                  <a:srgbClr val="0D6CB8"/>
                </a:solidFill>
                <a:latin typeface="Calibri"/>
                <a:cs typeface="Calibri"/>
              </a:rPr>
              <a:t> </a:t>
            </a:r>
            <a:r>
              <a:rPr lang="en-US" sz="2400" b="1" dirty="0">
                <a:solidFill>
                  <a:srgbClr val="0D6CB8"/>
                </a:solidFill>
                <a:latin typeface="Calibri"/>
                <a:cs typeface="Calibri"/>
              </a:rPr>
              <a:t>or</a:t>
            </a:r>
            <a:r>
              <a:rPr lang="en-US" sz="2400" b="1" spc="-30" dirty="0">
                <a:solidFill>
                  <a:srgbClr val="0D6CB8"/>
                </a:solidFill>
                <a:latin typeface="Calibri"/>
                <a:cs typeface="Calibri"/>
              </a:rPr>
              <a:t> </a:t>
            </a:r>
            <a:r>
              <a:rPr lang="en-US" sz="2400" b="1" dirty="0">
                <a:solidFill>
                  <a:srgbClr val="0D6CB8"/>
                </a:solidFill>
                <a:latin typeface="Calibri"/>
                <a:cs typeface="Calibri"/>
              </a:rPr>
              <a:t>a</a:t>
            </a:r>
            <a:r>
              <a:rPr lang="en-US" sz="2400" b="1" spc="-35" dirty="0">
                <a:solidFill>
                  <a:srgbClr val="0D6CB8"/>
                </a:solidFill>
                <a:latin typeface="Calibri"/>
                <a:cs typeface="Calibri"/>
              </a:rPr>
              <a:t> </a:t>
            </a:r>
            <a:r>
              <a:rPr lang="en-US" sz="2400" b="1" dirty="0">
                <a:solidFill>
                  <a:srgbClr val="0D6CB8"/>
                </a:solidFill>
                <a:latin typeface="Calibri"/>
                <a:cs typeface="Calibri"/>
              </a:rPr>
              <a:t>position</a:t>
            </a:r>
            <a:r>
              <a:rPr lang="en-US" sz="2400" b="1" spc="-30" dirty="0">
                <a:solidFill>
                  <a:srgbClr val="0D6CB8"/>
                </a:solidFill>
                <a:latin typeface="Calibri"/>
                <a:cs typeface="Calibri"/>
              </a:rPr>
              <a:t> </a:t>
            </a:r>
            <a:r>
              <a:rPr lang="en-US" sz="2400" b="1" dirty="0">
                <a:solidFill>
                  <a:srgbClr val="0D6CB8"/>
                </a:solidFill>
                <a:latin typeface="Calibri"/>
                <a:cs typeface="Calibri"/>
              </a:rPr>
              <a:t>is</a:t>
            </a:r>
            <a:r>
              <a:rPr lang="en-US" sz="2400" b="1" spc="-25" dirty="0">
                <a:solidFill>
                  <a:srgbClr val="0D6CB8"/>
                </a:solidFill>
                <a:latin typeface="Calibri"/>
                <a:cs typeface="Calibri"/>
              </a:rPr>
              <a:t> </a:t>
            </a:r>
            <a:r>
              <a:rPr lang="en-US" sz="2400" b="1" dirty="0">
                <a:solidFill>
                  <a:srgbClr val="0D6CB8"/>
                </a:solidFill>
                <a:latin typeface="Calibri"/>
                <a:cs typeface="Calibri"/>
              </a:rPr>
              <a:t>needed</a:t>
            </a:r>
            <a:r>
              <a:rPr lang="en-US" sz="2400" b="1" spc="-10" dirty="0">
                <a:solidFill>
                  <a:srgbClr val="0D6CB8"/>
                </a:solidFill>
                <a:latin typeface="Calibri"/>
                <a:cs typeface="Calibri"/>
              </a:rPr>
              <a:t> </a:t>
            </a:r>
            <a:r>
              <a:rPr lang="en-US" sz="2400" b="1" dirty="0">
                <a:solidFill>
                  <a:srgbClr val="0D6CB8"/>
                </a:solidFill>
                <a:latin typeface="Calibri"/>
                <a:cs typeface="Calibri"/>
              </a:rPr>
              <a:t>for</a:t>
            </a:r>
            <a:r>
              <a:rPr lang="en-US" sz="2400" b="1" spc="-45" dirty="0">
                <a:solidFill>
                  <a:srgbClr val="0D6CB8"/>
                </a:solidFill>
                <a:latin typeface="Calibri"/>
                <a:cs typeface="Calibri"/>
              </a:rPr>
              <a:t> </a:t>
            </a:r>
            <a:r>
              <a:rPr lang="en-US" sz="2400" b="1" dirty="0">
                <a:solidFill>
                  <a:srgbClr val="0D6CB8"/>
                </a:solidFill>
                <a:latin typeface="Calibri"/>
                <a:cs typeface="Calibri"/>
              </a:rPr>
              <a:t>a</a:t>
            </a:r>
            <a:r>
              <a:rPr lang="en-US" sz="2400" b="1" spc="-20" dirty="0">
                <a:solidFill>
                  <a:srgbClr val="0D6CB8"/>
                </a:solidFill>
                <a:latin typeface="Calibri"/>
                <a:cs typeface="Calibri"/>
              </a:rPr>
              <a:t> </a:t>
            </a:r>
            <a:r>
              <a:rPr lang="en-US" sz="2400" b="1" spc="-10" dirty="0">
                <a:solidFill>
                  <a:srgbClr val="0D6CB8"/>
                </a:solidFill>
                <a:latin typeface="Calibri"/>
                <a:cs typeface="Calibri"/>
              </a:rPr>
              <a:t>student </a:t>
            </a:r>
            <a:r>
              <a:rPr lang="en-US" sz="2400" b="1" dirty="0">
                <a:solidFill>
                  <a:srgbClr val="0D6CB8"/>
                </a:solidFill>
                <a:latin typeface="Calibri"/>
                <a:cs typeface="Calibri"/>
              </a:rPr>
              <a:t>who</a:t>
            </a:r>
            <a:r>
              <a:rPr lang="en-US" sz="2400" b="1" spc="-50" dirty="0">
                <a:solidFill>
                  <a:srgbClr val="0D6CB8"/>
                </a:solidFill>
                <a:latin typeface="Calibri"/>
                <a:cs typeface="Calibri"/>
              </a:rPr>
              <a:t> </a:t>
            </a:r>
            <a:r>
              <a:rPr lang="en-US" sz="2400" b="1" dirty="0">
                <a:solidFill>
                  <a:srgbClr val="0D6CB8"/>
                </a:solidFill>
                <a:latin typeface="Calibri"/>
                <a:cs typeface="Calibri"/>
              </a:rPr>
              <a:t>engaged</a:t>
            </a:r>
            <a:r>
              <a:rPr lang="en-US" sz="2400" b="1" spc="-30" dirty="0">
                <a:solidFill>
                  <a:srgbClr val="0D6CB8"/>
                </a:solidFill>
                <a:latin typeface="Calibri"/>
                <a:cs typeface="Calibri"/>
              </a:rPr>
              <a:t> </a:t>
            </a:r>
            <a:r>
              <a:rPr lang="en-US" sz="2400" b="1" dirty="0">
                <a:solidFill>
                  <a:srgbClr val="0D6CB8"/>
                </a:solidFill>
                <a:latin typeface="Calibri"/>
                <a:cs typeface="Calibri"/>
              </a:rPr>
              <a:t>in</a:t>
            </a:r>
            <a:r>
              <a:rPr lang="en-US" sz="2400" b="1" spc="-45" dirty="0">
                <a:solidFill>
                  <a:srgbClr val="0D6CB8"/>
                </a:solidFill>
                <a:latin typeface="Calibri"/>
                <a:cs typeface="Calibri"/>
              </a:rPr>
              <a:t> </a:t>
            </a:r>
            <a:r>
              <a:rPr lang="en-US" sz="2400" b="1" dirty="0">
                <a:solidFill>
                  <a:srgbClr val="0D6CB8"/>
                </a:solidFill>
                <a:latin typeface="Calibri"/>
                <a:cs typeface="Calibri"/>
              </a:rPr>
              <a:t>violent</a:t>
            </a:r>
            <a:r>
              <a:rPr lang="en-US" sz="2400" b="1" spc="-25" dirty="0">
                <a:solidFill>
                  <a:srgbClr val="0D6CB8"/>
                </a:solidFill>
                <a:latin typeface="Calibri"/>
                <a:cs typeface="Calibri"/>
              </a:rPr>
              <a:t> </a:t>
            </a:r>
            <a:r>
              <a:rPr lang="en-US" sz="2400" b="1" spc="-10" dirty="0">
                <a:solidFill>
                  <a:srgbClr val="0D6CB8"/>
                </a:solidFill>
                <a:latin typeface="Calibri"/>
                <a:cs typeface="Calibri"/>
              </a:rPr>
              <a:t>conduct.</a:t>
            </a:r>
            <a:endParaRPr lang="en-US" sz="2400" dirty="0">
              <a:latin typeface="Calibri"/>
              <a:cs typeface="Calibri"/>
            </a:endParaRPr>
          </a:p>
          <a:p>
            <a:pPr marR="14320" algn="l"/>
            <a:endParaRPr lang="en-US" sz="2400" dirty="0">
              <a:latin typeface="Calibri"/>
              <a:cs typeface="Calibri"/>
            </a:endParaRPr>
          </a:p>
          <a:p>
            <a:pPr marR="14320"/>
            <a:r>
              <a:rPr lang="en-US" sz="2400" b="1" dirty="0">
                <a:solidFill>
                  <a:srgbClr val="0D6CB8"/>
                </a:solidFill>
                <a:latin typeface="Calibri"/>
                <a:cs typeface="Calibri"/>
              </a:rPr>
              <a:t>TEA</a:t>
            </a:r>
            <a:r>
              <a:rPr lang="en-US" sz="2400" b="1" spc="-10" dirty="0">
                <a:solidFill>
                  <a:srgbClr val="0D6CB8"/>
                </a:solidFill>
                <a:latin typeface="Calibri"/>
                <a:cs typeface="Calibri"/>
              </a:rPr>
              <a:t> </a:t>
            </a:r>
            <a:r>
              <a:rPr lang="en-US" sz="2400" b="1" dirty="0">
                <a:solidFill>
                  <a:srgbClr val="0D6CB8"/>
                </a:solidFill>
                <a:latin typeface="Calibri"/>
                <a:cs typeface="Calibri"/>
              </a:rPr>
              <a:t>added</a:t>
            </a:r>
            <a:r>
              <a:rPr lang="en-US" sz="2400" b="1" spc="5" dirty="0">
                <a:solidFill>
                  <a:srgbClr val="0D6CB8"/>
                </a:solidFill>
                <a:latin typeface="Calibri"/>
                <a:cs typeface="Calibri"/>
              </a:rPr>
              <a:t> </a:t>
            </a:r>
            <a:r>
              <a:rPr lang="en-US" sz="2400" b="1" dirty="0">
                <a:solidFill>
                  <a:srgbClr val="0D6CB8"/>
                </a:solidFill>
                <a:latin typeface="Calibri"/>
                <a:cs typeface="Calibri"/>
              </a:rPr>
              <a:t>a</a:t>
            </a:r>
            <a:r>
              <a:rPr lang="en-US" sz="2400" b="1" spc="10" dirty="0">
                <a:solidFill>
                  <a:srgbClr val="0D6CB8"/>
                </a:solidFill>
                <a:latin typeface="Calibri"/>
                <a:cs typeface="Calibri"/>
              </a:rPr>
              <a:t> </a:t>
            </a:r>
            <a:r>
              <a:rPr lang="en-US" sz="2400" b="1" dirty="0">
                <a:solidFill>
                  <a:srgbClr val="0D6CB8"/>
                </a:solidFill>
                <a:latin typeface="Calibri"/>
                <a:cs typeface="Calibri"/>
              </a:rPr>
              <a:t>new code</a:t>
            </a:r>
            <a:r>
              <a:rPr lang="en-US" sz="2400" b="1" spc="5" dirty="0">
                <a:solidFill>
                  <a:srgbClr val="0D6CB8"/>
                </a:solidFill>
                <a:latin typeface="Calibri"/>
                <a:cs typeface="Calibri"/>
              </a:rPr>
              <a:t> </a:t>
            </a:r>
            <a:r>
              <a:rPr lang="en-US" sz="2400" b="1" dirty="0">
                <a:solidFill>
                  <a:srgbClr val="0D6CB8"/>
                </a:solidFill>
                <a:latin typeface="Calibri"/>
                <a:cs typeface="Calibri"/>
              </a:rPr>
              <a:t>to</a:t>
            </a:r>
            <a:r>
              <a:rPr lang="en-US" sz="2400" b="1" spc="5" dirty="0">
                <a:solidFill>
                  <a:srgbClr val="0D6CB8"/>
                </a:solidFill>
                <a:latin typeface="Calibri"/>
                <a:cs typeface="Calibri"/>
              </a:rPr>
              <a:t> </a:t>
            </a:r>
            <a:r>
              <a:rPr lang="en-US" sz="2400" b="1" dirty="0">
                <a:solidFill>
                  <a:srgbClr val="0D6CB8"/>
                </a:solidFill>
                <a:latin typeface="Calibri"/>
                <a:cs typeface="Calibri"/>
              </a:rPr>
              <a:t>the</a:t>
            </a:r>
            <a:r>
              <a:rPr lang="en-US" sz="2400" b="1" spc="5" dirty="0">
                <a:solidFill>
                  <a:srgbClr val="0D6CB8"/>
                </a:solidFill>
                <a:latin typeface="Calibri"/>
                <a:cs typeface="Calibri"/>
              </a:rPr>
              <a:t> </a:t>
            </a:r>
            <a:r>
              <a:rPr lang="en-US" sz="2400" b="1" spc="-10" dirty="0">
                <a:solidFill>
                  <a:srgbClr val="0D6CB8"/>
                </a:solidFill>
                <a:latin typeface="Calibri"/>
                <a:cs typeface="Calibri"/>
              </a:rPr>
              <a:t>DISCIPLINARY-LENGTH-DIFFERENCE-REASON- </a:t>
            </a:r>
            <a:r>
              <a:rPr lang="en-US" sz="2400" b="1" dirty="0">
                <a:solidFill>
                  <a:srgbClr val="0D6CB8"/>
                </a:solidFill>
                <a:latin typeface="Calibri"/>
                <a:cs typeface="Calibri"/>
              </a:rPr>
              <a:t>CODE</a:t>
            </a:r>
            <a:r>
              <a:rPr lang="en-US" sz="2400" b="1" spc="-30" dirty="0">
                <a:solidFill>
                  <a:srgbClr val="0D6CB8"/>
                </a:solidFill>
                <a:latin typeface="Calibri"/>
                <a:cs typeface="Calibri"/>
              </a:rPr>
              <a:t> </a:t>
            </a:r>
            <a:r>
              <a:rPr lang="en-US" sz="2400" b="1" dirty="0">
                <a:solidFill>
                  <a:srgbClr val="0D6CB8"/>
                </a:solidFill>
                <a:latin typeface="Calibri"/>
                <a:cs typeface="Calibri"/>
              </a:rPr>
              <a:t>(C166)</a:t>
            </a:r>
            <a:r>
              <a:rPr lang="en-US" sz="2400" b="1" spc="-35" dirty="0">
                <a:solidFill>
                  <a:srgbClr val="0D6CB8"/>
                </a:solidFill>
                <a:latin typeface="Calibri"/>
                <a:cs typeface="Calibri"/>
              </a:rPr>
              <a:t> </a:t>
            </a:r>
            <a:r>
              <a:rPr lang="en-US" sz="2400" b="1" dirty="0">
                <a:solidFill>
                  <a:srgbClr val="0D6CB8"/>
                </a:solidFill>
                <a:latin typeface="Calibri"/>
                <a:cs typeface="Calibri"/>
              </a:rPr>
              <a:t>table</a:t>
            </a:r>
            <a:r>
              <a:rPr lang="en-US" sz="2400" b="1" spc="-10" dirty="0">
                <a:solidFill>
                  <a:srgbClr val="0D6CB8"/>
                </a:solidFill>
                <a:latin typeface="Calibri"/>
                <a:cs typeface="Calibri"/>
              </a:rPr>
              <a:t> </a:t>
            </a:r>
            <a:r>
              <a:rPr lang="en-US" sz="2400" b="1" dirty="0">
                <a:solidFill>
                  <a:srgbClr val="0D6CB8"/>
                </a:solidFill>
                <a:latin typeface="Calibri"/>
                <a:cs typeface="Calibri"/>
              </a:rPr>
              <a:t>and</a:t>
            </a:r>
            <a:r>
              <a:rPr lang="en-US" sz="2400" b="1" spc="-20" dirty="0">
                <a:solidFill>
                  <a:srgbClr val="0D6CB8"/>
                </a:solidFill>
                <a:latin typeface="Calibri"/>
                <a:cs typeface="Calibri"/>
              </a:rPr>
              <a:t> </a:t>
            </a:r>
            <a:r>
              <a:rPr lang="en-US" sz="2400" b="1" dirty="0">
                <a:solidFill>
                  <a:srgbClr val="0D6CB8"/>
                </a:solidFill>
                <a:latin typeface="Calibri"/>
                <a:cs typeface="Calibri"/>
              </a:rPr>
              <a:t>added</a:t>
            </a:r>
            <a:r>
              <a:rPr lang="en-US" sz="2400" b="1" spc="-20" dirty="0">
                <a:solidFill>
                  <a:srgbClr val="0D6CB8"/>
                </a:solidFill>
                <a:latin typeface="Calibri"/>
                <a:cs typeface="Calibri"/>
              </a:rPr>
              <a:t> </a:t>
            </a:r>
            <a:r>
              <a:rPr lang="en-US" sz="2400" b="1" dirty="0">
                <a:solidFill>
                  <a:srgbClr val="0D6CB8"/>
                </a:solidFill>
                <a:latin typeface="Calibri"/>
                <a:cs typeface="Calibri"/>
              </a:rPr>
              <a:t>two</a:t>
            </a:r>
            <a:r>
              <a:rPr lang="en-US" sz="2400" b="1" spc="-25" dirty="0">
                <a:solidFill>
                  <a:srgbClr val="0D6CB8"/>
                </a:solidFill>
                <a:latin typeface="Calibri"/>
                <a:cs typeface="Calibri"/>
              </a:rPr>
              <a:t> </a:t>
            </a:r>
            <a:r>
              <a:rPr lang="en-US" sz="2400" b="1" dirty="0">
                <a:solidFill>
                  <a:srgbClr val="0D6CB8"/>
                </a:solidFill>
                <a:latin typeface="Calibri"/>
                <a:cs typeface="Calibri"/>
              </a:rPr>
              <a:t>new</a:t>
            </a:r>
            <a:r>
              <a:rPr lang="en-US" sz="2400" b="1" spc="-15" dirty="0">
                <a:solidFill>
                  <a:srgbClr val="0D6CB8"/>
                </a:solidFill>
                <a:latin typeface="Calibri"/>
                <a:cs typeface="Calibri"/>
              </a:rPr>
              <a:t> </a:t>
            </a:r>
            <a:r>
              <a:rPr lang="en-US" sz="2400" b="1" spc="-10" dirty="0">
                <a:solidFill>
                  <a:srgbClr val="0D6CB8"/>
                </a:solidFill>
                <a:latin typeface="Calibri"/>
                <a:cs typeface="Calibri"/>
              </a:rPr>
              <a:t>rules.</a:t>
            </a:r>
            <a:endParaRPr lang="en-US" sz="2400" dirty="0">
              <a:latin typeface="Calibri"/>
              <a:cs typeface="Calibri"/>
            </a:endParaRPr>
          </a:p>
          <a:p>
            <a:pPr marR="14320" algn="l"/>
            <a:endParaRPr lang="en-US" sz="2400" dirty="0">
              <a:latin typeface="Calibri"/>
              <a:cs typeface="Calibri"/>
            </a:endParaRPr>
          </a:p>
        </p:txBody>
      </p:sp>
      <p:pic>
        <p:nvPicPr>
          <p:cNvPr id="5" name="Picture 4">
            <a:extLst>
              <a:ext uri="{FF2B5EF4-FFF2-40B4-BE49-F238E27FC236}">
                <a16:creationId xmlns:a16="http://schemas.microsoft.com/office/drawing/2014/main" id="{A77AEF03-731A-FB70-C8E8-85512C591E46}"/>
              </a:ext>
            </a:extLst>
          </p:cNvPr>
          <p:cNvPicPr>
            <a:picLocks noChangeAspect="1"/>
          </p:cNvPicPr>
          <p:nvPr/>
        </p:nvPicPr>
        <p:blipFill>
          <a:blip r:embed="rId2"/>
          <a:stretch>
            <a:fillRect/>
          </a:stretch>
        </p:blipFill>
        <p:spPr>
          <a:xfrm>
            <a:off x="891787" y="3187986"/>
            <a:ext cx="9771428" cy="2590476"/>
          </a:xfrm>
          <a:prstGeom prst="rect">
            <a:avLst/>
          </a:prstGeom>
        </p:spPr>
      </p:pic>
    </p:spTree>
    <p:extLst>
      <p:ext uri="{BB962C8B-B14F-4D97-AF65-F5344CB8AC3E}">
        <p14:creationId xmlns:p14="http://schemas.microsoft.com/office/powerpoint/2010/main" val="25745687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0D6AA-D7C2-E24C-FF34-EA7523D05989}"/>
              </a:ext>
            </a:extLst>
          </p:cNvPr>
          <p:cNvSpPr>
            <a:spLocks noGrp="1"/>
          </p:cNvSpPr>
          <p:nvPr>
            <p:ph type="title"/>
          </p:nvPr>
        </p:nvSpPr>
        <p:spPr/>
        <p:txBody>
          <a:bodyPr>
            <a:normAutofit fontScale="90000"/>
          </a:bodyPr>
          <a:lstStyle/>
          <a:p>
            <a:br>
              <a:rPr lang="en-US" sz="1800" b="0" i="0" u="none" strike="noStrike" baseline="0" dirty="0">
                <a:solidFill>
                  <a:srgbClr val="000000"/>
                </a:solidFill>
                <a:latin typeface="Calibri" panose="020F0502020204030204" pitchFamily="34" charset="0"/>
              </a:rPr>
            </a:br>
            <a:r>
              <a:rPr lang="en-US" sz="4400" b="1" i="0" u="none" strike="noStrike" baseline="0" dirty="0">
                <a:solidFill>
                  <a:srgbClr val="0D6CB8"/>
                </a:solidFill>
                <a:latin typeface="Calibri" panose="020F0502020204030204" pitchFamily="34" charset="0"/>
              </a:rPr>
              <a:t>New Business Rules - Discipline</a:t>
            </a:r>
            <a:endParaRPr lang="en-US" sz="4400" dirty="0"/>
          </a:p>
        </p:txBody>
      </p:sp>
      <p:pic>
        <p:nvPicPr>
          <p:cNvPr id="4" name="Picture 3">
            <a:extLst>
              <a:ext uri="{FF2B5EF4-FFF2-40B4-BE49-F238E27FC236}">
                <a16:creationId xmlns:a16="http://schemas.microsoft.com/office/drawing/2014/main" id="{C6DFF2B6-7244-F1FF-E7BD-2DB32BA86C07}"/>
              </a:ext>
            </a:extLst>
          </p:cNvPr>
          <p:cNvPicPr>
            <a:picLocks noChangeAspect="1"/>
          </p:cNvPicPr>
          <p:nvPr/>
        </p:nvPicPr>
        <p:blipFill>
          <a:blip r:embed="rId2"/>
          <a:stretch>
            <a:fillRect/>
          </a:stretch>
        </p:blipFill>
        <p:spPr>
          <a:xfrm>
            <a:off x="575353" y="1599946"/>
            <a:ext cx="10890607" cy="1120751"/>
          </a:xfrm>
          <a:prstGeom prst="rect">
            <a:avLst/>
          </a:prstGeom>
        </p:spPr>
      </p:pic>
      <p:pic>
        <p:nvPicPr>
          <p:cNvPr id="6" name="Picture 5">
            <a:extLst>
              <a:ext uri="{FF2B5EF4-FFF2-40B4-BE49-F238E27FC236}">
                <a16:creationId xmlns:a16="http://schemas.microsoft.com/office/drawing/2014/main" id="{C6DACA6F-5275-44F9-14C8-70ABFE8F4A43}"/>
              </a:ext>
            </a:extLst>
          </p:cNvPr>
          <p:cNvPicPr>
            <a:picLocks noChangeAspect="1"/>
          </p:cNvPicPr>
          <p:nvPr/>
        </p:nvPicPr>
        <p:blipFill>
          <a:blip r:embed="rId3"/>
          <a:stretch>
            <a:fillRect/>
          </a:stretch>
        </p:blipFill>
        <p:spPr>
          <a:xfrm>
            <a:off x="575353" y="3176739"/>
            <a:ext cx="10890608" cy="1623157"/>
          </a:xfrm>
          <a:prstGeom prst="rect">
            <a:avLst/>
          </a:prstGeom>
        </p:spPr>
      </p:pic>
    </p:spTree>
    <p:extLst>
      <p:ext uri="{BB962C8B-B14F-4D97-AF65-F5344CB8AC3E}">
        <p14:creationId xmlns:p14="http://schemas.microsoft.com/office/powerpoint/2010/main" val="1561882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0D6AA-D7C2-E24C-FF34-EA7523D05989}"/>
              </a:ext>
            </a:extLst>
          </p:cNvPr>
          <p:cNvSpPr>
            <a:spLocks noGrp="1"/>
          </p:cNvSpPr>
          <p:nvPr>
            <p:ph type="title"/>
          </p:nvPr>
        </p:nvSpPr>
        <p:spPr/>
        <p:txBody>
          <a:bodyPr>
            <a:normAutofit fontScale="90000"/>
          </a:bodyPr>
          <a:lstStyle/>
          <a:p>
            <a:br>
              <a:rPr lang="en-US" sz="1800" b="0" i="0" u="none" strike="noStrike" baseline="0" dirty="0">
                <a:solidFill>
                  <a:srgbClr val="000000"/>
                </a:solidFill>
                <a:latin typeface="Calibri" panose="020F0502020204030204" pitchFamily="34" charset="0"/>
              </a:rPr>
            </a:br>
            <a:r>
              <a:rPr lang="en-US" sz="4400" b="1" i="0" u="none" strike="noStrike" baseline="0" dirty="0">
                <a:solidFill>
                  <a:srgbClr val="0D6CB8"/>
                </a:solidFill>
                <a:latin typeface="Calibri" panose="020F0502020204030204" pitchFamily="34" charset="0"/>
              </a:rPr>
              <a:t>PEIMS Associate Degree Indicator</a:t>
            </a:r>
            <a:endParaRPr lang="en-US" sz="4400" dirty="0"/>
          </a:p>
        </p:txBody>
      </p:sp>
      <p:sp>
        <p:nvSpPr>
          <p:cNvPr id="5" name="TextBox 4">
            <a:extLst>
              <a:ext uri="{FF2B5EF4-FFF2-40B4-BE49-F238E27FC236}">
                <a16:creationId xmlns:a16="http://schemas.microsoft.com/office/drawing/2014/main" id="{782EEFA5-EA4E-56AA-2317-BA403CCFCDBA}"/>
              </a:ext>
            </a:extLst>
          </p:cNvPr>
          <p:cNvSpPr txBox="1"/>
          <p:nvPr/>
        </p:nvSpPr>
        <p:spPr>
          <a:xfrm>
            <a:off x="712380" y="1061767"/>
            <a:ext cx="10825499" cy="2644314"/>
          </a:xfrm>
          <a:prstGeom prst="rect">
            <a:avLst/>
          </a:prstGeom>
          <a:noFill/>
        </p:spPr>
        <p:txBody>
          <a:bodyPr wrap="square">
            <a:spAutoFit/>
          </a:bodyPr>
          <a:lstStyle/>
          <a:p>
            <a:pPr marL="12700" marR="64769">
              <a:lnSpc>
                <a:spcPts val="2590"/>
              </a:lnSpc>
              <a:spcBef>
                <a:spcPts val="425"/>
              </a:spcBef>
            </a:pPr>
            <a:r>
              <a:rPr lang="en-US" sz="2400" b="1" dirty="0">
                <a:solidFill>
                  <a:srgbClr val="F05F38"/>
                </a:solidFill>
                <a:latin typeface="Calibri"/>
                <a:cs typeface="Calibri"/>
              </a:rPr>
              <a:t>HB</a:t>
            </a:r>
            <a:r>
              <a:rPr lang="en-US" sz="2400" b="1" spc="-35" dirty="0">
                <a:solidFill>
                  <a:srgbClr val="F05F38"/>
                </a:solidFill>
                <a:latin typeface="Calibri"/>
                <a:cs typeface="Calibri"/>
              </a:rPr>
              <a:t> </a:t>
            </a:r>
            <a:r>
              <a:rPr lang="en-US" sz="2400" b="1" dirty="0">
                <a:solidFill>
                  <a:srgbClr val="F05F38"/>
                </a:solidFill>
                <a:latin typeface="Calibri"/>
                <a:cs typeface="Calibri"/>
              </a:rPr>
              <a:t>8</a:t>
            </a:r>
            <a:r>
              <a:rPr lang="en-US" sz="2400" b="1" spc="-45" dirty="0">
                <a:solidFill>
                  <a:srgbClr val="F05F38"/>
                </a:solidFill>
                <a:latin typeface="Calibri"/>
                <a:cs typeface="Calibri"/>
              </a:rPr>
              <a:t> </a:t>
            </a:r>
            <a:r>
              <a:rPr lang="en-US" sz="2400" b="1" dirty="0">
                <a:solidFill>
                  <a:srgbClr val="0D6CB8"/>
                </a:solidFill>
                <a:latin typeface="Calibri"/>
                <a:cs typeface="Calibri"/>
              </a:rPr>
              <a:t>amends</a:t>
            </a:r>
            <a:r>
              <a:rPr lang="en-US" sz="2400" b="1" spc="-20" dirty="0">
                <a:solidFill>
                  <a:srgbClr val="0D6CB8"/>
                </a:solidFill>
                <a:latin typeface="Calibri"/>
                <a:cs typeface="Calibri"/>
              </a:rPr>
              <a:t> </a:t>
            </a:r>
            <a:r>
              <a:rPr lang="en-US" sz="2400" b="1" dirty="0">
                <a:solidFill>
                  <a:srgbClr val="0D6CB8"/>
                </a:solidFill>
                <a:latin typeface="Calibri"/>
                <a:cs typeface="Calibri"/>
              </a:rPr>
              <a:t>TEC</a:t>
            </a:r>
            <a:r>
              <a:rPr lang="en-US" sz="2400" b="1" spc="-30" dirty="0">
                <a:solidFill>
                  <a:srgbClr val="0D6CB8"/>
                </a:solidFill>
                <a:latin typeface="Calibri"/>
                <a:cs typeface="Calibri"/>
              </a:rPr>
              <a:t> </a:t>
            </a:r>
            <a:r>
              <a:rPr lang="en-US" sz="2400" b="1" dirty="0">
                <a:solidFill>
                  <a:srgbClr val="0D6CB8"/>
                </a:solidFill>
                <a:latin typeface="Calibri"/>
                <a:cs typeface="Calibri"/>
              </a:rPr>
              <a:t>§29.908(b).</a:t>
            </a:r>
            <a:r>
              <a:rPr lang="en-US" sz="2400" b="1" spc="-60" dirty="0">
                <a:solidFill>
                  <a:srgbClr val="0D6CB8"/>
                </a:solidFill>
                <a:latin typeface="Calibri"/>
                <a:cs typeface="Calibri"/>
              </a:rPr>
              <a:t> </a:t>
            </a:r>
            <a:r>
              <a:rPr lang="en-US" sz="2400" b="1" dirty="0">
                <a:solidFill>
                  <a:srgbClr val="0D6CB8"/>
                </a:solidFill>
                <a:latin typeface="Calibri"/>
                <a:cs typeface="Calibri"/>
              </a:rPr>
              <a:t>A</a:t>
            </a:r>
            <a:r>
              <a:rPr lang="en-US" sz="2400" b="1" spc="-45" dirty="0">
                <a:solidFill>
                  <a:srgbClr val="0D6CB8"/>
                </a:solidFill>
                <a:latin typeface="Calibri"/>
                <a:cs typeface="Calibri"/>
              </a:rPr>
              <a:t> </a:t>
            </a:r>
            <a:r>
              <a:rPr lang="en-US" sz="2400" b="1" dirty="0">
                <a:solidFill>
                  <a:srgbClr val="0D6CB8"/>
                </a:solidFill>
                <a:latin typeface="Calibri"/>
                <a:cs typeface="Calibri"/>
              </a:rPr>
              <a:t>participating</a:t>
            </a:r>
            <a:r>
              <a:rPr lang="en-US" sz="2400" b="1" spc="-35" dirty="0">
                <a:solidFill>
                  <a:srgbClr val="0D6CB8"/>
                </a:solidFill>
                <a:latin typeface="Calibri"/>
                <a:cs typeface="Calibri"/>
              </a:rPr>
              <a:t> </a:t>
            </a:r>
            <a:r>
              <a:rPr lang="en-US" sz="2400" b="1" dirty="0">
                <a:solidFill>
                  <a:srgbClr val="0D6CB8"/>
                </a:solidFill>
                <a:latin typeface="Calibri"/>
                <a:cs typeface="Calibri"/>
              </a:rPr>
              <a:t>student</a:t>
            </a:r>
            <a:r>
              <a:rPr lang="en-US" sz="2400" b="1" spc="-20" dirty="0">
                <a:solidFill>
                  <a:srgbClr val="0D6CB8"/>
                </a:solidFill>
                <a:latin typeface="Calibri"/>
                <a:cs typeface="Calibri"/>
              </a:rPr>
              <a:t> </a:t>
            </a:r>
            <a:r>
              <a:rPr lang="en-US" sz="2400" b="1" dirty="0">
                <a:solidFill>
                  <a:srgbClr val="0D6CB8"/>
                </a:solidFill>
                <a:latin typeface="Calibri"/>
                <a:cs typeface="Calibri"/>
              </a:rPr>
              <a:t>can</a:t>
            </a:r>
            <a:r>
              <a:rPr lang="en-US" sz="2400" b="1" spc="-40" dirty="0">
                <a:solidFill>
                  <a:srgbClr val="0D6CB8"/>
                </a:solidFill>
                <a:latin typeface="Calibri"/>
                <a:cs typeface="Calibri"/>
              </a:rPr>
              <a:t> </a:t>
            </a:r>
            <a:r>
              <a:rPr lang="en-US" sz="2400" b="1" dirty="0">
                <a:solidFill>
                  <a:srgbClr val="0D6CB8"/>
                </a:solidFill>
                <a:latin typeface="Calibri"/>
                <a:cs typeface="Calibri"/>
              </a:rPr>
              <a:t>complete</a:t>
            </a:r>
            <a:r>
              <a:rPr lang="en-US" sz="2400" b="1" spc="-25" dirty="0">
                <a:solidFill>
                  <a:srgbClr val="0D6CB8"/>
                </a:solidFill>
                <a:latin typeface="Calibri"/>
                <a:cs typeface="Calibri"/>
              </a:rPr>
              <a:t> </a:t>
            </a:r>
            <a:r>
              <a:rPr lang="en-US" sz="2400" b="1" spc="-20" dirty="0">
                <a:solidFill>
                  <a:srgbClr val="0D6CB8"/>
                </a:solidFill>
                <a:latin typeface="Calibri"/>
                <a:cs typeface="Calibri"/>
              </a:rPr>
              <a:t>high </a:t>
            </a:r>
            <a:r>
              <a:rPr lang="en-US" sz="2400" b="1" dirty="0">
                <a:solidFill>
                  <a:srgbClr val="0D6CB8"/>
                </a:solidFill>
                <a:latin typeface="Calibri"/>
                <a:cs typeface="Calibri"/>
              </a:rPr>
              <a:t>school</a:t>
            </a:r>
            <a:r>
              <a:rPr lang="en-US" sz="2400" b="1" spc="-50" dirty="0">
                <a:solidFill>
                  <a:srgbClr val="0D6CB8"/>
                </a:solidFill>
                <a:latin typeface="Calibri"/>
                <a:cs typeface="Calibri"/>
              </a:rPr>
              <a:t> </a:t>
            </a:r>
            <a:r>
              <a:rPr lang="en-US" sz="2400" b="1" dirty="0">
                <a:solidFill>
                  <a:srgbClr val="0D6CB8"/>
                </a:solidFill>
                <a:latin typeface="Calibri"/>
                <a:cs typeface="Calibri"/>
              </a:rPr>
              <a:t>and</a:t>
            </a:r>
            <a:r>
              <a:rPr lang="en-US" sz="2400" b="1" spc="-35" dirty="0">
                <a:solidFill>
                  <a:srgbClr val="0D6CB8"/>
                </a:solidFill>
                <a:latin typeface="Calibri"/>
                <a:cs typeface="Calibri"/>
              </a:rPr>
              <a:t> </a:t>
            </a:r>
            <a:r>
              <a:rPr lang="en-US" sz="2400" b="1" dirty="0">
                <a:solidFill>
                  <a:srgbClr val="0D6CB8"/>
                </a:solidFill>
                <a:latin typeface="Calibri"/>
                <a:cs typeface="Calibri"/>
              </a:rPr>
              <a:t>enroll</a:t>
            </a:r>
            <a:r>
              <a:rPr lang="en-US" sz="2400" b="1" spc="-35" dirty="0">
                <a:solidFill>
                  <a:srgbClr val="0D6CB8"/>
                </a:solidFill>
                <a:latin typeface="Calibri"/>
                <a:cs typeface="Calibri"/>
              </a:rPr>
              <a:t> </a:t>
            </a:r>
            <a:r>
              <a:rPr lang="en-US" sz="2400" b="1" dirty="0">
                <a:solidFill>
                  <a:srgbClr val="0D6CB8"/>
                </a:solidFill>
                <a:latin typeface="Calibri"/>
                <a:cs typeface="Calibri"/>
              </a:rPr>
              <a:t>in</a:t>
            </a:r>
            <a:r>
              <a:rPr lang="en-US" sz="2400" b="1" spc="-35" dirty="0">
                <a:solidFill>
                  <a:srgbClr val="0D6CB8"/>
                </a:solidFill>
                <a:latin typeface="Calibri"/>
                <a:cs typeface="Calibri"/>
              </a:rPr>
              <a:t> </a:t>
            </a:r>
            <a:r>
              <a:rPr lang="en-US" sz="2400" b="1" dirty="0">
                <a:solidFill>
                  <a:srgbClr val="0D6CB8"/>
                </a:solidFill>
                <a:latin typeface="Calibri"/>
                <a:cs typeface="Calibri"/>
              </a:rPr>
              <a:t>a</a:t>
            </a:r>
            <a:r>
              <a:rPr lang="en-US" sz="2400" b="1" spc="-40" dirty="0">
                <a:solidFill>
                  <a:srgbClr val="0D6CB8"/>
                </a:solidFill>
                <a:latin typeface="Calibri"/>
                <a:cs typeface="Calibri"/>
              </a:rPr>
              <a:t> </a:t>
            </a:r>
            <a:r>
              <a:rPr lang="en-US" sz="2400" b="1" dirty="0">
                <a:solidFill>
                  <a:srgbClr val="0D6CB8"/>
                </a:solidFill>
                <a:latin typeface="Calibri"/>
                <a:cs typeface="Calibri"/>
              </a:rPr>
              <a:t>program</a:t>
            </a:r>
            <a:r>
              <a:rPr lang="en-US" sz="2400" b="1" spc="-40" dirty="0">
                <a:solidFill>
                  <a:srgbClr val="0D6CB8"/>
                </a:solidFill>
                <a:latin typeface="Calibri"/>
                <a:cs typeface="Calibri"/>
              </a:rPr>
              <a:t> </a:t>
            </a:r>
            <a:r>
              <a:rPr lang="en-US" sz="2400" b="1" dirty="0">
                <a:solidFill>
                  <a:srgbClr val="0D6CB8"/>
                </a:solidFill>
                <a:latin typeface="Calibri"/>
                <a:cs typeface="Calibri"/>
              </a:rPr>
              <a:t>at</a:t>
            </a:r>
            <a:r>
              <a:rPr lang="en-US" sz="2400" b="1" spc="-25" dirty="0">
                <a:solidFill>
                  <a:srgbClr val="0D6CB8"/>
                </a:solidFill>
                <a:latin typeface="Calibri"/>
                <a:cs typeface="Calibri"/>
              </a:rPr>
              <a:t> </a:t>
            </a:r>
            <a:r>
              <a:rPr lang="en-US" sz="2400" b="1" dirty="0">
                <a:solidFill>
                  <a:srgbClr val="0D6CB8"/>
                </a:solidFill>
                <a:latin typeface="Calibri"/>
                <a:cs typeface="Calibri"/>
              </a:rPr>
              <a:t>an</a:t>
            </a:r>
            <a:r>
              <a:rPr lang="en-US" sz="2400" b="1" spc="-35" dirty="0">
                <a:solidFill>
                  <a:srgbClr val="0D6CB8"/>
                </a:solidFill>
                <a:latin typeface="Calibri"/>
                <a:cs typeface="Calibri"/>
              </a:rPr>
              <a:t> </a:t>
            </a:r>
            <a:r>
              <a:rPr lang="en-US" sz="2400" b="1" dirty="0">
                <a:solidFill>
                  <a:srgbClr val="0D6CB8"/>
                </a:solidFill>
                <a:latin typeface="Calibri"/>
                <a:cs typeface="Calibri"/>
              </a:rPr>
              <a:t>institution</a:t>
            </a:r>
            <a:r>
              <a:rPr lang="en-US" sz="2400" b="1" spc="-25" dirty="0">
                <a:solidFill>
                  <a:srgbClr val="0D6CB8"/>
                </a:solidFill>
                <a:latin typeface="Calibri"/>
                <a:cs typeface="Calibri"/>
              </a:rPr>
              <a:t> </a:t>
            </a:r>
            <a:r>
              <a:rPr lang="en-US" sz="2400" b="1" dirty="0">
                <a:solidFill>
                  <a:srgbClr val="0D6CB8"/>
                </a:solidFill>
                <a:latin typeface="Calibri"/>
                <a:cs typeface="Calibri"/>
              </a:rPr>
              <a:t>of</a:t>
            </a:r>
            <a:r>
              <a:rPr lang="en-US" sz="2400" b="1" spc="-35" dirty="0">
                <a:solidFill>
                  <a:srgbClr val="0D6CB8"/>
                </a:solidFill>
                <a:latin typeface="Calibri"/>
                <a:cs typeface="Calibri"/>
              </a:rPr>
              <a:t> </a:t>
            </a:r>
            <a:r>
              <a:rPr lang="en-US" sz="2400" b="1" dirty="0">
                <a:solidFill>
                  <a:srgbClr val="0D6CB8"/>
                </a:solidFill>
                <a:latin typeface="Calibri"/>
                <a:cs typeface="Calibri"/>
              </a:rPr>
              <a:t>higher</a:t>
            </a:r>
            <a:r>
              <a:rPr lang="en-US" sz="2400" b="1" spc="-40" dirty="0">
                <a:solidFill>
                  <a:srgbClr val="0D6CB8"/>
                </a:solidFill>
                <a:latin typeface="Calibri"/>
                <a:cs typeface="Calibri"/>
              </a:rPr>
              <a:t> </a:t>
            </a:r>
            <a:r>
              <a:rPr lang="en-US" sz="2400" b="1" dirty="0">
                <a:solidFill>
                  <a:srgbClr val="0D6CB8"/>
                </a:solidFill>
                <a:latin typeface="Calibri"/>
                <a:cs typeface="Calibri"/>
              </a:rPr>
              <a:t>education</a:t>
            </a:r>
            <a:r>
              <a:rPr lang="en-US" sz="2400" b="1" spc="-35" dirty="0">
                <a:solidFill>
                  <a:srgbClr val="0D6CB8"/>
                </a:solidFill>
                <a:latin typeface="Calibri"/>
                <a:cs typeface="Calibri"/>
              </a:rPr>
              <a:t> </a:t>
            </a:r>
            <a:r>
              <a:rPr lang="en-US" sz="2400" b="1" dirty="0">
                <a:solidFill>
                  <a:srgbClr val="0D6CB8"/>
                </a:solidFill>
                <a:latin typeface="Calibri"/>
                <a:cs typeface="Calibri"/>
              </a:rPr>
              <a:t>that</a:t>
            </a:r>
            <a:r>
              <a:rPr lang="en-US" sz="2400" b="1" spc="-20" dirty="0">
                <a:solidFill>
                  <a:srgbClr val="0D6CB8"/>
                </a:solidFill>
                <a:latin typeface="Calibri"/>
                <a:cs typeface="Calibri"/>
              </a:rPr>
              <a:t> will </a:t>
            </a:r>
            <a:r>
              <a:rPr lang="en-US" sz="2400" b="1" dirty="0">
                <a:solidFill>
                  <a:srgbClr val="0D6CB8"/>
                </a:solidFill>
                <a:latin typeface="Calibri"/>
                <a:cs typeface="Calibri"/>
              </a:rPr>
              <a:t>enable</a:t>
            </a:r>
            <a:r>
              <a:rPr lang="en-US" sz="2400" b="1" spc="-35" dirty="0">
                <a:solidFill>
                  <a:srgbClr val="0D6CB8"/>
                </a:solidFill>
                <a:latin typeface="Calibri"/>
                <a:cs typeface="Calibri"/>
              </a:rPr>
              <a:t> </a:t>
            </a:r>
            <a:r>
              <a:rPr lang="en-US" sz="2400" b="1" dirty="0">
                <a:solidFill>
                  <a:srgbClr val="0D6CB8"/>
                </a:solidFill>
                <a:latin typeface="Calibri"/>
                <a:cs typeface="Calibri"/>
              </a:rPr>
              <a:t>the</a:t>
            </a:r>
            <a:r>
              <a:rPr lang="en-US" sz="2400" b="1" spc="-30" dirty="0">
                <a:solidFill>
                  <a:srgbClr val="0D6CB8"/>
                </a:solidFill>
                <a:latin typeface="Calibri"/>
                <a:cs typeface="Calibri"/>
              </a:rPr>
              <a:t> </a:t>
            </a:r>
            <a:r>
              <a:rPr lang="en-US" sz="2400" b="1" dirty="0">
                <a:solidFill>
                  <a:srgbClr val="0D6CB8"/>
                </a:solidFill>
                <a:latin typeface="Calibri"/>
                <a:cs typeface="Calibri"/>
              </a:rPr>
              <a:t>student</a:t>
            </a:r>
            <a:r>
              <a:rPr lang="en-US" sz="2400" b="1" spc="-30" dirty="0">
                <a:solidFill>
                  <a:srgbClr val="0D6CB8"/>
                </a:solidFill>
                <a:latin typeface="Calibri"/>
                <a:cs typeface="Calibri"/>
              </a:rPr>
              <a:t> </a:t>
            </a:r>
            <a:r>
              <a:rPr lang="en-US" sz="2400" b="1" dirty="0">
                <a:solidFill>
                  <a:srgbClr val="0D6CB8"/>
                </a:solidFill>
                <a:latin typeface="Calibri"/>
                <a:cs typeface="Calibri"/>
              </a:rPr>
              <a:t>to,</a:t>
            </a:r>
            <a:r>
              <a:rPr lang="en-US" sz="2400" b="1" spc="-25" dirty="0">
                <a:solidFill>
                  <a:srgbClr val="0D6CB8"/>
                </a:solidFill>
                <a:latin typeface="Calibri"/>
                <a:cs typeface="Calibri"/>
              </a:rPr>
              <a:t> </a:t>
            </a:r>
            <a:r>
              <a:rPr lang="en-US" sz="2400" b="1" dirty="0">
                <a:solidFill>
                  <a:srgbClr val="0D6CB8"/>
                </a:solidFill>
                <a:latin typeface="Calibri"/>
                <a:cs typeface="Calibri"/>
              </a:rPr>
              <a:t>on</a:t>
            </a:r>
            <a:r>
              <a:rPr lang="en-US" sz="2400" b="1" spc="-40" dirty="0">
                <a:solidFill>
                  <a:srgbClr val="0D6CB8"/>
                </a:solidFill>
                <a:latin typeface="Calibri"/>
                <a:cs typeface="Calibri"/>
              </a:rPr>
              <a:t> </a:t>
            </a:r>
            <a:r>
              <a:rPr lang="en-US" sz="2400" b="1" dirty="0">
                <a:solidFill>
                  <a:srgbClr val="0D6CB8"/>
                </a:solidFill>
                <a:latin typeface="Calibri"/>
                <a:cs typeface="Calibri"/>
              </a:rPr>
              <a:t>or</a:t>
            </a:r>
            <a:r>
              <a:rPr lang="en-US" sz="2400" b="1" spc="-40" dirty="0">
                <a:solidFill>
                  <a:srgbClr val="0D6CB8"/>
                </a:solidFill>
                <a:latin typeface="Calibri"/>
                <a:cs typeface="Calibri"/>
              </a:rPr>
              <a:t> </a:t>
            </a:r>
            <a:r>
              <a:rPr lang="en-US" sz="2400" b="1" dirty="0">
                <a:solidFill>
                  <a:srgbClr val="0D6CB8"/>
                </a:solidFill>
                <a:latin typeface="Calibri"/>
                <a:cs typeface="Calibri"/>
              </a:rPr>
              <a:t>before</a:t>
            </a:r>
            <a:r>
              <a:rPr lang="en-US" sz="2400" b="1" spc="-25" dirty="0">
                <a:solidFill>
                  <a:srgbClr val="0D6CB8"/>
                </a:solidFill>
                <a:latin typeface="Calibri"/>
                <a:cs typeface="Calibri"/>
              </a:rPr>
              <a:t> </a:t>
            </a:r>
            <a:r>
              <a:rPr lang="en-US" sz="2400" b="1" dirty="0">
                <a:solidFill>
                  <a:srgbClr val="0D6CB8"/>
                </a:solidFill>
                <a:latin typeface="Calibri"/>
                <a:cs typeface="Calibri"/>
              </a:rPr>
              <a:t>the</a:t>
            </a:r>
            <a:r>
              <a:rPr lang="en-US" sz="2400" b="1" spc="-30" dirty="0">
                <a:solidFill>
                  <a:srgbClr val="0D6CB8"/>
                </a:solidFill>
                <a:latin typeface="Calibri"/>
                <a:cs typeface="Calibri"/>
              </a:rPr>
              <a:t> </a:t>
            </a:r>
            <a:r>
              <a:rPr lang="en-US" sz="2400" b="1" dirty="0">
                <a:solidFill>
                  <a:srgbClr val="0D6CB8"/>
                </a:solidFill>
                <a:latin typeface="Calibri"/>
                <a:cs typeface="Calibri"/>
              </a:rPr>
              <a:t>fifth</a:t>
            </a:r>
            <a:r>
              <a:rPr lang="en-US" sz="2400" b="1" spc="-35" dirty="0">
                <a:solidFill>
                  <a:srgbClr val="0D6CB8"/>
                </a:solidFill>
                <a:latin typeface="Calibri"/>
                <a:cs typeface="Calibri"/>
              </a:rPr>
              <a:t> </a:t>
            </a:r>
            <a:r>
              <a:rPr lang="en-US" sz="2400" b="1" dirty="0">
                <a:solidFill>
                  <a:srgbClr val="0D6CB8"/>
                </a:solidFill>
                <a:latin typeface="Calibri"/>
                <a:cs typeface="Calibri"/>
              </a:rPr>
              <a:t>anniversary</a:t>
            </a:r>
            <a:r>
              <a:rPr lang="en-US" sz="2400" b="1" spc="-20" dirty="0">
                <a:solidFill>
                  <a:srgbClr val="0D6CB8"/>
                </a:solidFill>
                <a:latin typeface="Calibri"/>
                <a:cs typeface="Calibri"/>
              </a:rPr>
              <a:t> </a:t>
            </a:r>
            <a:r>
              <a:rPr lang="en-US" sz="2400" b="1" dirty="0">
                <a:solidFill>
                  <a:srgbClr val="0D6CB8"/>
                </a:solidFill>
                <a:latin typeface="Calibri"/>
                <a:cs typeface="Calibri"/>
              </a:rPr>
              <a:t>of</a:t>
            </a:r>
            <a:r>
              <a:rPr lang="en-US" sz="2400" b="1" spc="-35" dirty="0">
                <a:solidFill>
                  <a:srgbClr val="0D6CB8"/>
                </a:solidFill>
                <a:latin typeface="Calibri"/>
                <a:cs typeface="Calibri"/>
              </a:rPr>
              <a:t> </a:t>
            </a:r>
            <a:r>
              <a:rPr lang="en-US" sz="2400" b="1" dirty="0">
                <a:solidFill>
                  <a:srgbClr val="0D6CB8"/>
                </a:solidFill>
                <a:latin typeface="Calibri"/>
                <a:cs typeface="Calibri"/>
              </a:rPr>
              <a:t>the</a:t>
            </a:r>
            <a:r>
              <a:rPr lang="en-US" sz="2400" b="1" spc="-30" dirty="0">
                <a:solidFill>
                  <a:srgbClr val="0D6CB8"/>
                </a:solidFill>
                <a:latin typeface="Calibri"/>
                <a:cs typeface="Calibri"/>
              </a:rPr>
              <a:t> </a:t>
            </a:r>
            <a:r>
              <a:rPr lang="en-US" sz="2400" b="1" dirty="0">
                <a:solidFill>
                  <a:srgbClr val="0D6CB8"/>
                </a:solidFill>
                <a:latin typeface="Calibri"/>
                <a:cs typeface="Calibri"/>
              </a:rPr>
              <a:t>date</a:t>
            </a:r>
            <a:r>
              <a:rPr lang="en-US" sz="2400" b="1" spc="-25" dirty="0">
                <a:solidFill>
                  <a:srgbClr val="0D6CB8"/>
                </a:solidFill>
                <a:latin typeface="Calibri"/>
                <a:cs typeface="Calibri"/>
              </a:rPr>
              <a:t> </a:t>
            </a:r>
            <a:r>
              <a:rPr lang="en-US" sz="2400" b="1" dirty="0">
                <a:solidFill>
                  <a:srgbClr val="0D6CB8"/>
                </a:solidFill>
                <a:latin typeface="Calibri"/>
                <a:cs typeface="Calibri"/>
              </a:rPr>
              <a:t>of</a:t>
            </a:r>
            <a:r>
              <a:rPr lang="en-US" sz="2400" b="1" spc="-35" dirty="0">
                <a:solidFill>
                  <a:srgbClr val="0D6CB8"/>
                </a:solidFill>
                <a:latin typeface="Calibri"/>
                <a:cs typeface="Calibri"/>
              </a:rPr>
              <a:t> </a:t>
            </a:r>
            <a:r>
              <a:rPr lang="en-US" sz="2400" b="1" spc="-25" dirty="0">
                <a:solidFill>
                  <a:srgbClr val="0D6CB8"/>
                </a:solidFill>
                <a:latin typeface="Calibri"/>
                <a:cs typeface="Calibri"/>
              </a:rPr>
              <a:t>the </a:t>
            </a:r>
            <a:r>
              <a:rPr lang="en-US" sz="2400" b="1" dirty="0">
                <a:solidFill>
                  <a:srgbClr val="0D6CB8"/>
                </a:solidFill>
                <a:latin typeface="Calibri"/>
                <a:cs typeface="Calibri"/>
              </a:rPr>
              <a:t>student’s</a:t>
            </a:r>
            <a:r>
              <a:rPr lang="en-US" sz="2400" b="1" spc="-30" dirty="0">
                <a:solidFill>
                  <a:srgbClr val="0D6CB8"/>
                </a:solidFill>
                <a:latin typeface="Calibri"/>
                <a:cs typeface="Calibri"/>
              </a:rPr>
              <a:t> </a:t>
            </a:r>
            <a:r>
              <a:rPr lang="en-US" sz="2400" b="1" dirty="0">
                <a:solidFill>
                  <a:srgbClr val="0D6CB8"/>
                </a:solidFill>
                <a:latin typeface="Calibri"/>
                <a:cs typeface="Calibri"/>
              </a:rPr>
              <a:t>first</a:t>
            </a:r>
            <a:r>
              <a:rPr lang="en-US" sz="2400" b="1" spc="-35" dirty="0">
                <a:solidFill>
                  <a:srgbClr val="0D6CB8"/>
                </a:solidFill>
                <a:latin typeface="Calibri"/>
                <a:cs typeface="Calibri"/>
              </a:rPr>
              <a:t> </a:t>
            </a:r>
            <a:r>
              <a:rPr lang="en-US" sz="2400" b="1" dirty="0">
                <a:solidFill>
                  <a:srgbClr val="0D6CB8"/>
                </a:solidFill>
                <a:latin typeface="Calibri"/>
                <a:cs typeface="Calibri"/>
              </a:rPr>
              <a:t>day</a:t>
            </a:r>
            <a:r>
              <a:rPr lang="en-US" sz="2400" b="1" spc="-35" dirty="0">
                <a:solidFill>
                  <a:srgbClr val="0D6CB8"/>
                </a:solidFill>
                <a:latin typeface="Calibri"/>
                <a:cs typeface="Calibri"/>
              </a:rPr>
              <a:t> </a:t>
            </a:r>
            <a:r>
              <a:rPr lang="en-US" sz="2400" b="1" dirty="0">
                <a:solidFill>
                  <a:srgbClr val="0D6CB8"/>
                </a:solidFill>
                <a:latin typeface="Calibri"/>
                <a:cs typeface="Calibri"/>
              </a:rPr>
              <a:t>of</a:t>
            </a:r>
            <a:r>
              <a:rPr lang="en-US" sz="2400" b="1" spc="-45" dirty="0">
                <a:solidFill>
                  <a:srgbClr val="0D6CB8"/>
                </a:solidFill>
                <a:latin typeface="Calibri"/>
                <a:cs typeface="Calibri"/>
              </a:rPr>
              <a:t> </a:t>
            </a:r>
            <a:r>
              <a:rPr lang="en-US" sz="2400" b="1" dirty="0">
                <a:solidFill>
                  <a:srgbClr val="0D6CB8"/>
                </a:solidFill>
                <a:latin typeface="Calibri"/>
                <a:cs typeface="Calibri"/>
              </a:rPr>
              <a:t>high</a:t>
            </a:r>
            <a:r>
              <a:rPr lang="en-US" sz="2400" b="1" spc="-45" dirty="0">
                <a:solidFill>
                  <a:srgbClr val="0D6CB8"/>
                </a:solidFill>
                <a:latin typeface="Calibri"/>
                <a:cs typeface="Calibri"/>
              </a:rPr>
              <a:t> </a:t>
            </a:r>
            <a:r>
              <a:rPr lang="en-US" sz="2400" b="1" dirty="0">
                <a:solidFill>
                  <a:srgbClr val="0D6CB8"/>
                </a:solidFill>
                <a:latin typeface="Calibri"/>
                <a:cs typeface="Calibri"/>
              </a:rPr>
              <a:t>school,</a:t>
            </a:r>
            <a:r>
              <a:rPr lang="en-US" sz="2400" b="1" spc="-40" dirty="0">
                <a:solidFill>
                  <a:srgbClr val="0D6CB8"/>
                </a:solidFill>
                <a:latin typeface="Calibri"/>
                <a:cs typeface="Calibri"/>
              </a:rPr>
              <a:t> </a:t>
            </a:r>
            <a:r>
              <a:rPr lang="en-US" sz="2400" b="1" dirty="0">
                <a:solidFill>
                  <a:srgbClr val="0D6CB8"/>
                </a:solidFill>
                <a:latin typeface="Calibri"/>
                <a:cs typeface="Calibri"/>
              </a:rPr>
              <a:t>receive</a:t>
            </a:r>
            <a:r>
              <a:rPr lang="en-US" sz="2400" b="1" spc="-25" dirty="0">
                <a:solidFill>
                  <a:srgbClr val="0D6CB8"/>
                </a:solidFill>
                <a:latin typeface="Calibri"/>
                <a:cs typeface="Calibri"/>
              </a:rPr>
              <a:t> </a:t>
            </a:r>
            <a:r>
              <a:rPr lang="en-US" sz="2400" b="1" dirty="0">
                <a:solidFill>
                  <a:srgbClr val="0D6CB8"/>
                </a:solidFill>
                <a:latin typeface="Calibri"/>
                <a:cs typeface="Calibri"/>
              </a:rPr>
              <a:t>a</a:t>
            </a:r>
            <a:r>
              <a:rPr lang="en-US" sz="2400" b="1" spc="-35" dirty="0">
                <a:solidFill>
                  <a:srgbClr val="0D6CB8"/>
                </a:solidFill>
                <a:latin typeface="Calibri"/>
                <a:cs typeface="Calibri"/>
              </a:rPr>
              <a:t> </a:t>
            </a:r>
            <a:r>
              <a:rPr lang="en-US" sz="2400" b="1" dirty="0">
                <a:solidFill>
                  <a:srgbClr val="0D6CB8"/>
                </a:solidFill>
                <a:latin typeface="Calibri"/>
                <a:cs typeface="Calibri"/>
              </a:rPr>
              <a:t>high</a:t>
            </a:r>
            <a:r>
              <a:rPr lang="en-US" sz="2400" b="1" spc="-50" dirty="0">
                <a:solidFill>
                  <a:srgbClr val="0D6CB8"/>
                </a:solidFill>
                <a:latin typeface="Calibri"/>
                <a:cs typeface="Calibri"/>
              </a:rPr>
              <a:t> </a:t>
            </a:r>
            <a:r>
              <a:rPr lang="en-US" sz="2400" b="1" dirty="0">
                <a:solidFill>
                  <a:srgbClr val="0D6CB8"/>
                </a:solidFill>
                <a:latin typeface="Calibri"/>
                <a:cs typeface="Calibri"/>
              </a:rPr>
              <a:t>school</a:t>
            </a:r>
            <a:r>
              <a:rPr lang="en-US" sz="2400" b="1" spc="-50" dirty="0">
                <a:solidFill>
                  <a:srgbClr val="0D6CB8"/>
                </a:solidFill>
                <a:latin typeface="Calibri"/>
                <a:cs typeface="Calibri"/>
              </a:rPr>
              <a:t> </a:t>
            </a:r>
            <a:r>
              <a:rPr lang="en-US" sz="2400" b="1" dirty="0">
                <a:solidFill>
                  <a:srgbClr val="0D6CB8"/>
                </a:solidFill>
                <a:latin typeface="Calibri"/>
                <a:cs typeface="Calibri"/>
              </a:rPr>
              <a:t>diploma</a:t>
            </a:r>
            <a:r>
              <a:rPr lang="en-US" sz="2400" b="1" spc="-50" dirty="0">
                <a:solidFill>
                  <a:srgbClr val="0D6CB8"/>
                </a:solidFill>
                <a:latin typeface="Calibri"/>
                <a:cs typeface="Calibri"/>
              </a:rPr>
              <a:t> </a:t>
            </a:r>
            <a:r>
              <a:rPr lang="en-US" sz="2400" b="1" dirty="0">
                <a:solidFill>
                  <a:srgbClr val="0D6CB8"/>
                </a:solidFill>
                <a:latin typeface="Calibri"/>
                <a:cs typeface="Calibri"/>
              </a:rPr>
              <a:t>and</a:t>
            </a:r>
            <a:r>
              <a:rPr lang="en-US" sz="2400" b="1" spc="-35" dirty="0">
                <a:solidFill>
                  <a:srgbClr val="0D6CB8"/>
                </a:solidFill>
                <a:latin typeface="Calibri"/>
                <a:cs typeface="Calibri"/>
              </a:rPr>
              <a:t> </a:t>
            </a:r>
            <a:r>
              <a:rPr lang="en-US" sz="2400" b="1" spc="-10" dirty="0">
                <a:solidFill>
                  <a:srgbClr val="0D6CB8"/>
                </a:solidFill>
                <a:latin typeface="Calibri"/>
                <a:cs typeface="Calibri"/>
              </a:rPr>
              <a:t>either:</a:t>
            </a:r>
            <a:endParaRPr lang="en-US" sz="2400" dirty="0">
              <a:latin typeface="Calibri"/>
              <a:cs typeface="Calibri"/>
            </a:endParaRPr>
          </a:p>
          <a:p>
            <a:pPr marL="12700">
              <a:lnSpc>
                <a:spcPts val="2560"/>
              </a:lnSpc>
            </a:pPr>
            <a:r>
              <a:rPr lang="en-US" sz="2400" b="1" dirty="0">
                <a:solidFill>
                  <a:srgbClr val="0D6CB8"/>
                </a:solidFill>
                <a:latin typeface="Calibri"/>
                <a:cs typeface="Calibri"/>
              </a:rPr>
              <a:t>(A)</a:t>
            </a:r>
            <a:r>
              <a:rPr lang="en-US" sz="2400" b="1" spc="-40" dirty="0">
                <a:solidFill>
                  <a:srgbClr val="0D6CB8"/>
                </a:solidFill>
                <a:latin typeface="Calibri"/>
                <a:cs typeface="Calibri"/>
              </a:rPr>
              <a:t> </a:t>
            </a:r>
            <a:r>
              <a:rPr lang="en-US" sz="2400" b="1" dirty="0">
                <a:solidFill>
                  <a:srgbClr val="0D6CB8"/>
                </a:solidFill>
                <a:latin typeface="Calibri"/>
                <a:cs typeface="Calibri"/>
              </a:rPr>
              <a:t>an</a:t>
            </a:r>
            <a:r>
              <a:rPr lang="en-US" sz="2400" b="1" spc="-35" dirty="0">
                <a:solidFill>
                  <a:srgbClr val="0D6CB8"/>
                </a:solidFill>
                <a:latin typeface="Calibri"/>
                <a:cs typeface="Calibri"/>
              </a:rPr>
              <a:t> </a:t>
            </a:r>
            <a:r>
              <a:rPr lang="en-US" sz="2400" b="1" dirty="0">
                <a:solidFill>
                  <a:srgbClr val="0D6CB8"/>
                </a:solidFill>
                <a:latin typeface="Calibri"/>
                <a:cs typeface="Calibri"/>
              </a:rPr>
              <a:t>applied</a:t>
            </a:r>
            <a:r>
              <a:rPr lang="en-US" sz="2400" b="1" spc="-30" dirty="0">
                <a:solidFill>
                  <a:srgbClr val="0D6CB8"/>
                </a:solidFill>
                <a:latin typeface="Calibri"/>
                <a:cs typeface="Calibri"/>
              </a:rPr>
              <a:t> </a:t>
            </a:r>
            <a:r>
              <a:rPr lang="en-US" sz="2400" b="1" dirty="0">
                <a:solidFill>
                  <a:srgbClr val="0D6CB8"/>
                </a:solidFill>
                <a:latin typeface="Calibri"/>
                <a:cs typeface="Calibri"/>
              </a:rPr>
              <a:t>associate</a:t>
            </a:r>
            <a:r>
              <a:rPr lang="en-US" sz="2400" b="1" spc="-20" dirty="0">
                <a:solidFill>
                  <a:srgbClr val="0D6CB8"/>
                </a:solidFill>
                <a:latin typeface="Calibri"/>
                <a:cs typeface="Calibri"/>
              </a:rPr>
              <a:t> </a:t>
            </a:r>
            <a:r>
              <a:rPr lang="en-US" sz="2400" b="1" dirty="0">
                <a:solidFill>
                  <a:srgbClr val="0D6CB8"/>
                </a:solidFill>
                <a:latin typeface="Calibri"/>
                <a:cs typeface="Calibri"/>
              </a:rPr>
              <a:t>degree,</a:t>
            </a:r>
            <a:r>
              <a:rPr lang="en-US" sz="2400" b="1" spc="-20" dirty="0">
                <a:solidFill>
                  <a:srgbClr val="0D6CB8"/>
                </a:solidFill>
                <a:latin typeface="Calibri"/>
                <a:cs typeface="Calibri"/>
              </a:rPr>
              <a:t> </a:t>
            </a:r>
            <a:r>
              <a:rPr lang="en-US" sz="2400" b="1" dirty="0">
                <a:solidFill>
                  <a:srgbClr val="0D6CB8"/>
                </a:solidFill>
                <a:latin typeface="Calibri"/>
                <a:cs typeface="Calibri"/>
              </a:rPr>
              <a:t>or</a:t>
            </a:r>
            <a:r>
              <a:rPr lang="en-US" sz="2400" b="1" spc="-40" dirty="0">
                <a:solidFill>
                  <a:srgbClr val="0D6CB8"/>
                </a:solidFill>
                <a:latin typeface="Calibri"/>
                <a:cs typeface="Calibri"/>
              </a:rPr>
              <a:t> </a:t>
            </a:r>
            <a:r>
              <a:rPr lang="en-US" sz="2400" b="1" dirty="0">
                <a:solidFill>
                  <a:srgbClr val="0D6CB8"/>
                </a:solidFill>
                <a:latin typeface="Calibri"/>
                <a:cs typeface="Calibri"/>
              </a:rPr>
              <a:t>(B)</a:t>
            </a:r>
            <a:r>
              <a:rPr lang="en-US" sz="2400" b="1" spc="-30" dirty="0">
                <a:solidFill>
                  <a:srgbClr val="0D6CB8"/>
                </a:solidFill>
                <a:latin typeface="Calibri"/>
                <a:cs typeface="Calibri"/>
              </a:rPr>
              <a:t> </a:t>
            </a:r>
            <a:r>
              <a:rPr lang="en-US" sz="2400" b="1" dirty="0">
                <a:solidFill>
                  <a:srgbClr val="0D6CB8"/>
                </a:solidFill>
                <a:latin typeface="Calibri"/>
                <a:cs typeface="Calibri"/>
              </a:rPr>
              <a:t>an</a:t>
            </a:r>
            <a:r>
              <a:rPr lang="en-US" sz="2400" b="1" spc="-35" dirty="0">
                <a:solidFill>
                  <a:srgbClr val="0D6CB8"/>
                </a:solidFill>
                <a:latin typeface="Calibri"/>
                <a:cs typeface="Calibri"/>
              </a:rPr>
              <a:t> </a:t>
            </a:r>
            <a:r>
              <a:rPr lang="en-US" sz="2400" b="1" dirty="0">
                <a:solidFill>
                  <a:srgbClr val="0D6CB8"/>
                </a:solidFill>
                <a:latin typeface="Calibri"/>
                <a:cs typeface="Calibri"/>
              </a:rPr>
              <a:t>academic</a:t>
            </a:r>
            <a:r>
              <a:rPr lang="en-US" sz="2400" b="1" spc="-30" dirty="0">
                <a:solidFill>
                  <a:srgbClr val="0D6CB8"/>
                </a:solidFill>
                <a:latin typeface="Calibri"/>
                <a:cs typeface="Calibri"/>
              </a:rPr>
              <a:t> </a:t>
            </a:r>
            <a:r>
              <a:rPr lang="en-US" sz="2400" b="1" dirty="0">
                <a:solidFill>
                  <a:srgbClr val="0D6CB8"/>
                </a:solidFill>
                <a:latin typeface="Calibri"/>
                <a:cs typeface="Calibri"/>
              </a:rPr>
              <a:t>associate</a:t>
            </a:r>
            <a:r>
              <a:rPr lang="en-US" sz="2400" b="1" spc="-20" dirty="0">
                <a:solidFill>
                  <a:srgbClr val="0D6CB8"/>
                </a:solidFill>
                <a:latin typeface="Calibri"/>
                <a:cs typeface="Calibri"/>
              </a:rPr>
              <a:t> </a:t>
            </a:r>
            <a:r>
              <a:rPr lang="en-US" sz="2400" b="1" spc="-10" dirty="0">
                <a:solidFill>
                  <a:srgbClr val="0D6CB8"/>
                </a:solidFill>
                <a:latin typeface="Calibri"/>
                <a:cs typeface="Calibri"/>
              </a:rPr>
              <a:t>degree.</a:t>
            </a:r>
            <a:endParaRPr lang="en-US" sz="2400" dirty="0">
              <a:latin typeface="Calibri"/>
              <a:cs typeface="Calibri"/>
            </a:endParaRPr>
          </a:p>
          <a:p>
            <a:pPr marL="12700" marR="5080">
              <a:lnSpc>
                <a:spcPts val="2590"/>
              </a:lnSpc>
              <a:spcBef>
                <a:spcPts val="1710"/>
              </a:spcBef>
            </a:pPr>
            <a:r>
              <a:rPr lang="en-US" sz="2400" b="1" dirty="0">
                <a:solidFill>
                  <a:srgbClr val="0D6CB8"/>
                </a:solidFill>
                <a:latin typeface="Calibri"/>
                <a:cs typeface="Calibri"/>
              </a:rPr>
              <a:t>TEA</a:t>
            </a:r>
            <a:r>
              <a:rPr lang="en-US" sz="2400" b="1" spc="-40" dirty="0">
                <a:solidFill>
                  <a:srgbClr val="0D6CB8"/>
                </a:solidFill>
                <a:latin typeface="Calibri"/>
                <a:cs typeface="Calibri"/>
              </a:rPr>
              <a:t> </a:t>
            </a:r>
            <a:r>
              <a:rPr lang="en-US" sz="2400" b="1" dirty="0">
                <a:solidFill>
                  <a:srgbClr val="0D6CB8"/>
                </a:solidFill>
                <a:latin typeface="Calibri"/>
                <a:cs typeface="Calibri"/>
              </a:rPr>
              <a:t>added</a:t>
            </a:r>
            <a:r>
              <a:rPr lang="en-US" sz="2400" b="1" spc="-40" dirty="0">
                <a:solidFill>
                  <a:srgbClr val="0D6CB8"/>
                </a:solidFill>
                <a:latin typeface="Calibri"/>
                <a:cs typeface="Calibri"/>
              </a:rPr>
              <a:t> </a:t>
            </a:r>
            <a:r>
              <a:rPr lang="en-US" sz="2400" b="1" dirty="0">
                <a:solidFill>
                  <a:srgbClr val="0D6CB8"/>
                </a:solidFill>
                <a:latin typeface="Calibri"/>
                <a:cs typeface="Calibri"/>
              </a:rPr>
              <a:t>a</a:t>
            </a:r>
            <a:r>
              <a:rPr lang="en-US" sz="2400" b="1" spc="-35" dirty="0">
                <a:solidFill>
                  <a:srgbClr val="0D6CB8"/>
                </a:solidFill>
                <a:latin typeface="Calibri"/>
                <a:cs typeface="Calibri"/>
              </a:rPr>
              <a:t> </a:t>
            </a:r>
            <a:r>
              <a:rPr lang="en-US" sz="2400" b="1" dirty="0">
                <a:solidFill>
                  <a:srgbClr val="0D6CB8"/>
                </a:solidFill>
                <a:latin typeface="Calibri"/>
                <a:cs typeface="Calibri"/>
              </a:rPr>
              <a:t>new</a:t>
            </a:r>
            <a:r>
              <a:rPr lang="en-US" sz="2400" b="1" spc="-40" dirty="0">
                <a:solidFill>
                  <a:srgbClr val="0D6CB8"/>
                </a:solidFill>
                <a:latin typeface="Calibri"/>
                <a:cs typeface="Calibri"/>
              </a:rPr>
              <a:t> </a:t>
            </a:r>
            <a:r>
              <a:rPr lang="en-US" sz="2400" b="1" dirty="0">
                <a:solidFill>
                  <a:srgbClr val="0D6CB8"/>
                </a:solidFill>
                <a:latin typeface="Calibri"/>
                <a:cs typeface="Calibri"/>
              </a:rPr>
              <a:t>code</a:t>
            </a:r>
            <a:r>
              <a:rPr lang="en-US" sz="2400" b="1" spc="-45" dirty="0">
                <a:solidFill>
                  <a:srgbClr val="0D6CB8"/>
                </a:solidFill>
                <a:latin typeface="Calibri"/>
                <a:cs typeface="Calibri"/>
              </a:rPr>
              <a:t> </a:t>
            </a:r>
            <a:r>
              <a:rPr lang="en-US" sz="2400" b="1" dirty="0">
                <a:solidFill>
                  <a:srgbClr val="0D6CB8"/>
                </a:solidFill>
                <a:latin typeface="Calibri"/>
                <a:cs typeface="Calibri"/>
              </a:rPr>
              <a:t>table,</a:t>
            </a:r>
            <a:r>
              <a:rPr lang="en-US" sz="2400" b="1" spc="-25" dirty="0">
                <a:solidFill>
                  <a:srgbClr val="0D6CB8"/>
                </a:solidFill>
                <a:latin typeface="Calibri"/>
                <a:cs typeface="Calibri"/>
              </a:rPr>
              <a:t> </a:t>
            </a:r>
            <a:r>
              <a:rPr lang="en-US" sz="2400" b="1" dirty="0">
                <a:solidFill>
                  <a:srgbClr val="0D6CB8"/>
                </a:solidFill>
                <a:latin typeface="Calibri"/>
                <a:cs typeface="Calibri"/>
              </a:rPr>
              <a:t>updated</a:t>
            </a:r>
            <a:r>
              <a:rPr lang="en-US" sz="2400" b="1" spc="-30" dirty="0">
                <a:solidFill>
                  <a:srgbClr val="0D6CB8"/>
                </a:solidFill>
                <a:latin typeface="Calibri"/>
                <a:cs typeface="Calibri"/>
              </a:rPr>
              <a:t> </a:t>
            </a:r>
            <a:r>
              <a:rPr lang="en-US" sz="2400" b="1" dirty="0">
                <a:solidFill>
                  <a:srgbClr val="0D6CB8"/>
                </a:solidFill>
                <a:latin typeface="Calibri"/>
                <a:cs typeface="Calibri"/>
              </a:rPr>
              <a:t>data</a:t>
            </a:r>
            <a:r>
              <a:rPr lang="en-US" sz="2400" b="1" spc="-35" dirty="0">
                <a:solidFill>
                  <a:srgbClr val="0D6CB8"/>
                </a:solidFill>
                <a:latin typeface="Calibri"/>
                <a:cs typeface="Calibri"/>
              </a:rPr>
              <a:t> </a:t>
            </a:r>
            <a:r>
              <a:rPr lang="en-US" sz="2400" b="1" dirty="0">
                <a:solidFill>
                  <a:srgbClr val="0D6CB8"/>
                </a:solidFill>
                <a:latin typeface="Calibri"/>
                <a:cs typeface="Calibri"/>
              </a:rPr>
              <a:t>element</a:t>
            </a:r>
            <a:r>
              <a:rPr lang="en-US" sz="2400" b="1" spc="-20" dirty="0">
                <a:solidFill>
                  <a:srgbClr val="0D6CB8"/>
                </a:solidFill>
                <a:latin typeface="Calibri"/>
                <a:cs typeface="Calibri"/>
              </a:rPr>
              <a:t> </a:t>
            </a:r>
            <a:r>
              <a:rPr lang="en-US" sz="2400" b="1" dirty="0">
                <a:solidFill>
                  <a:srgbClr val="0D6CB8"/>
                </a:solidFill>
                <a:latin typeface="Calibri"/>
                <a:cs typeface="Calibri"/>
              </a:rPr>
              <a:t>reporting</a:t>
            </a:r>
            <a:r>
              <a:rPr lang="en-US" sz="2400" b="1" spc="-40" dirty="0">
                <a:solidFill>
                  <a:srgbClr val="0D6CB8"/>
                </a:solidFill>
                <a:latin typeface="Calibri"/>
                <a:cs typeface="Calibri"/>
              </a:rPr>
              <a:t> </a:t>
            </a:r>
            <a:r>
              <a:rPr lang="en-US" sz="2400" b="1" spc="-10" dirty="0">
                <a:solidFill>
                  <a:srgbClr val="0D6CB8"/>
                </a:solidFill>
                <a:latin typeface="Calibri"/>
                <a:cs typeface="Calibri"/>
              </a:rPr>
              <a:t>requirements, </a:t>
            </a:r>
            <a:r>
              <a:rPr lang="en-US" sz="2400" b="1" dirty="0">
                <a:solidFill>
                  <a:srgbClr val="0D6CB8"/>
                </a:solidFill>
                <a:latin typeface="Calibri"/>
                <a:cs typeface="Calibri"/>
              </a:rPr>
              <a:t>and</a:t>
            </a:r>
            <a:r>
              <a:rPr lang="en-US" sz="2400" b="1" spc="-35" dirty="0">
                <a:solidFill>
                  <a:srgbClr val="0D6CB8"/>
                </a:solidFill>
                <a:latin typeface="Calibri"/>
                <a:cs typeface="Calibri"/>
              </a:rPr>
              <a:t> </a:t>
            </a:r>
            <a:r>
              <a:rPr lang="en-US" sz="2400" b="1" dirty="0">
                <a:solidFill>
                  <a:srgbClr val="0D6CB8"/>
                </a:solidFill>
                <a:latin typeface="Calibri"/>
                <a:cs typeface="Calibri"/>
              </a:rPr>
              <a:t>updated</a:t>
            </a:r>
            <a:r>
              <a:rPr lang="en-US" sz="2400" b="1" spc="-10" dirty="0">
                <a:solidFill>
                  <a:srgbClr val="0D6CB8"/>
                </a:solidFill>
                <a:latin typeface="Calibri"/>
                <a:cs typeface="Calibri"/>
              </a:rPr>
              <a:t> </a:t>
            </a:r>
            <a:r>
              <a:rPr lang="en-US" sz="2400" b="1" dirty="0">
                <a:solidFill>
                  <a:srgbClr val="0D6CB8"/>
                </a:solidFill>
                <a:latin typeface="Calibri"/>
                <a:cs typeface="Calibri"/>
              </a:rPr>
              <a:t>and</a:t>
            </a:r>
            <a:r>
              <a:rPr lang="en-US" sz="2400" b="1" spc="-30" dirty="0">
                <a:solidFill>
                  <a:srgbClr val="0D6CB8"/>
                </a:solidFill>
                <a:latin typeface="Calibri"/>
                <a:cs typeface="Calibri"/>
              </a:rPr>
              <a:t> </a:t>
            </a:r>
            <a:r>
              <a:rPr lang="en-US" sz="2400" b="1" dirty="0">
                <a:solidFill>
                  <a:srgbClr val="0D6CB8"/>
                </a:solidFill>
                <a:latin typeface="Calibri"/>
                <a:cs typeface="Calibri"/>
              </a:rPr>
              <a:t>added</a:t>
            </a:r>
            <a:r>
              <a:rPr lang="en-US" sz="2400" b="1" spc="-10" dirty="0">
                <a:solidFill>
                  <a:srgbClr val="0D6CB8"/>
                </a:solidFill>
                <a:latin typeface="Calibri"/>
                <a:cs typeface="Calibri"/>
              </a:rPr>
              <a:t> </a:t>
            </a:r>
            <a:r>
              <a:rPr lang="en-US" sz="2400" b="1" dirty="0">
                <a:solidFill>
                  <a:srgbClr val="0D6CB8"/>
                </a:solidFill>
                <a:latin typeface="Calibri"/>
                <a:cs typeface="Calibri"/>
              </a:rPr>
              <a:t>a</a:t>
            </a:r>
            <a:r>
              <a:rPr lang="en-US" sz="2400" b="1" spc="-25" dirty="0">
                <a:solidFill>
                  <a:srgbClr val="0D6CB8"/>
                </a:solidFill>
                <a:latin typeface="Calibri"/>
                <a:cs typeface="Calibri"/>
              </a:rPr>
              <a:t> </a:t>
            </a:r>
            <a:r>
              <a:rPr lang="en-US" sz="2400" b="1" spc="-10" dirty="0">
                <a:solidFill>
                  <a:srgbClr val="0D6CB8"/>
                </a:solidFill>
                <a:latin typeface="Calibri"/>
                <a:cs typeface="Calibri"/>
              </a:rPr>
              <a:t>rule.</a:t>
            </a:r>
            <a:endParaRPr lang="en-US" sz="2400" dirty="0">
              <a:latin typeface="Calibri"/>
              <a:cs typeface="Calibri"/>
            </a:endParaRPr>
          </a:p>
        </p:txBody>
      </p:sp>
      <p:pic>
        <p:nvPicPr>
          <p:cNvPr id="4" name="Picture 3">
            <a:extLst>
              <a:ext uri="{FF2B5EF4-FFF2-40B4-BE49-F238E27FC236}">
                <a16:creationId xmlns:a16="http://schemas.microsoft.com/office/drawing/2014/main" id="{712E5913-5E43-B630-ADBA-36B86889C29D}"/>
              </a:ext>
            </a:extLst>
          </p:cNvPr>
          <p:cNvPicPr>
            <a:picLocks noChangeAspect="1"/>
          </p:cNvPicPr>
          <p:nvPr/>
        </p:nvPicPr>
        <p:blipFill>
          <a:blip r:embed="rId2"/>
          <a:stretch>
            <a:fillRect/>
          </a:stretch>
        </p:blipFill>
        <p:spPr>
          <a:xfrm>
            <a:off x="1237673" y="3706081"/>
            <a:ext cx="9277174" cy="2239943"/>
          </a:xfrm>
          <a:prstGeom prst="rect">
            <a:avLst/>
          </a:prstGeom>
        </p:spPr>
      </p:pic>
    </p:spTree>
    <p:extLst>
      <p:ext uri="{BB962C8B-B14F-4D97-AF65-F5344CB8AC3E}">
        <p14:creationId xmlns:p14="http://schemas.microsoft.com/office/powerpoint/2010/main" val="22449506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0D6AA-D7C2-E24C-FF34-EA7523D05989}"/>
              </a:ext>
            </a:extLst>
          </p:cNvPr>
          <p:cNvSpPr>
            <a:spLocks noGrp="1"/>
          </p:cNvSpPr>
          <p:nvPr>
            <p:ph type="title"/>
          </p:nvPr>
        </p:nvSpPr>
        <p:spPr>
          <a:xfrm>
            <a:off x="712380" y="657546"/>
            <a:ext cx="11121657" cy="247034"/>
          </a:xfrm>
        </p:spPr>
        <p:txBody>
          <a:bodyPr>
            <a:normAutofit fontScale="90000"/>
          </a:bodyPr>
          <a:lstStyle/>
          <a:p>
            <a:br>
              <a:rPr lang="en-US" sz="1800" b="0" i="0" u="none" strike="noStrike" baseline="0" dirty="0">
                <a:solidFill>
                  <a:srgbClr val="000000"/>
                </a:solidFill>
                <a:latin typeface="Calibri" panose="020F0502020204030204" pitchFamily="34" charset="0"/>
              </a:rPr>
            </a:br>
            <a:r>
              <a:rPr lang="en-US" sz="4400" b="1" i="0" u="none" strike="noStrike" baseline="0" dirty="0">
                <a:solidFill>
                  <a:srgbClr val="0D6CB8"/>
                </a:solidFill>
                <a:latin typeface="Calibri" panose="020F0502020204030204" pitchFamily="34" charset="0"/>
              </a:rPr>
              <a:t>PEIMS Associate Degree Indicator</a:t>
            </a:r>
            <a:br>
              <a:rPr lang="en-US" sz="4400" b="1" i="0" u="none" strike="noStrike" baseline="0" dirty="0">
                <a:solidFill>
                  <a:srgbClr val="0D6CB8"/>
                </a:solidFill>
                <a:latin typeface="Calibri" panose="020F0502020204030204" pitchFamily="34" charset="0"/>
              </a:rPr>
            </a:br>
            <a:r>
              <a:rPr lang="en-US" sz="3100" dirty="0"/>
              <a:t>Revised</a:t>
            </a:r>
            <a:r>
              <a:rPr lang="en-US" sz="3100" spc="-85" dirty="0"/>
              <a:t> </a:t>
            </a:r>
            <a:r>
              <a:rPr lang="en-US" sz="3100" dirty="0"/>
              <a:t>Data</a:t>
            </a:r>
            <a:r>
              <a:rPr lang="en-US" sz="3100" spc="-110" dirty="0"/>
              <a:t> </a:t>
            </a:r>
            <a:r>
              <a:rPr lang="en-US" sz="3100" dirty="0"/>
              <a:t>Element</a:t>
            </a:r>
            <a:r>
              <a:rPr lang="en-US" sz="3100" spc="-90" dirty="0"/>
              <a:t> </a:t>
            </a:r>
            <a:r>
              <a:rPr lang="en-US" sz="3100" spc="-10" dirty="0"/>
              <a:t>Reporting</a:t>
            </a:r>
            <a:r>
              <a:rPr lang="en-US" sz="3100" spc="-85" dirty="0"/>
              <a:t> </a:t>
            </a:r>
            <a:r>
              <a:rPr lang="en-US" sz="3100" spc="-10" dirty="0"/>
              <a:t>Requirements</a:t>
            </a:r>
            <a:endParaRPr lang="en-US" sz="3100" dirty="0"/>
          </a:p>
        </p:txBody>
      </p:sp>
      <p:sp>
        <p:nvSpPr>
          <p:cNvPr id="7" name="TextBox 6">
            <a:extLst>
              <a:ext uri="{FF2B5EF4-FFF2-40B4-BE49-F238E27FC236}">
                <a16:creationId xmlns:a16="http://schemas.microsoft.com/office/drawing/2014/main" id="{E8D49DB6-BE34-3A1B-8127-610D6C48B7B2}"/>
              </a:ext>
            </a:extLst>
          </p:cNvPr>
          <p:cNvSpPr txBox="1"/>
          <p:nvPr/>
        </p:nvSpPr>
        <p:spPr>
          <a:xfrm>
            <a:off x="712380" y="1520843"/>
            <a:ext cx="6097712" cy="523220"/>
          </a:xfrm>
          <a:prstGeom prst="rect">
            <a:avLst/>
          </a:prstGeom>
          <a:noFill/>
        </p:spPr>
        <p:txBody>
          <a:bodyPr wrap="square">
            <a:spAutoFit/>
          </a:bodyPr>
          <a:lstStyle/>
          <a:p>
            <a:pPr marL="12700">
              <a:lnSpc>
                <a:spcPct val="100000"/>
              </a:lnSpc>
              <a:spcBef>
                <a:spcPts val="100"/>
              </a:spcBef>
            </a:pPr>
            <a:r>
              <a:rPr lang="en-US" sz="2800" b="1" spc="-10" dirty="0">
                <a:solidFill>
                  <a:srgbClr val="0D6CB8"/>
                </a:solidFill>
                <a:latin typeface="Calibri"/>
                <a:cs typeface="Calibri"/>
              </a:rPr>
              <a:t>Student Extension</a:t>
            </a:r>
            <a:endParaRPr lang="en-US" sz="2800" dirty="0">
              <a:latin typeface="Calibri"/>
              <a:cs typeface="Calibri"/>
            </a:endParaRPr>
          </a:p>
        </p:txBody>
      </p:sp>
      <p:pic>
        <p:nvPicPr>
          <p:cNvPr id="9" name="Picture 8">
            <a:extLst>
              <a:ext uri="{FF2B5EF4-FFF2-40B4-BE49-F238E27FC236}">
                <a16:creationId xmlns:a16="http://schemas.microsoft.com/office/drawing/2014/main" id="{1B4D3110-1043-5C40-1337-4BC123591D4B}"/>
              </a:ext>
            </a:extLst>
          </p:cNvPr>
          <p:cNvPicPr>
            <a:picLocks noChangeAspect="1"/>
          </p:cNvPicPr>
          <p:nvPr/>
        </p:nvPicPr>
        <p:blipFill>
          <a:blip r:embed="rId2"/>
          <a:stretch>
            <a:fillRect/>
          </a:stretch>
        </p:blipFill>
        <p:spPr>
          <a:xfrm>
            <a:off x="235617" y="2208944"/>
            <a:ext cx="11740050" cy="3041150"/>
          </a:xfrm>
          <a:prstGeom prst="rect">
            <a:avLst/>
          </a:prstGeom>
        </p:spPr>
      </p:pic>
    </p:spTree>
    <p:extLst>
      <p:ext uri="{BB962C8B-B14F-4D97-AF65-F5344CB8AC3E}">
        <p14:creationId xmlns:p14="http://schemas.microsoft.com/office/powerpoint/2010/main" val="41133931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0D6AA-D7C2-E24C-FF34-EA7523D05989}"/>
              </a:ext>
            </a:extLst>
          </p:cNvPr>
          <p:cNvSpPr>
            <a:spLocks noGrp="1"/>
          </p:cNvSpPr>
          <p:nvPr>
            <p:ph type="title"/>
          </p:nvPr>
        </p:nvSpPr>
        <p:spPr>
          <a:xfrm>
            <a:off x="712380" y="657546"/>
            <a:ext cx="11121657" cy="247034"/>
          </a:xfrm>
        </p:spPr>
        <p:txBody>
          <a:bodyPr>
            <a:normAutofit fontScale="90000"/>
          </a:bodyPr>
          <a:lstStyle/>
          <a:p>
            <a:br>
              <a:rPr lang="en-US" sz="1800" b="0" i="0" u="none" strike="noStrike" baseline="0" dirty="0">
                <a:solidFill>
                  <a:srgbClr val="000000"/>
                </a:solidFill>
                <a:latin typeface="Calibri" panose="020F0502020204030204" pitchFamily="34" charset="0"/>
              </a:rPr>
            </a:br>
            <a:br>
              <a:rPr lang="en-US" sz="1800" b="0" i="0" u="none" strike="noStrike" baseline="0" dirty="0">
                <a:solidFill>
                  <a:srgbClr val="000000"/>
                </a:solidFill>
                <a:latin typeface="Calibri" panose="020F0502020204030204" pitchFamily="34" charset="0"/>
              </a:rPr>
            </a:br>
            <a:br>
              <a:rPr lang="en-US" sz="1800" b="0" i="0" u="none" strike="noStrike" baseline="0" dirty="0">
                <a:solidFill>
                  <a:srgbClr val="000000"/>
                </a:solidFill>
                <a:latin typeface="Calibri" panose="020F0502020204030204" pitchFamily="34" charset="0"/>
              </a:rPr>
            </a:br>
            <a:br>
              <a:rPr lang="en-US" sz="1800" b="0" i="0" u="none" strike="noStrike" baseline="0" dirty="0">
                <a:solidFill>
                  <a:srgbClr val="000000"/>
                </a:solidFill>
                <a:latin typeface="Calibri" panose="020F0502020204030204" pitchFamily="34" charset="0"/>
              </a:rPr>
            </a:br>
            <a:br>
              <a:rPr lang="en-US" sz="1800" b="0" i="0" u="none" strike="noStrike" baseline="0" dirty="0">
                <a:solidFill>
                  <a:srgbClr val="000000"/>
                </a:solidFill>
                <a:latin typeface="Calibri" panose="020F0502020204030204" pitchFamily="34" charset="0"/>
              </a:rPr>
            </a:br>
            <a:br>
              <a:rPr lang="en-US" sz="1800" b="0" i="0" u="none" strike="noStrike" baseline="0" dirty="0">
                <a:solidFill>
                  <a:srgbClr val="000000"/>
                </a:solidFill>
                <a:latin typeface="Calibri" panose="020F0502020204030204" pitchFamily="34" charset="0"/>
              </a:rPr>
            </a:br>
            <a:br>
              <a:rPr lang="en-US" sz="1800" b="0" i="0" u="none" strike="noStrike" baseline="0" dirty="0">
                <a:solidFill>
                  <a:srgbClr val="000000"/>
                </a:solidFill>
                <a:latin typeface="Calibri" panose="020F0502020204030204" pitchFamily="34" charset="0"/>
              </a:rPr>
            </a:br>
            <a:br>
              <a:rPr lang="en-US" sz="1800" b="0" i="0" u="none" strike="noStrike" baseline="0" dirty="0">
                <a:solidFill>
                  <a:srgbClr val="000000"/>
                </a:solidFill>
                <a:latin typeface="Calibri" panose="020F0502020204030204" pitchFamily="34" charset="0"/>
              </a:rPr>
            </a:br>
            <a:br>
              <a:rPr lang="en-US" sz="1800" b="0" i="0" u="none" strike="noStrike" baseline="0" dirty="0">
                <a:solidFill>
                  <a:srgbClr val="000000"/>
                </a:solidFill>
                <a:latin typeface="Calibri" panose="020F0502020204030204" pitchFamily="34" charset="0"/>
              </a:rPr>
            </a:br>
            <a:br>
              <a:rPr lang="en-US" sz="1800" b="0" i="0" u="none" strike="noStrike" baseline="0" dirty="0">
                <a:solidFill>
                  <a:srgbClr val="000000"/>
                </a:solidFill>
                <a:latin typeface="Calibri" panose="020F0502020204030204" pitchFamily="34" charset="0"/>
              </a:rPr>
            </a:br>
            <a:r>
              <a:rPr lang="en-US" sz="4400" b="1" i="0" u="none" strike="noStrike" baseline="0" dirty="0">
                <a:solidFill>
                  <a:srgbClr val="0D6CB8"/>
                </a:solidFill>
                <a:latin typeface="Calibri" panose="020F0502020204030204" pitchFamily="34" charset="0"/>
              </a:rPr>
              <a:t>PEIMS Associate Degree Indicator</a:t>
            </a:r>
            <a:br>
              <a:rPr lang="en-US" sz="4400" b="1" i="0" u="none" strike="noStrike" baseline="0" dirty="0">
                <a:solidFill>
                  <a:srgbClr val="0D6CB8"/>
                </a:solidFill>
                <a:latin typeface="Calibri" panose="020F0502020204030204" pitchFamily="34" charset="0"/>
              </a:rPr>
            </a:br>
            <a:r>
              <a:rPr lang="en-US" sz="4000" dirty="0"/>
              <a:t>New</a:t>
            </a:r>
            <a:r>
              <a:rPr lang="en-US" sz="4000" spc="-30" dirty="0"/>
              <a:t> </a:t>
            </a:r>
            <a:r>
              <a:rPr lang="en-US" sz="4000" dirty="0"/>
              <a:t>Code</a:t>
            </a:r>
            <a:r>
              <a:rPr lang="en-US" sz="4000" spc="-40" dirty="0"/>
              <a:t> </a:t>
            </a:r>
            <a:r>
              <a:rPr lang="en-US" sz="4000" spc="-10" dirty="0"/>
              <a:t>Table</a:t>
            </a:r>
            <a:br>
              <a:rPr lang="en-US" sz="4000" spc="-10" dirty="0"/>
            </a:br>
            <a:br>
              <a:rPr lang="en-US" sz="4000" spc="-10" dirty="0"/>
            </a:br>
            <a:r>
              <a:rPr lang="en-US" sz="4000" spc="-10" dirty="0"/>
              <a:t>B</a:t>
            </a:r>
            <a:r>
              <a:rPr lang="en-US" b="1" dirty="0">
                <a:solidFill>
                  <a:srgbClr val="0D6CB8"/>
                </a:solidFill>
                <a:latin typeface="Calibri"/>
                <a:cs typeface="Calibri"/>
              </a:rPr>
              <a:t>eginning</a:t>
            </a:r>
            <a:r>
              <a:rPr lang="en-US" b="1" spc="-25" dirty="0">
                <a:solidFill>
                  <a:srgbClr val="0D6CB8"/>
                </a:solidFill>
                <a:latin typeface="Calibri"/>
                <a:cs typeface="Calibri"/>
              </a:rPr>
              <a:t> </a:t>
            </a:r>
            <a:r>
              <a:rPr lang="en-US" b="1" dirty="0">
                <a:solidFill>
                  <a:srgbClr val="0D6CB8"/>
                </a:solidFill>
                <a:latin typeface="Calibri"/>
                <a:cs typeface="Calibri"/>
              </a:rPr>
              <a:t>in</a:t>
            </a:r>
            <a:r>
              <a:rPr lang="en-US" b="1" spc="-5" dirty="0">
                <a:solidFill>
                  <a:srgbClr val="0D6CB8"/>
                </a:solidFill>
                <a:latin typeface="Calibri"/>
                <a:cs typeface="Calibri"/>
              </a:rPr>
              <a:t> </a:t>
            </a:r>
            <a:r>
              <a:rPr lang="en-US" b="1" dirty="0">
                <a:solidFill>
                  <a:srgbClr val="0D6CB8"/>
                </a:solidFill>
                <a:latin typeface="Calibri"/>
                <a:cs typeface="Calibri"/>
              </a:rPr>
              <a:t>the</a:t>
            </a:r>
            <a:r>
              <a:rPr lang="en-US" b="1" spc="-10" dirty="0">
                <a:solidFill>
                  <a:srgbClr val="0D6CB8"/>
                </a:solidFill>
                <a:latin typeface="Calibri"/>
                <a:cs typeface="Calibri"/>
              </a:rPr>
              <a:t> 2023-</a:t>
            </a:r>
            <a:r>
              <a:rPr lang="en-US" b="1" dirty="0">
                <a:solidFill>
                  <a:srgbClr val="0D6CB8"/>
                </a:solidFill>
                <a:latin typeface="Calibri"/>
                <a:cs typeface="Calibri"/>
              </a:rPr>
              <a:t>2024</a:t>
            </a:r>
            <a:r>
              <a:rPr lang="en-US" b="1" spc="-30" dirty="0">
                <a:solidFill>
                  <a:srgbClr val="0D6CB8"/>
                </a:solidFill>
                <a:latin typeface="Calibri"/>
                <a:cs typeface="Calibri"/>
              </a:rPr>
              <a:t> </a:t>
            </a:r>
            <a:r>
              <a:rPr lang="en-US" b="1" dirty="0">
                <a:solidFill>
                  <a:srgbClr val="0D6CB8"/>
                </a:solidFill>
                <a:latin typeface="Calibri"/>
                <a:cs typeface="Calibri"/>
              </a:rPr>
              <a:t>PEIMS</a:t>
            </a:r>
            <a:r>
              <a:rPr lang="en-US" b="1" spc="-15" dirty="0">
                <a:solidFill>
                  <a:srgbClr val="0D6CB8"/>
                </a:solidFill>
                <a:latin typeface="Calibri"/>
                <a:cs typeface="Calibri"/>
              </a:rPr>
              <a:t> </a:t>
            </a:r>
            <a:r>
              <a:rPr lang="en-US" b="1" dirty="0">
                <a:solidFill>
                  <a:srgbClr val="F05F38"/>
                </a:solidFill>
                <a:latin typeface="Calibri"/>
                <a:cs typeface="Calibri"/>
              </a:rPr>
              <a:t>Summer</a:t>
            </a:r>
            <a:r>
              <a:rPr lang="en-US" b="1" spc="5" dirty="0">
                <a:solidFill>
                  <a:srgbClr val="F05F38"/>
                </a:solidFill>
                <a:latin typeface="Calibri"/>
                <a:cs typeface="Calibri"/>
              </a:rPr>
              <a:t> </a:t>
            </a:r>
            <a:r>
              <a:rPr lang="en-US" b="1" spc="-10" dirty="0">
                <a:solidFill>
                  <a:srgbClr val="0D6CB8"/>
                </a:solidFill>
                <a:latin typeface="Calibri"/>
                <a:cs typeface="Calibri"/>
              </a:rPr>
              <a:t>Submission:</a:t>
            </a:r>
            <a:br>
              <a:rPr lang="en-US" dirty="0">
                <a:latin typeface="Calibri"/>
                <a:cs typeface="Calibri"/>
              </a:rPr>
            </a:br>
            <a:br>
              <a:rPr lang="en-US" sz="4400" b="1" i="0" u="none" strike="noStrike" baseline="0" dirty="0">
                <a:solidFill>
                  <a:srgbClr val="0D6CB8"/>
                </a:solidFill>
                <a:latin typeface="Calibri" panose="020F0502020204030204" pitchFamily="34" charset="0"/>
              </a:rPr>
            </a:br>
            <a:endParaRPr lang="en-US" sz="3100" dirty="0"/>
          </a:p>
        </p:txBody>
      </p:sp>
      <p:pic>
        <p:nvPicPr>
          <p:cNvPr id="6" name="Picture 5">
            <a:extLst>
              <a:ext uri="{FF2B5EF4-FFF2-40B4-BE49-F238E27FC236}">
                <a16:creationId xmlns:a16="http://schemas.microsoft.com/office/drawing/2014/main" id="{CFAC3ADA-9C84-478D-D6E4-25A5D7D5C733}"/>
              </a:ext>
            </a:extLst>
          </p:cNvPr>
          <p:cNvPicPr>
            <a:picLocks noChangeAspect="1"/>
          </p:cNvPicPr>
          <p:nvPr/>
        </p:nvPicPr>
        <p:blipFill>
          <a:blip r:embed="rId2"/>
          <a:stretch>
            <a:fillRect/>
          </a:stretch>
        </p:blipFill>
        <p:spPr>
          <a:xfrm>
            <a:off x="590710" y="3165744"/>
            <a:ext cx="10762234" cy="964468"/>
          </a:xfrm>
          <a:prstGeom prst="rect">
            <a:avLst/>
          </a:prstGeom>
        </p:spPr>
      </p:pic>
    </p:spTree>
    <p:extLst>
      <p:ext uri="{BB962C8B-B14F-4D97-AF65-F5344CB8AC3E}">
        <p14:creationId xmlns:p14="http://schemas.microsoft.com/office/powerpoint/2010/main" val="34882781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0D6AA-D7C2-E24C-FF34-EA7523D05989}"/>
              </a:ext>
            </a:extLst>
          </p:cNvPr>
          <p:cNvSpPr>
            <a:spLocks noGrp="1"/>
          </p:cNvSpPr>
          <p:nvPr>
            <p:ph type="title"/>
          </p:nvPr>
        </p:nvSpPr>
        <p:spPr/>
        <p:txBody>
          <a:bodyPr>
            <a:normAutofit fontScale="90000"/>
          </a:bodyPr>
          <a:lstStyle/>
          <a:p>
            <a:br>
              <a:rPr lang="en-US" sz="1800" b="0" i="0" u="none" strike="noStrike" baseline="0" dirty="0">
                <a:solidFill>
                  <a:srgbClr val="000000"/>
                </a:solidFill>
                <a:latin typeface="Calibri" panose="020F0502020204030204" pitchFamily="34" charset="0"/>
              </a:rPr>
            </a:br>
            <a:r>
              <a:rPr lang="en-US" sz="4400" b="1" i="0" u="none" strike="noStrike" baseline="0" dirty="0">
                <a:solidFill>
                  <a:srgbClr val="0D6CB8"/>
                </a:solidFill>
                <a:latin typeface="Calibri" panose="020F0502020204030204" pitchFamily="34" charset="0"/>
              </a:rPr>
              <a:t>PEIMS Non-Enrolled UIL Participant</a:t>
            </a:r>
            <a:endParaRPr lang="en-US" sz="4400" dirty="0"/>
          </a:p>
        </p:txBody>
      </p:sp>
      <p:pic>
        <p:nvPicPr>
          <p:cNvPr id="7" name="Picture 6">
            <a:extLst>
              <a:ext uri="{FF2B5EF4-FFF2-40B4-BE49-F238E27FC236}">
                <a16:creationId xmlns:a16="http://schemas.microsoft.com/office/drawing/2014/main" id="{2B824462-31D7-7ACD-1228-A89D2583EF4C}"/>
              </a:ext>
            </a:extLst>
          </p:cNvPr>
          <p:cNvPicPr>
            <a:picLocks noChangeAspect="1"/>
          </p:cNvPicPr>
          <p:nvPr/>
        </p:nvPicPr>
        <p:blipFill>
          <a:blip r:embed="rId2"/>
          <a:stretch>
            <a:fillRect/>
          </a:stretch>
        </p:blipFill>
        <p:spPr>
          <a:xfrm>
            <a:off x="607503" y="904580"/>
            <a:ext cx="10034886" cy="3542083"/>
          </a:xfrm>
          <a:prstGeom prst="rect">
            <a:avLst/>
          </a:prstGeom>
        </p:spPr>
      </p:pic>
    </p:spTree>
    <p:extLst>
      <p:ext uri="{BB962C8B-B14F-4D97-AF65-F5344CB8AC3E}">
        <p14:creationId xmlns:p14="http://schemas.microsoft.com/office/powerpoint/2010/main" val="29671088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0D6AA-D7C2-E24C-FF34-EA7523D05989}"/>
              </a:ext>
            </a:extLst>
          </p:cNvPr>
          <p:cNvSpPr>
            <a:spLocks noGrp="1"/>
          </p:cNvSpPr>
          <p:nvPr>
            <p:ph type="title"/>
          </p:nvPr>
        </p:nvSpPr>
        <p:spPr>
          <a:xfrm>
            <a:off x="184728" y="153230"/>
            <a:ext cx="11649310" cy="751350"/>
          </a:xfrm>
        </p:spPr>
        <p:txBody>
          <a:bodyPr>
            <a:normAutofit fontScale="90000"/>
          </a:bodyPr>
          <a:lstStyle/>
          <a:p>
            <a:br>
              <a:rPr lang="en-US" sz="1800" b="0" i="0" u="none" strike="noStrike" baseline="0" dirty="0">
                <a:solidFill>
                  <a:srgbClr val="000000"/>
                </a:solidFill>
                <a:latin typeface="Calibri" panose="020F0502020204030204" pitchFamily="34" charset="0"/>
              </a:rPr>
            </a:br>
            <a:r>
              <a:rPr lang="en-US" sz="4000" b="0" i="0" u="none" strike="noStrike" baseline="0" dirty="0">
                <a:solidFill>
                  <a:srgbClr val="0D6CB8"/>
                </a:solidFill>
                <a:latin typeface="Calibri" panose="020F0502020204030204" pitchFamily="34" charset="0"/>
              </a:rPr>
              <a:t>PEIMS Non-Enrolled UIL Participant –New Data Element</a:t>
            </a:r>
            <a:endParaRPr lang="en-US" sz="4000" b="0" dirty="0"/>
          </a:p>
        </p:txBody>
      </p:sp>
      <p:pic>
        <p:nvPicPr>
          <p:cNvPr id="4" name="Picture 3">
            <a:extLst>
              <a:ext uri="{FF2B5EF4-FFF2-40B4-BE49-F238E27FC236}">
                <a16:creationId xmlns:a16="http://schemas.microsoft.com/office/drawing/2014/main" id="{89F8AC75-FCD7-77F4-0A19-98D114CDBD3B}"/>
              </a:ext>
            </a:extLst>
          </p:cNvPr>
          <p:cNvPicPr>
            <a:picLocks noChangeAspect="1"/>
          </p:cNvPicPr>
          <p:nvPr/>
        </p:nvPicPr>
        <p:blipFill>
          <a:blip r:embed="rId2"/>
          <a:stretch>
            <a:fillRect/>
          </a:stretch>
        </p:blipFill>
        <p:spPr>
          <a:xfrm>
            <a:off x="2204621" y="1153962"/>
            <a:ext cx="7609524" cy="3361905"/>
          </a:xfrm>
          <a:prstGeom prst="rect">
            <a:avLst/>
          </a:prstGeom>
        </p:spPr>
      </p:pic>
      <p:sp>
        <p:nvSpPr>
          <p:cNvPr id="5" name="TextBox 4">
            <a:extLst>
              <a:ext uri="{FF2B5EF4-FFF2-40B4-BE49-F238E27FC236}">
                <a16:creationId xmlns:a16="http://schemas.microsoft.com/office/drawing/2014/main" id="{66EB5C61-D1C9-E2DC-F61B-F7FCB793D631}"/>
              </a:ext>
            </a:extLst>
          </p:cNvPr>
          <p:cNvSpPr txBox="1"/>
          <p:nvPr/>
        </p:nvSpPr>
        <p:spPr>
          <a:xfrm>
            <a:off x="1108364" y="4904509"/>
            <a:ext cx="7038109" cy="369332"/>
          </a:xfrm>
          <a:prstGeom prst="rect">
            <a:avLst/>
          </a:prstGeom>
          <a:noFill/>
        </p:spPr>
        <p:txBody>
          <a:bodyPr wrap="square" rtlCol="0">
            <a:spAutoFit/>
          </a:bodyPr>
          <a:lstStyle/>
          <a:p>
            <a:r>
              <a:rPr lang="en-US" dirty="0"/>
              <a:t>C234 </a:t>
            </a:r>
            <a:r>
              <a:rPr lang="en-US" dirty="0">
                <a:hlinkClick r:id="rId3"/>
              </a:rPr>
              <a:t>NON-ENROLLED-STUDENT-UIL-ACTIVITY</a:t>
            </a:r>
            <a:endParaRPr lang="en-US" dirty="0"/>
          </a:p>
        </p:txBody>
      </p:sp>
    </p:spTree>
    <p:extLst>
      <p:ext uri="{BB962C8B-B14F-4D97-AF65-F5344CB8AC3E}">
        <p14:creationId xmlns:p14="http://schemas.microsoft.com/office/powerpoint/2010/main" val="6534345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0D6AA-D7C2-E24C-FF34-EA7523D05989}"/>
              </a:ext>
            </a:extLst>
          </p:cNvPr>
          <p:cNvSpPr>
            <a:spLocks noGrp="1"/>
          </p:cNvSpPr>
          <p:nvPr>
            <p:ph type="title"/>
          </p:nvPr>
        </p:nvSpPr>
        <p:spPr>
          <a:xfrm>
            <a:off x="184728" y="153230"/>
            <a:ext cx="11649310" cy="751350"/>
          </a:xfrm>
        </p:spPr>
        <p:txBody>
          <a:bodyPr>
            <a:normAutofit fontScale="90000"/>
          </a:bodyPr>
          <a:lstStyle/>
          <a:p>
            <a:br>
              <a:rPr lang="en-US" sz="1800" b="0" i="0" u="none" strike="noStrike" baseline="0" dirty="0">
                <a:solidFill>
                  <a:srgbClr val="000000"/>
                </a:solidFill>
                <a:latin typeface="Calibri" panose="020F0502020204030204" pitchFamily="34" charset="0"/>
              </a:rPr>
            </a:br>
            <a:r>
              <a:rPr lang="en-US" sz="4000" b="0" i="0" u="none" strike="noStrike" baseline="0" dirty="0">
                <a:solidFill>
                  <a:srgbClr val="0D6CB8"/>
                </a:solidFill>
                <a:latin typeface="Calibri" panose="020F0502020204030204" pitchFamily="34" charset="0"/>
              </a:rPr>
              <a:t>PEIMS Non-Enrolled UIL Participant –</a:t>
            </a:r>
            <a:r>
              <a:rPr lang="en-US" sz="4000" b="0" dirty="0">
                <a:solidFill>
                  <a:srgbClr val="0D6CB8"/>
                </a:solidFill>
                <a:latin typeface="Calibri" panose="020F0502020204030204" pitchFamily="34" charset="0"/>
              </a:rPr>
              <a:t>Guidance</a:t>
            </a:r>
            <a:endParaRPr lang="en-US" sz="4000" b="0" dirty="0"/>
          </a:p>
        </p:txBody>
      </p:sp>
      <p:sp>
        <p:nvSpPr>
          <p:cNvPr id="6" name="TextBox 5">
            <a:extLst>
              <a:ext uri="{FF2B5EF4-FFF2-40B4-BE49-F238E27FC236}">
                <a16:creationId xmlns:a16="http://schemas.microsoft.com/office/drawing/2014/main" id="{28B14C68-FC2A-3005-A602-40D2A161ACD4}"/>
              </a:ext>
            </a:extLst>
          </p:cNvPr>
          <p:cNvSpPr txBox="1"/>
          <p:nvPr/>
        </p:nvSpPr>
        <p:spPr>
          <a:xfrm>
            <a:off x="369454" y="767329"/>
            <a:ext cx="6096000" cy="461665"/>
          </a:xfrm>
          <a:prstGeom prst="rect">
            <a:avLst/>
          </a:prstGeom>
          <a:noFill/>
        </p:spPr>
        <p:txBody>
          <a:bodyPr wrap="square">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2400" b="1" i="0" u="none" strike="noStrike" kern="0" cap="none" spc="-10" normalizeH="0" baseline="0" noProof="0" dirty="0" err="1">
                <a:ln>
                  <a:noFill/>
                </a:ln>
                <a:solidFill>
                  <a:srgbClr val="0D6CB8"/>
                </a:solidFill>
                <a:effectLst/>
                <a:uLnTx/>
                <a:uFillTx/>
                <a:latin typeface="Calibri"/>
                <a:cs typeface="Calibri"/>
              </a:rPr>
              <a:t>StudentExtension</a:t>
            </a:r>
            <a:endParaRPr kumimoji="0" lang="en-US" sz="2400" b="0" i="0" u="none" strike="noStrike" kern="0" cap="none" spc="0" normalizeH="0" baseline="0" noProof="0" dirty="0">
              <a:ln>
                <a:noFill/>
              </a:ln>
              <a:solidFill>
                <a:sysClr val="windowText" lastClr="000000"/>
              </a:solidFill>
              <a:effectLst/>
              <a:uLnTx/>
              <a:uFillTx/>
              <a:latin typeface="Calibri"/>
              <a:cs typeface="Calibri"/>
            </a:endParaRPr>
          </a:p>
        </p:txBody>
      </p:sp>
      <p:pic>
        <p:nvPicPr>
          <p:cNvPr id="8" name="Picture 7">
            <a:extLst>
              <a:ext uri="{FF2B5EF4-FFF2-40B4-BE49-F238E27FC236}">
                <a16:creationId xmlns:a16="http://schemas.microsoft.com/office/drawing/2014/main" id="{862DA161-5647-9D3D-ECFD-08679AD95F31}"/>
              </a:ext>
            </a:extLst>
          </p:cNvPr>
          <p:cNvPicPr>
            <a:picLocks noChangeAspect="1"/>
          </p:cNvPicPr>
          <p:nvPr/>
        </p:nvPicPr>
        <p:blipFill>
          <a:blip r:embed="rId2"/>
          <a:stretch>
            <a:fillRect/>
          </a:stretch>
        </p:blipFill>
        <p:spPr>
          <a:xfrm>
            <a:off x="692726" y="1176773"/>
            <a:ext cx="10474036" cy="459651"/>
          </a:xfrm>
          <a:prstGeom prst="rect">
            <a:avLst/>
          </a:prstGeom>
        </p:spPr>
      </p:pic>
      <p:pic>
        <p:nvPicPr>
          <p:cNvPr id="12" name="Picture 11">
            <a:extLst>
              <a:ext uri="{FF2B5EF4-FFF2-40B4-BE49-F238E27FC236}">
                <a16:creationId xmlns:a16="http://schemas.microsoft.com/office/drawing/2014/main" id="{738F8558-6CAA-9C7F-80D2-0A93114E5BA5}"/>
              </a:ext>
            </a:extLst>
          </p:cNvPr>
          <p:cNvPicPr>
            <a:picLocks noChangeAspect="1"/>
          </p:cNvPicPr>
          <p:nvPr/>
        </p:nvPicPr>
        <p:blipFill>
          <a:blip r:embed="rId3"/>
          <a:stretch>
            <a:fillRect/>
          </a:stretch>
        </p:blipFill>
        <p:spPr>
          <a:xfrm>
            <a:off x="692725" y="1612437"/>
            <a:ext cx="10474037" cy="461311"/>
          </a:xfrm>
          <a:prstGeom prst="rect">
            <a:avLst/>
          </a:prstGeom>
        </p:spPr>
      </p:pic>
      <p:pic>
        <p:nvPicPr>
          <p:cNvPr id="16" name="Picture 15">
            <a:extLst>
              <a:ext uri="{FF2B5EF4-FFF2-40B4-BE49-F238E27FC236}">
                <a16:creationId xmlns:a16="http://schemas.microsoft.com/office/drawing/2014/main" id="{F45160EB-DC71-7EB8-56F2-7459F1731666}"/>
              </a:ext>
            </a:extLst>
          </p:cNvPr>
          <p:cNvPicPr>
            <a:picLocks noChangeAspect="1"/>
          </p:cNvPicPr>
          <p:nvPr/>
        </p:nvPicPr>
        <p:blipFill>
          <a:blip r:embed="rId4"/>
          <a:stretch>
            <a:fillRect/>
          </a:stretch>
        </p:blipFill>
        <p:spPr>
          <a:xfrm>
            <a:off x="692725" y="2273955"/>
            <a:ext cx="10474037" cy="235457"/>
          </a:xfrm>
          <a:prstGeom prst="rect">
            <a:avLst/>
          </a:prstGeom>
        </p:spPr>
      </p:pic>
      <p:pic>
        <p:nvPicPr>
          <p:cNvPr id="18" name="Picture 17">
            <a:extLst>
              <a:ext uri="{FF2B5EF4-FFF2-40B4-BE49-F238E27FC236}">
                <a16:creationId xmlns:a16="http://schemas.microsoft.com/office/drawing/2014/main" id="{1A7654FB-FA80-90EC-7871-E1C2C4D496B8}"/>
              </a:ext>
            </a:extLst>
          </p:cNvPr>
          <p:cNvPicPr>
            <a:picLocks noChangeAspect="1"/>
          </p:cNvPicPr>
          <p:nvPr/>
        </p:nvPicPr>
        <p:blipFill>
          <a:blip r:embed="rId5"/>
          <a:stretch>
            <a:fillRect/>
          </a:stretch>
        </p:blipFill>
        <p:spPr>
          <a:xfrm>
            <a:off x="692725" y="2522921"/>
            <a:ext cx="10474037" cy="1704048"/>
          </a:xfrm>
          <a:prstGeom prst="rect">
            <a:avLst/>
          </a:prstGeom>
        </p:spPr>
      </p:pic>
      <p:pic>
        <p:nvPicPr>
          <p:cNvPr id="20" name="Picture 19">
            <a:extLst>
              <a:ext uri="{FF2B5EF4-FFF2-40B4-BE49-F238E27FC236}">
                <a16:creationId xmlns:a16="http://schemas.microsoft.com/office/drawing/2014/main" id="{3CB9AE03-F28A-BD65-1056-C1A564C84FFD}"/>
              </a:ext>
            </a:extLst>
          </p:cNvPr>
          <p:cNvPicPr>
            <a:picLocks noChangeAspect="1"/>
          </p:cNvPicPr>
          <p:nvPr/>
        </p:nvPicPr>
        <p:blipFill>
          <a:blip r:embed="rId6"/>
          <a:stretch>
            <a:fillRect/>
          </a:stretch>
        </p:blipFill>
        <p:spPr>
          <a:xfrm>
            <a:off x="692725" y="4240478"/>
            <a:ext cx="10474037" cy="1678530"/>
          </a:xfrm>
          <a:prstGeom prst="rect">
            <a:avLst/>
          </a:prstGeom>
        </p:spPr>
      </p:pic>
    </p:spTree>
    <p:extLst>
      <p:ext uri="{BB962C8B-B14F-4D97-AF65-F5344CB8AC3E}">
        <p14:creationId xmlns:p14="http://schemas.microsoft.com/office/powerpoint/2010/main" val="32289288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0D6AA-D7C2-E24C-FF34-EA7523D05989}"/>
              </a:ext>
            </a:extLst>
          </p:cNvPr>
          <p:cNvSpPr>
            <a:spLocks noGrp="1"/>
          </p:cNvSpPr>
          <p:nvPr>
            <p:ph type="title"/>
          </p:nvPr>
        </p:nvSpPr>
        <p:spPr>
          <a:xfrm>
            <a:off x="184728" y="153230"/>
            <a:ext cx="11649310" cy="751350"/>
          </a:xfrm>
        </p:spPr>
        <p:txBody>
          <a:bodyPr>
            <a:normAutofit fontScale="90000"/>
          </a:bodyPr>
          <a:lstStyle/>
          <a:p>
            <a:br>
              <a:rPr lang="en-US" sz="1800" b="0" i="0" u="none" strike="noStrike" baseline="0" dirty="0">
                <a:solidFill>
                  <a:srgbClr val="000000"/>
                </a:solidFill>
                <a:latin typeface="Calibri" panose="020F0502020204030204" pitchFamily="34" charset="0"/>
              </a:rPr>
            </a:br>
            <a:r>
              <a:rPr lang="en-US" sz="4000" b="0" i="0" u="none" strike="noStrike" baseline="0" dirty="0">
                <a:solidFill>
                  <a:srgbClr val="0D6CB8"/>
                </a:solidFill>
                <a:latin typeface="Calibri" panose="020F0502020204030204" pitchFamily="34" charset="0"/>
              </a:rPr>
              <a:t>PEIMS Non-Enrolled UIL Participant –More Information</a:t>
            </a:r>
            <a:endParaRPr lang="en-US" sz="4000" b="0" dirty="0"/>
          </a:p>
        </p:txBody>
      </p:sp>
      <p:sp>
        <p:nvSpPr>
          <p:cNvPr id="7" name="TextBox 6">
            <a:extLst>
              <a:ext uri="{FF2B5EF4-FFF2-40B4-BE49-F238E27FC236}">
                <a16:creationId xmlns:a16="http://schemas.microsoft.com/office/drawing/2014/main" id="{FF677800-64DC-CC0C-A248-2C394140E3CC}"/>
              </a:ext>
            </a:extLst>
          </p:cNvPr>
          <p:cNvSpPr txBox="1"/>
          <p:nvPr/>
        </p:nvSpPr>
        <p:spPr>
          <a:xfrm>
            <a:off x="868218" y="1737211"/>
            <a:ext cx="10113818" cy="2816156"/>
          </a:xfrm>
          <a:prstGeom prst="rect">
            <a:avLst/>
          </a:prstGeom>
          <a:noFill/>
        </p:spPr>
        <p:txBody>
          <a:bodyPr wrap="square">
            <a:spAutoFit/>
          </a:bodyPr>
          <a:lstStyle/>
          <a:p>
            <a:pPr marL="240665" marR="0" lvl="0" indent="-227965" defTabSz="914400" eaLnBrk="1" fontAlgn="auto" latinLnBrk="0" hangingPunct="1">
              <a:lnSpc>
                <a:spcPct val="100000"/>
              </a:lnSpc>
              <a:spcBef>
                <a:spcPts val="100"/>
              </a:spcBef>
              <a:spcAft>
                <a:spcPts val="0"/>
              </a:spcAft>
              <a:buClr>
                <a:srgbClr val="F05F38"/>
              </a:buClr>
              <a:buSzTx/>
              <a:buFont typeface="Wingdings"/>
              <a:buChar char=""/>
              <a:tabLst>
                <a:tab pos="240665" algn="l"/>
              </a:tabLst>
              <a:defRPr/>
            </a:pPr>
            <a:r>
              <a:rPr kumimoji="0" lang="en-US" sz="2400" b="0" i="0" u="none" strike="noStrike" kern="0" cap="none" spc="0" normalizeH="0" baseline="0" noProof="0" dirty="0">
                <a:ln>
                  <a:noFill/>
                </a:ln>
                <a:solidFill>
                  <a:srgbClr val="0D6CB8"/>
                </a:solidFill>
                <a:effectLst/>
                <a:uLnTx/>
                <a:uFillTx/>
                <a:latin typeface="Calibri"/>
                <a:cs typeface="Calibri"/>
              </a:rPr>
              <a:t>Each</a:t>
            </a:r>
            <a:r>
              <a:rPr kumimoji="0" lang="en-US" sz="2400" b="0" i="0" u="none" strike="noStrike" kern="0" cap="none" spc="-35" normalizeH="0" baseline="0" noProof="0" dirty="0">
                <a:ln>
                  <a:noFill/>
                </a:ln>
                <a:solidFill>
                  <a:srgbClr val="0D6CB8"/>
                </a:solidFill>
                <a:effectLst/>
                <a:uLnTx/>
                <a:uFillTx/>
                <a:latin typeface="Calibri"/>
                <a:cs typeface="Calibri"/>
              </a:rPr>
              <a:t> </a:t>
            </a:r>
            <a:r>
              <a:rPr kumimoji="0" lang="en-US" sz="2400" b="0" i="0" u="none" strike="noStrike" kern="0" cap="none" spc="0" normalizeH="0" baseline="0" noProof="0" dirty="0">
                <a:ln>
                  <a:noFill/>
                </a:ln>
                <a:solidFill>
                  <a:srgbClr val="0D6CB8"/>
                </a:solidFill>
                <a:effectLst/>
                <a:uLnTx/>
                <a:uFillTx/>
                <a:latin typeface="Calibri"/>
                <a:cs typeface="Calibri"/>
              </a:rPr>
              <a:t>LEA</a:t>
            </a:r>
            <a:r>
              <a:rPr kumimoji="0" lang="en-US" sz="2400" b="0" i="0" u="none" strike="noStrike" kern="0" cap="none" spc="-35" normalizeH="0" baseline="0" noProof="0" dirty="0">
                <a:ln>
                  <a:noFill/>
                </a:ln>
                <a:solidFill>
                  <a:srgbClr val="0D6CB8"/>
                </a:solidFill>
                <a:effectLst/>
                <a:uLnTx/>
                <a:uFillTx/>
                <a:latin typeface="Calibri"/>
                <a:cs typeface="Calibri"/>
              </a:rPr>
              <a:t> </a:t>
            </a:r>
            <a:r>
              <a:rPr kumimoji="0" lang="en-US" sz="2400" b="0" i="0" u="none" strike="noStrike" kern="0" cap="none" spc="0" normalizeH="0" baseline="0" noProof="0" dirty="0">
                <a:ln>
                  <a:noFill/>
                </a:ln>
                <a:solidFill>
                  <a:srgbClr val="0D6CB8"/>
                </a:solidFill>
                <a:effectLst/>
                <a:uLnTx/>
                <a:uFillTx/>
                <a:latin typeface="Calibri"/>
                <a:cs typeface="Calibri"/>
              </a:rPr>
              <a:t>determines</a:t>
            </a:r>
            <a:r>
              <a:rPr kumimoji="0" lang="en-US" sz="2400" b="0" i="0" u="none" strike="noStrike" kern="0" cap="none" spc="-40" normalizeH="0" baseline="0" noProof="0" dirty="0">
                <a:ln>
                  <a:noFill/>
                </a:ln>
                <a:solidFill>
                  <a:srgbClr val="0D6CB8"/>
                </a:solidFill>
                <a:effectLst/>
                <a:uLnTx/>
                <a:uFillTx/>
                <a:latin typeface="Calibri"/>
                <a:cs typeface="Calibri"/>
              </a:rPr>
              <a:t> </a:t>
            </a:r>
            <a:r>
              <a:rPr kumimoji="0" lang="en-US" sz="2400" b="0" i="0" u="none" strike="noStrike" kern="0" cap="none" spc="0" normalizeH="0" baseline="0" noProof="0" dirty="0">
                <a:ln>
                  <a:noFill/>
                </a:ln>
                <a:solidFill>
                  <a:srgbClr val="0D6CB8"/>
                </a:solidFill>
                <a:effectLst/>
                <a:uLnTx/>
                <a:uFillTx/>
                <a:latin typeface="Calibri"/>
                <a:cs typeface="Calibri"/>
              </a:rPr>
              <a:t>if</a:t>
            </a:r>
            <a:r>
              <a:rPr kumimoji="0" lang="en-US" sz="2400" b="0" i="0" u="none" strike="noStrike" kern="0" cap="none" spc="-35" normalizeH="0" baseline="0" noProof="0" dirty="0">
                <a:ln>
                  <a:noFill/>
                </a:ln>
                <a:solidFill>
                  <a:srgbClr val="0D6CB8"/>
                </a:solidFill>
                <a:effectLst/>
                <a:uLnTx/>
                <a:uFillTx/>
                <a:latin typeface="Calibri"/>
                <a:cs typeface="Calibri"/>
              </a:rPr>
              <a:t> </a:t>
            </a:r>
            <a:r>
              <a:rPr kumimoji="0" lang="en-US" sz="2400" b="0" i="0" u="none" strike="noStrike" kern="0" cap="none" spc="-10" normalizeH="0" baseline="0" noProof="0" dirty="0">
                <a:ln>
                  <a:noFill/>
                </a:ln>
                <a:solidFill>
                  <a:srgbClr val="0D6CB8"/>
                </a:solidFill>
                <a:effectLst/>
                <a:uLnTx/>
                <a:uFillTx/>
                <a:latin typeface="Calibri"/>
                <a:cs typeface="Calibri"/>
              </a:rPr>
              <a:t>non-</a:t>
            </a:r>
            <a:r>
              <a:rPr kumimoji="0" lang="en-US" sz="2400" b="0" i="0" u="none" strike="noStrike" kern="0" cap="none" spc="0" normalizeH="0" baseline="0" noProof="0" dirty="0">
                <a:ln>
                  <a:noFill/>
                </a:ln>
                <a:solidFill>
                  <a:srgbClr val="0D6CB8"/>
                </a:solidFill>
                <a:effectLst/>
                <a:uLnTx/>
                <a:uFillTx/>
                <a:latin typeface="Calibri"/>
                <a:cs typeface="Calibri"/>
              </a:rPr>
              <a:t>enrolled</a:t>
            </a:r>
            <a:r>
              <a:rPr kumimoji="0" lang="en-US" sz="2400" b="0" i="0" u="none" strike="noStrike" kern="0" cap="none" spc="-25" normalizeH="0" baseline="0" noProof="0" dirty="0">
                <a:ln>
                  <a:noFill/>
                </a:ln>
                <a:solidFill>
                  <a:srgbClr val="0D6CB8"/>
                </a:solidFill>
                <a:effectLst/>
                <a:uLnTx/>
                <a:uFillTx/>
                <a:latin typeface="Calibri"/>
                <a:cs typeface="Calibri"/>
              </a:rPr>
              <a:t> </a:t>
            </a:r>
            <a:r>
              <a:rPr kumimoji="0" lang="en-US" sz="2400" b="0" i="0" u="none" strike="noStrike" kern="0" cap="none" spc="0" normalizeH="0" baseline="0" noProof="0" dirty="0">
                <a:ln>
                  <a:noFill/>
                </a:ln>
                <a:solidFill>
                  <a:srgbClr val="0D6CB8"/>
                </a:solidFill>
                <a:effectLst/>
                <a:uLnTx/>
                <a:uFillTx/>
                <a:latin typeface="Calibri"/>
                <a:cs typeface="Calibri"/>
              </a:rPr>
              <a:t>homeschool</a:t>
            </a:r>
            <a:r>
              <a:rPr kumimoji="0" lang="en-US" sz="2400" b="0" i="0" u="none" strike="noStrike" kern="0" cap="none" spc="-45" normalizeH="0" baseline="0" noProof="0" dirty="0">
                <a:ln>
                  <a:noFill/>
                </a:ln>
                <a:solidFill>
                  <a:srgbClr val="0D6CB8"/>
                </a:solidFill>
                <a:effectLst/>
                <a:uLnTx/>
                <a:uFillTx/>
                <a:latin typeface="Calibri"/>
                <a:cs typeface="Calibri"/>
              </a:rPr>
              <a:t> </a:t>
            </a:r>
            <a:r>
              <a:rPr kumimoji="0" lang="en-US" sz="2400" b="0" i="0" u="none" strike="noStrike" kern="0" cap="none" spc="0" normalizeH="0" baseline="0" noProof="0" dirty="0">
                <a:ln>
                  <a:noFill/>
                </a:ln>
                <a:solidFill>
                  <a:srgbClr val="0D6CB8"/>
                </a:solidFill>
                <a:effectLst/>
                <a:uLnTx/>
                <a:uFillTx/>
                <a:latin typeface="Calibri"/>
                <a:cs typeface="Calibri"/>
              </a:rPr>
              <a:t>participation</a:t>
            </a:r>
            <a:r>
              <a:rPr kumimoji="0" lang="en-US" sz="2400" b="0" i="0" u="none" strike="noStrike" kern="0" cap="none" spc="-50" normalizeH="0" baseline="0" noProof="0" dirty="0">
                <a:ln>
                  <a:noFill/>
                </a:ln>
                <a:solidFill>
                  <a:srgbClr val="0D6CB8"/>
                </a:solidFill>
                <a:effectLst/>
                <a:uLnTx/>
                <a:uFillTx/>
                <a:latin typeface="Calibri"/>
                <a:cs typeface="Calibri"/>
              </a:rPr>
              <a:t> </a:t>
            </a:r>
            <a:r>
              <a:rPr kumimoji="0" lang="en-US" sz="2400" b="0" i="0" u="none" strike="noStrike" kern="0" cap="none" spc="0" normalizeH="0" baseline="0" noProof="0" dirty="0">
                <a:ln>
                  <a:noFill/>
                </a:ln>
                <a:solidFill>
                  <a:srgbClr val="0D6CB8"/>
                </a:solidFill>
                <a:effectLst/>
                <a:uLnTx/>
                <a:uFillTx/>
                <a:latin typeface="Calibri"/>
                <a:cs typeface="Calibri"/>
              </a:rPr>
              <a:t>is</a:t>
            </a:r>
            <a:r>
              <a:rPr kumimoji="0" lang="en-US" sz="2400" b="0" i="0" u="none" strike="noStrike" kern="0" cap="none" spc="-45" normalizeH="0" baseline="0" noProof="0" dirty="0">
                <a:ln>
                  <a:noFill/>
                </a:ln>
                <a:solidFill>
                  <a:srgbClr val="0D6CB8"/>
                </a:solidFill>
                <a:effectLst/>
                <a:uLnTx/>
                <a:uFillTx/>
                <a:latin typeface="Calibri"/>
                <a:cs typeface="Calibri"/>
              </a:rPr>
              <a:t> </a:t>
            </a:r>
            <a:r>
              <a:rPr kumimoji="0" lang="en-US" sz="2400" b="0" i="0" u="none" strike="noStrike" kern="0" cap="none" spc="-10" normalizeH="0" baseline="0" noProof="0" dirty="0">
                <a:ln>
                  <a:noFill/>
                </a:ln>
                <a:solidFill>
                  <a:srgbClr val="0D6CB8"/>
                </a:solidFill>
                <a:effectLst/>
                <a:uLnTx/>
                <a:uFillTx/>
                <a:latin typeface="Calibri"/>
                <a:cs typeface="Calibri"/>
              </a:rPr>
              <a:t>allowed.</a:t>
            </a:r>
            <a:endParaRPr kumimoji="0" lang="en-US" sz="2400" b="0" i="0" u="none" strike="noStrike" kern="0" cap="none" spc="0" normalizeH="0" baseline="0" noProof="0" dirty="0">
              <a:ln>
                <a:noFill/>
              </a:ln>
              <a:solidFill>
                <a:sysClr val="windowText" lastClr="000000"/>
              </a:solidFill>
              <a:effectLst/>
              <a:uLnTx/>
              <a:uFillTx/>
              <a:latin typeface="Calibri"/>
              <a:cs typeface="Calibri"/>
            </a:endParaRPr>
          </a:p>
          <a:p>
            <a:pPr marL="0" marR="0" lvl="0" indent="0" defTabSz="914400" eaLnBrk="1" fontAlgn="auto" latinLnBrk="0" hangingPunct="1">
              <a:lnSpc>
                <a:spcPct val="100000"/>
              </a:lnSpc>
              <a:spcBef>
                <a:spcPts val="0"/>
              </a:spcBef>
              <a:spcAft>
                <a:spcPts val="0"/>
              </a:spcAft>
              <a:buClr>
                <a:srgbClr val="F05F38"/>
              </a:buClr>
              <a:buSzTx/>
              <a:buFont typeface="Wingdings"/>
              <a:buChar char=""/>
              <a:tabLst/>
              <a:defRPr/>
            </a:pPr>
            <a:endParaRPr kumimoji="0" lang="en-US" sz="2850" b="0" i="0" u="none" strike="noStrike" kern="0" cap="none" spc="0" normalizeH="0" baseline="0" noProof="0" dirty="0">
              <a:ln>
                <a:noFill/>
              </a:ln>
              <a:solidFill>
                <a:sysClr val="windowText" lastClr="000000"/>
              </a:solidFill>
              <a:effectLst/>
              <a:uLnTx/>
              <a:uFillTx/>
              <a:latin typeface="Calibri"/>
              <a:cs typeface="Calibri"/>
            </a:endParaRPr>
          </a:p>
          <a:p>
            <a:pPr marL="241300" marR="425450" lvl="0" indent="-228600" defTabSz="914400" eaLnBrk="1" fontAlgn="auto" latinLnBrk="0" hangingPunct="1">
              <a:lnSpc>
                <a:spcPct val="100000"/>
              </a:lnSpc>
              <a:spcBef>
                <a:spcPts val="0"/>
              </a:spcBef>
              <a:spcAft>
                <a:spcPts val="0"/>
              </a:spcAft>
              <a:buClr>
                <a:srgbClr val="F05F38"/>
              </a:buClr>
              <a:buSzTx/>
              <a:buFont typeface="Wingdings"/>
              <a:buChar char=""/>
              <a:tabLst>
                <a:tab pos="241300" algn="l"/>
              </a:tabLst>
              <a:defRPr/>
            </a:pPr>
            <a:r>
              <a:rPr kumimoji="0" lang="en-US" sz="2400" b="0" i="0" u="none" strike="noStrike" kern="0" cap="none" spc="0" normalizeH="0" baseline="0" noProof="0" dirty="0">
                <a:ln>
                  <a:noFill/>
                </a:ln>
                <a:solidFill>
                  <a:srgbClr val="0D6CB8"/>
                </a:solidFill>
                <a:effectLst/>
                <a:uLnTx/>
                <a:uFillTx/>
                <a:latin typeface="Calibri"/>
                <a:cs typeface="Calibri"/>
              </a:rPr>
              <a:t>The</a:t>
            </a:r>
            <a:r>
              <a:rPr kumimoji="0" lang="en-US" sz="2400" b="0" i="0" u="none" strike="noStrike" kern="0" cap="none" spc="-30" normalizeH="0" baseline="0" noProof="0" dirty="0">
                <a:ln>
                  <a:noFill/>
                </a:ln>
                <a:solidFill>
                  <a:srgbClr val="0D6CB8"/>
                </a:solidFill>
                <a:effectLst/>
                <a:uLnTx/>
                <a:uFillTx/>
                <a:latin typeface="Calibri"/>
                <a:cs typeface="Calibri"/>
              </a:rPr>
              <a:t> </a:t>
            </a:r>
            <a:r>
              <a:rPr kumimoji="0" lang="en-US" sz="2400" b="0" i="0" u="none" strike="noStrike" kern="0" cap="none" spc="0" normalizeH="0" baseline="0" noProof="0" dirty="0">
                <a:ln>
                  <a:noFill/>
                </a:ln>
                <a:solidFill>
                  <a:srgbClr val="0D6CB8"/>
                </a:solidFill>
                <a:effectLst/>
                <a:uLnTx/>
                <a:uFillTx/>
                <a:latin typeface="Calibri"/>
                <a:cs typeface="Calibri"/>
              </a:rPr>
              <a:t>allotment</a:t>
            </a:r>
            <a:r>
              <a:rPr kumimoji="0" lang="en-US" sz="2400" b="0" i="0" u="none" strike="noStrike" kern="0" cap="none" spc="-35" normalizeH="0" baseline="0" noProof="0" dirty="0">
                <a:ln>
                  <a:noFill/>
                </a:ln>
                <a:solidFill>
                  <a:srgbClr val="0D6CB8"/>
                </a:solidFill>
                <a:effectLst/>
                <a:uLnTx/>
                <a:uFillTx/>
                <a:latin typeface="Calibri"/>
                <a:cs typeface="Calibri"/>
              </a:rPr>
              <a:t> </a:t>
            </a:r>
            <a:r>
              <a:rPr kumimoji="0" lang="en-US" sz="2400" b="0" i="0" u="none" strike="noStrike" kern="0" cap="none" spc="0" normalizeH="0" baseline="0" noProof="0" dirty="0">
                <a:ln>
                  <a:noFill/>
                </a:ln>
                <a:solidFill>
                  <a:srgbClr val="0D6CB8"/>
                </a:solidFill>
                <a:effectLst/>
                <a:uLnTx/>
                <a:uFillTx/>
                <a:latin typeface="Calibri"/>
                <a:cs typeface="Calibri"/>
              </a:rPr>
              <a:t>would</a:t>
            </a:r>
            <a:r>
              <a:rPr kumimoji="0" lang="en-US" sz="2400" b="0" i="0" u="none" strike="noStrike" kern="0" cap="none" spc="-30" normalizeH="0" baseline="0" noProof="0" dirty="0">
                <a:ln>
                  <a:noFill/>
                </a:ln>
                <a:solidFill>
                  <a:srgbClr val="0D6CB8"/>
                </a:solidFill>
                <a:effectLst/>
                <a:uLnTx/>
                <a:uFillTx/>
                <a:latin typeface="Calibri"/>
                <a:cs typeface="Calibri"/>
              </a:rPr>
              <a:t> </a:t>
            </a:r>
            <a:r>
              <a:rPr kumimoji="0" lang="en-US" sz="2400" b="0" i="0" u="none" strike="noStrike" kern="0" cap="none" spc="0" normalizeH="0" baseline="0" noProof="0" dirty="0">
                <a:ln>
                  <a:noFill/>
                </a:ln>
                <a:solidFill>
                  <a:srgbClr val="0D6CB8"/>
                </a:solidFill>
                <a:effectLst/>
                <a:uLnTx/>
                <a:uFillTx/>
                <a:latin typeface="Calibri"/>
                <a:cs typeface="Calibri"/>
              </a:rPr>
              <a:t>not</a:t>
            </a:r>
            <a:r>
              <a:rPr kumimoji="0" lang="en-US" sz="2400" b="0" i="0" u="none" strike="noStrike" kern="0" cap="none" spc="-30" normalizeH="0" baseline="0" noProof="0" dirty="0">
                <a:ln>
                  <a:noFill/>
                </a:ln>
                <a:solidFill>
                  <a:srgbClr val="0D6CB8"/>
                </a:solidFill>
                <a:effectLst/>
                <a:uLnTx/>
                <a:uFillTx/>
                <a:latin typeface="Calibri"/>
                <a:cs typeface="Calibri"/>
              </a:rPr>
              <a:t> </a:t>
            </a:r>
            <a:r>
              <a:rPr kumimoji="0" lang="en-US" sz="2400" b="0" i="0" u="none" strike="noStrike" kern="0" cap="none" spc="0" normalizeH="0" baseline="0" noProof="0" dirty="0">
                <a:ln>
                  <a:noFill/>
                </a:ln>
                <a:solidFill>
                  <a:srgbClr val="0D6CB8"/>
                </a:solidFill>
                <a:effectLst/>
                <a:uLnTx/>
                <a:uFillTx/>
                <a:latin typeface="Calibri"/>
                <a:cs typeface="Calibri"/>
              </a:rPr>
              <a:t>apply</a:t>
            </a:r>
            <a:r>
              <a:rPr kumimoji="0" lang="en-US" sz="2400" b="0" i="0" u="none" strike="noStrike" kern="0" cap="none" spc="-25" normalizeH="0" baseline="0" noProof="0" dirty="0">
                <a:ln>
                  <a:noFill/>
                </a:ln>
                <a:solidFill>
                  <a:srgbClr val="0D6CB8"/>
                </a:solidFill>
                <a:effectLst/>
                <a:uLnTx/>
                <a:uFillTx/>
                <a:latin typeface="Calibri"/>
                <a:cs typeface="Calibri"/>
              </a:rPr>
              <a:t> </a:t>
            </a:r>
            <a:r>
              <a:rPr kumimoji="0" lang="en-US" sz="2400" b="0" i="0" u="none" strike="noStrike" kern="0" cap="none" spc="0" normalizeH="0" baseline="0" noProof="0" dirty="0">
                <a:ln>
                  <a:noFill/>
                </a:ln>
                <a:solidFill>
                  <a:srgbClr val="0D6CB8"/>
                </a:solidFill>
                <a:effectLst/>
                <a:uLnTx/>
                <a:uFillTx/>
                <a:latin typeface="Calibri"/>
                <a:cs typeface="Calibri"/>
              </a:rPr>
              <a:t>to</a:t>
            </a:r>
            <a:r>
              <a:rPr kumimoji="0" lang="en-US" sz="2400" b="0" i="0" u="none" strike="noStrike" kern="0" cap="none" spc="-40" normalizeH="0" baseline="0" noProof="0" dirty="0">
                <a:ln>
                  <a:noFill/>
                </a:ln>
                <a:solidFill>
                  <a:srgbClr val="0D6CB8"/>
                </a:solidFill>
                <a:effectLst/>
                <a:uLnTx/>
                <a:uFillTx/>
                <a:latin typeface="Calibri"/>
                <a:cs typeface="Calibri"/>
              </a:rPr>
              <a:t> </a:t>
            </a:r>
            <a:r>
              <a:rPr kumimoji="0" lang="en-US" sz="2400" b="0" i="0" u="none" strike="noStrike" kern="0" cap="none" spc="0" normalizeH="0" baseline="0" noProof="0" dirty="0">
                <a:ln>
                  <a:noFill/>
                </a:ln>
                <a:solidFill>
                  <a:srgbClr val="0D6CB8"/>
                </a:solidFill>
                <a:effectLst/>
                <a:uLnTx/>
                <a:uFillTx/>
                <a:latin typeface="Calibri"/>
                <a:cs typeface="Calibri"/>
              </a:rPr>
              <a:t>students</a:t>
            </a:r>
            <a:r>
              <a:rPr kumimoji="0" lang="en-US" sz="2400" b="0" i="0" u="none" strike="noStrike" kern="0" cap="none" spc="-15" normalizeH="0" baseline="0" noProof="0" dirty="0">
                <a:ln>
                  <a:noFill/>
                </a:ln>
                <a:solidFill>
                  <a:srgbClr val="0D6CB8"/>
                </a:solidFill>
                <a:effectLst/>
                <a:uLnTx/>
                <a:uFillTx/>
                <a:latin typeface="Calibri"/>
                <a:cs typeface="Calibri"/>
              </a:rPr>
              <a:t> </a:t>
            </a:r>
            <a:r>
              <a:rPr kumimoji="0" lang="en-US" sz="2400" b="0" i="0" u="none" strike="noStrike" kern="0" cap="none" spc="0" normalizeH="0" baseline="0" noProof="0" dirty="0">
                <a:ln>
                  <a:noFill/>
                </a:ln>
                <a:solidFill>
                  <a:srgbClr val="0D6CB8"/>
                </a:solidFill>
                <a:effectLst/>
                <a:uLnTx/>
                <a:uFillTx/>
                <a:latin typeface="Calibri"/>
                <a:cs typeface="Calibri"/>
              </a:rPr>
              <a:t>enrolled</a:t>
            </a:r>
            <a:r>
              <a:rPr kumimoji="0" lang="en-US" sz="2400" b="0" i="0" u="none" strike="noStrike" kern="0" cap="none" spc="-20" normalizeH="0" baseline="0" noProof="0" dirty="0">
                <a:ln>
                  <a:noFill/>
                </a:ln>
                <a:solidFill>
                  <a:srgbClr val="0D6CB8"/>
                </a:solidFill>
                <a:effectLst/>
                <a:uLnTx/>
                <a:uFillTx/>
                <a:latin typeface="Calibri"/>
                <a:cs typeface="Calibri"/>
              </a:rPr>
              <a:t> </a:t>
            </a:r>
            <a:r>
              <a:rPr kumimoji="0" lang="en-US" sz="2400" b="0" i="0" u="none" strike="noStrike" kern="0" cap="none" spc="0" normalizeH="0" baseline="0" noProof="0" dirty="0">
                <a:ln>
                  <a:noFill/>
                </a:ln>
                <a:solidFill>
                  <a:srgbClr val="0D6CB8"/>
                </a:solidFill>
                <a:effectLst/>
                <a:uLnTx/>
                <a:uFillTx/>
                <a:latin typeface="Calibri"/>
                <a:cs typeface="Calibri"/>
              </a:rPr>
              <a:t>in</a:t>
            </a:r>
            <a:r>
              <a:rPr kumimoji="0" lang="en-US" sz="2400" b="0" i="0" u="none" strike="noStrike" kern="0" cap="none" spc="-25" normalizeH="0" baseline="0" noProof="0" dirty="0">
                <a:ln>
                  <a:noFill/>
                </a:ln>
                <a:solidFill>
                  <a:srgbClr val="0D6CB8"/>
                </a:solidFill>
                <a:effectLst/>
                <a:uLnTx/>
                <a:uFillTx/>
                <a:latin typeface="Calibri"/>
                <a:cs typeface="Calibri"/>
              </a:rPr>
              <a:t> </a:t>
            </a:r>
            <a:r>
              <a:rPr kumimoji="0" lang="en-US" sz="2400" b="0" i="0" u="none" strike="noStrike" kern="0" cap="none" spc="-10" normalizeH="0" baseline="0" noProof="0" dirty="0">
                <a:ln>
                  <a:noFill/>
                </a:ln>
                <a:solidFill>
                  <a:srgbClr val="0D6CB8"/>
                </a:solidFill>
                <a:effectLst/>
                <a:uLnTx/>
                <a:uFillTx/>
                <a:latin typeface="Calibri"/>
                <a:cs typeface="Calibri"/>
              </a:rPr>
              <a:t>full-</a:t>
            </a:r>
            <a:r>
              <a:rPr kumimoji="0" lang="en-US" sz="2400" b="0" i="0" u="none" strike="noStrike" kern="0" cap="none" spc="0" normalizeH="0" baseline="0" noProof="0" dirty="0">
                <a:ln>
                  <a:noFill/>
                </a:ln>
                <a:solidFill>
                  <a:srgbClr val="0D6CB8"/>
                </a:solidFill>
                <a:effectLst/>
                <a:uLnTx/>
                <a:uFillTx/>
                <a:latin typeface="Calibri"/>
                <a:cs typeface="Calibri"/>
              </a:rPr>
              <a:t>time</a:t>
            </a:r>
            <a:r>
              <a:rPr kumimoji="0" lang="en-US" sz="2400" b="0" i="0" u="none" strike="noStrike" kern="0" cap="none" spc="-25" normalizeH="0" baseline="0" noProof="0" dirty="0">
                <a:ln>
                  <a:noFill/>
                </a:ln>
                <a:solidFill>
                  <a:srgbClr val="0D6CB8"/>
                </a:solidFill>
                <a:effectLst/>
                <a:uLnTx/>
                <a:uFillTx/>
                <a:latin typeface="Calibri"/>
                <a:cs typeface="Calibri"/>
              </a:rPr>
              <a:t> </a:t>
            </a:r>
            <a:r>
              <a:rPr kumimoji="0" lang="en-US" sz="2400" b="0" i="0" u="none" strike="noStrike" kern="0" cap="none" spc="-10" normalizeH="0" baseline="0" noProof="0" dirty="0">
                <a:ln>
                  <a:noFill/>
                </a:ln>
                <a:solidFill>
                  <a:srgbClr val="0D6CB8"/>
                </a:solidFill>
                <a:effectLst/>
                <a:uLnTx/>
                <a:uFillTx/>
                <a:latin typeface="Calibri"/>
                <a:cs typeface="Calibri"/>
              </a:rPr>
              <a:t>TXVSN </a:t>
            </a:r>
            <a:r>
              <a:rPr kumimoji="0" lang="en-US" sz="2400" b="0" i="0" u="none" strike="noStrike" kern="0" cap="none" spc="0" normalizeH="0" baseline="0" noProof="0" dirty="0">
                <a:ln>
                  <a:noFill/>
                </a:ln>
                <a:solidFill>
                  <a:srgbClr val="0D6CB8"/>
                </a:solidFill>
                <a:effectLst/>
                <a:uLnTx/>
                <a:uFillTx/>
                <a:latin typeface="Calibri"/>
                <a:cs typeface="Calibri"/>
              </a:rPr>
              <a:t>school</a:t>
            </a:r>
            <a:r>
              <a:rPr kumimoji="0" lang="en-US" sz="2400" b="0" i="0" u="none" strike="noStrike" kern="0" cap="none" spc="-50" normalizeH="0" baseline="0" noProof="0" dirty="0">
                <a:ln>
                  <a:noFill/>
                </a:ln>
                <a:solidFill>
                  <a:srgbClr val="0D6CB8"/>
                </a:solidFill>
                <a:effectLst/>
                <a:uLnTx/>
                <a:uFillTx/>
                <a:latin typeface="Calibri"/>
                <a:cs typeface="Calibri"/>
              </a:rPr>
              <a:t> </a:t>
            </a:r>
            <a:r>
              <a:rPr kumimoji="0" lang="en-US" sz="2400" b="0" i="0" u="none" strike="noStrike" kern="0" cap="none" spc="0" normalizeH="0" baseline="0" noProof="0" dirty="0">
                <a:ln>
                  <a:noFill/>
                </a:ln>
                <a:solidFill>
                  <a:srgbClr val="0D6CB8"/>
                </a:solidFill>
                <a:effectLst/>
                <a:uLnTx/>
                <a:uFillTx/>
                <a:latin typeface="Calibri"/>
                <a:cs typeface="Calibri"/>
              </a:rPr>
              <a:t>options</a:t>
            </a:r>
            <a:r>
              <a:rPr kumimoji="0" lang="en-US" sz="2400" b="0" i="0" u="none" strike="noStrike" kern="0" cap="none" spc="-45" normalizeH="0" baseline="0" noProof="0" dirty="0">
                <a:ln>
                  <a:noFill/>
                </a:ln>
                <a:solidFill>
                  <a:srgbClr val="0D6CB8"/>
                </a:solidFill>
                <a:effectLst/>
                <a:uLnTx/>
                <a:uFillTx/>
                <a:latin typeface="Calibri"/>
                <a:cs typeface="Calibri"/>
              </a:rPr>
              <a:t> </a:t>
            </a:r>
            <a:r>
              <a:rPr kumimoji="0" lang="en-US" sz="2400" b="0" i="0" u="none" strike="noStrike" kern="0" cap="none" spc="0" normalizeH="0" baseline="0" noProof="0" dirty="0">
                <a:ln>
                  <a:noFill/>
                </a:ln>
                <a:solidFill>
                  <a:srgbClr val="0D6CB8"/>
                </a:solidFill>
                <a:effectLst/>
                <a:uLnTx/>
                <a:uFillTx/>
                <a:latin typeface="Calibri"/>
                <a:cs typeface="Calibri"/>
              </a:rPr>
              <a:t>because</a:t>
            </a:r>
            <a:r>
              <a:rPr kumimoji="0" lang="en-US" sz="2400" b="0" i="0" u="none" strike="noStrike" kern="0" cap="none" spc="-25" normalizeH="0" baseline="0" noProof="0" dirty="0">
                <a:ln>
                  <a:noFill/>
                </a:ln>
                <a:solidFill>
                  <a:srgbClr val="0D6CB8"/>
                </a:solidFill>
                <a:effectLst/>
                <a:uLnTx/>
                <a:uFillTx/>
                <a:latin typeface="Calibri"/>
                <a:cs typeface="Calibri"/>
              </a:rPr>
              <a:t> </a:t>
            </a:r>
            <a:r>
              <a:rPr kumimoji="0" lang="en-US" sz="2400" b="0" i="0" u="none" strike="noStrike" kern="0" cap="none" spc="0" normalizeH="0" baseline="0" noProof="0" dirty="0">
                <a:ln>
                  <a:noFill/>
                </a:ln>
                <a:solidFill>
                  <a:srgbClr val="0D6CB8"/>
                </a:solidFill>
                <a:effectLst/>
                <a:uLnTx/>
                <a:uFillTx/>
                <a:latin typeface="Calibri"/>
                <a:cs typeface="Calibri"/>
              </a:rPr>
              <a:t>TXVSN</a:t>
            </a:r>
            <a:r>
              <a:rPr kumimoji="0" lang="en-US" sz="2400" b="0" i="0" u="none" strike="noStrike" kern="0" cap="none" spc="-30" normalizeH="0" baseline="0" noProof="0" dirty="0">
                <a:ln>
                  <a:noFill/>
                </a:ln>
                <a:solidFill>
                  <a:srgbClr val="0D6CB8"/>
                </a:solidFill>
                <a:effectLst/>
                <a:uLnTx/>
                <a:uFillTx/>
                <a:latin typeface="Calibri"/>
                <a:cs typeface="Calibri"/>
              </a:rPr>
              <a:t> </a:t>
            </a:r>
            <a:r>
              <a:rPr kumimoji="0" lang="en-US" sz="2400" b="0" i="0" u="none" strike="noStrike" kern="0" cap="none" spc="0" normalizeH="0" baseline="0" noProof="0" dirty="0">
                <a:ln>
                  <a:noFill/>
                </a:ln>
                <a:solidFill>
                  <a:srgbClr val="0D6CB8"/>
                </a:solidFill>
                <a:effectLst/>
                <a:uLnTx/>
                <a:uFillTx/>
                <a:latin typeface="Calibri"/>
                <a:cs typeface="Calibri"/>
              </a:rPr>
              <a:t>schools</a:t>
            </a:r>
            <a:r>
              <a:rPr kumimoji="0" lang="en-US" sz="2400" b="0" i="0" u="none" strike="noStrike" kern="0" cap="none" spc="-45" normalizeH="0" baseline="0" noProof="0" dirty="0">
                <a:ln>
                  <a:noFill/>
                </a:ln>
                <a:solidFill>
                  <a:srgbClr val="0D6CB8"/>
                </a:solidFill>
                <a:effectLst/>
                <a:uLnTx/>
                <a:uFillTx/>
                <a:latin typeface="Calibri"/>
                <a:cs typeface="Calibri"/>
              </a:rPr>
              <a:t> </a:t>
            </a:r>
            <a:r>
              <a:rPr kumimoji="0" lang="en-US" sz="2400" b="0" i="0" u="none" strike="noStrike" kern="0" cap="none" spc="0" normalizeH="0" baseline="0" noProof="0" dirty="0">
                <a:ln>
                  <a:noFill/>
                </a:ln>
                <a:solidFill>
                  <a:srgbClr val="0D6CB8"/>
                </a:solidFill>
                <a:effectLst/>
                <a:uLnTx/>
                <a:uFillTx/>
                <a:latin typeface="Calibri"/>
                <a:cs typeface="Calibri"/>
              </a:rPr>
              <a:t>are</a:t>
            </a:r>
            <a:r>
              <a:rPr kumimoji="0" lang="en-US" sz="2400" b="0" i="0" u="none" strike="noStrike" kern="0" cap="none" spc="-25" normalizeH="0" baseline="0" noProof="0" dirty="0">
                <a:ln>
                  <a:noFill/>
                </a:ln>
                <a:solidFill>
                  <a:srgbClr val="0D6CB8"/>
                </a:solidFill>
                <a:effectLst/>
                <a:uLnTx/>
                <a:uFillTx/>
                <a:latin typeface="Calibri"/>
                <a:cs typeface="Calibri"/>
              </a:rPr>
              <a:t> </a:t>
            </a:r>
            <a:r>
              <a:rPr kumimoji="0" lang="en-US" sz="2400" b="0" i="0" u="none" strike="noStrike" kern="0" cap="none" spc="0" normalizeH="0" baseline="0" noProof="0" dirty="0">
                <a:ln>
                  <a:noFill/>
                </a:ln>
                <a:solidFill>
                  <a:srgbClr val="0D6CB8"/>
                </a:solidFill>
                <a:effectLst/>
                <a:uLnTx/>
                <a:uFillTx/>
                <a:latin typeface="Calibri"/>
                <a:cs typeface="Calibri"/>
              </a:rPr>
              <a:t>public</a:t>
            </a:r>
            <a:r>
              <a:rPr kumimoji="0" lang="en-US" sz="2400" b="0" i="0" u="none" strike="noStrike" kern="0" cap="none" spc="-40" normalizeH="0" baseline="0" noProof="0" dirty="0">
                <a:ln>
                  <a:noFill/>
                </a:ln>
                <a:solidFill>
                  <a:srgbClr val="0D6CB8"/>
                </a:solidFill>
                <a:effectLst/>
                <a:uLnTx/>
                <a:uFillTx/>
                <a:latin typeface="Calibri"/>
                <a:cs typeface="Calibri"/>
              </a:rPr>
              <a:t> </a:t>
            </a:r>
            <a:r>
              <a:rPr kumimoji="0" lang="en-US" sz="2400" b="0" i="0" u="none" strike="noStrike" kern="0" cap="none" spc="-10" normalizeH="0" baseline="0" noProof="0" dirty="0">
                <a:ln>
                  <a:noFill/>
                </a:ln>
                <a:solidFill>
                  <a:srgbClr val="0D6CB8"/>
                </a:solidFill>
                <a:effectLst/>
                <a:uLnTx/>
                <a:uFillTx/>
                <a:latin typeface="Calibri"/>
                <a:cs typeface="Calibri"/>
              </a:rPr>
              <a:t>schools.</a:t>
            </a:r>
            <a:endParaRPr kumimoji="0" lang="en-US" sz="2400" b="0" i="0" u="none" strike="noStrike" kern="0" cap="none" spc="0" normalizeH="0" baseline="0" noProof="0" dirty="0">
              <a:ln>
                <a:noFill/>
              </a:ln>
              <a:solidFill>
                <a:sysClr val="windowText" lastClr="000000"/>
              </a:solidFill>
              <a:effectLst/>
              <a:uLnTx/>
              <a:uFillTx/>
              <a:latin typeface="Calibri"/>
              <a:cs typeface="Calibri"/>
            </a:endParaRPr>
          </a:p>
          <a:p>
            <a:pPr marL="0" marR="0" lvl="0" indent="0" defTabSz="914400" eaLnBrk="1" fontAlgn="auto" latinLnBrk="0" hangingPunct="1">
              <a:lnSpc>
                <a:spcPct val="100000"/>
              </a:lnSpc>
              <a:spcBef>
                <a:spcPts val="0"/>
              </a:spcBef>
              <a:spcAft>
                <a:spcPts val="0"/>
              </a:spcAft>
              <a:buClr>
                <a:srgbClr val="F05F38"/>
              </a:buClr>
              <a:buSzTx/>
              <a:buFont typeface="Wingdings"/>
              <a:buChar char=""/>
              <a:tabLst/>
              <a:defRPr/>
            </a:pPr>
            <a:endParaRPr kumimoji="0" lang="en-US" sz="2850" b="0" i="0" u="none" strike="noStrike" kern="0" cap="none" spc="0" normalizeH="0" baseline="0" noProof="0" dirty="0">
              <a:ln>
                <a:noFill/>
              </a:ln>
              <a:solidFill>
                <a:sysClr val="windowText" lastClr="000000"/>
              </a:solidFill>
              <a:effectLst/>
              <a:uLnTx/>
              <a:uFillTx/>
              <a:latin typeface="Calibri"/>
              <a:cs typeface="Calibri"/>
            </a:endParaRPr>
          </a:p>
          <a:p>
            <a:pPr marL="240665" marR="587375" lvl="0" indent="-228600" defTabSz="914400" eaLnBrk="1" fontAlgn="auto" latinLnBrk="0" hangingPunct="1">
              <a:lnSpc>
                <a:spcPct val="100000"/>
              </a:lnSpc>
              <a:spcBef>
                <a:spcPts val="0"/>
              </a:spcBef>
              <a:spcAft>
                <a:spcPts val="0"/>
              </a:spcAft>
              <a:buClr>
                <a:srgbClr val="F05F38"/>
              </a:buClr>
              <a:buSzTx/>
              <a:buFont typeface="Wingdings"/>
              <a:buChar char=""/>
              <a:tabLst>
                <a:tab pos="240665" algn="l"/>
              </a:tabLst>
              <a:defRPr/>
            </a:pPr>
            <a:r>
              <a:rPr kumimoji="0" lang="en-US" sz="2400" b="0" i="0" u="none" strike="noStrike" kern="0" cap="none" spc="0" normalizeH="0" baseline="0" noProof="0" dirty="0">
                <a:ln>
                  <a:noFill/>
                </a:ln>
                <a:solidFill>
                  <a:srgbClr val="0D6CB8"/>
                </a:solidFill>
                <a:effectLst/>
                <a:uLnTx/>
                <a:uFillTx/>
                <a:latin typeface="Calibri"/>
                <a:cs typeface="Calibri"/>
              </a:rPr>
              <a:t>LEAs</a:t>
            </a:r>
            <a:r>
              <a:rPr kumimoji="0" lang="en-US" sz="2400" b="0" i="0" u="none" strike="noStrike" kern="0" cap="none" spc="-30" normalizeH="0" baseline="0" noProof="0" dirty="0">
                <a:ln>
                  <a:noFill/>
                </a:ln>
                <a:solidFill>
                  <a:srgbClr val="0D6CB8"/>
                </a:solidFill>
                <a:effectLst/>
                <a:uLnTx/>
                <a:uFillTx/>
                <a:latin typeface="Calibri"/>
                <a:cs typeface="Calibri"/>
              </a:rPr>
              <a:t> </a:t>
            </a:r>
            <a:r>
              <a:rPr kumimoji="0" lang="en-US" sz="2400" b="0" i="0" u="none" strike="noStrike" kern="0" cap="none" spc="0" normalizeH="0" baseline="0" noProof="0" dirty="0">
                <a:ln>
                  <a:noFill/>
                </a:ln>
                <a:solidFill>
                  <a:srgbClr val="0D6CB8"/>
                </a:solidFill>
                <a:effectLst/>
                <a:uLnTx/>
                <a:uFillTx/>
                <a:latin typeface="Calibri"/>
                <a:cs typeface="Calibri"/>
              </a:rPr>
              <a:t>will</a:t>
            </a:r>
            <a:r>
              <a:rPr kumimoji="0" lang="en-US" sz="2400" b="0" i="0" u="none" strike="noStrike" kern="0" cap="none" spc="-30" normalizeH="0" baseline="0" noProof="0" dirty="0">
                <a:ln>
                  <a:noFill/>
                </a:ln>
                <a:solidFill>
                  <a:srgbClr val="0D6CB8"/>
                </a:solidFill>
                <a:effectLst/>
                <a:uLnTx/>
                <a:uFillTx/>
                <a:latin typeface="Calibri"/>
                <a:cs typeface="Calibri"/>
              </a:rPr>
              <a:t> </a:t>
            </a:r>
            <a:r>
              <a:rPr kumimoji="0" lang="en-US" sz="2400" b="0" i="0" u="none" strike="noStrike" kern="0" cap="none" spc="0" normalizeH="0" baseline="0" noProof="0" dirty="0">
                <a:ln>
                  <a:noFill/>
                </a:ln>
                <a:solidFill>
                  <a:srgbClr val="0D6CB8"/>
                </a:solidFill>
                <a:effectLst/>
                <a:uLnTx/>
                <a:uFillTx/>
                <a:latin typeface="Calibri"/>
                <a:cs typeface="Calibri"/>
              </a:rPr>
              <a:t>need</a:t>
            </a:r>
            <a:r>
              <a:rPr kumimoji="0" lang="en-US" sz="2400" b="0" i="0" u="none" strike="noStrike" kern="0" cap="none" spc="-5" normalizeH="0" baseline="0" noProof="0" dirty="0">
                <a:ln>
                  <a:noFill/>
                </a:ln>
                <a:solidFill>
                  <a:srgbClr val="0D6CB8"/>
                </a:solidFill>
                <a:effectLst/>
                <a:uLnTx/>
                <a:uFillTx/>
                <a:latin typeface="Calibri"/>
                <a:cs typeface="Calibri"/>
              </a:rPr>
              <a:t> </a:t>
            </a:r>
            <a:r>
              <a:rPr kumimoji="0" lang="en-US" sz="2400" b="0" i="0" u="none" strike="noStrike" kern="0" cap="none" spc="0" normalizeH="0" baseline="0" noProof="0" dirty="0">
                <a:ln>
                  <a:noFill/>
                </a:ln>
                <a:solidFill>
                  <a:srgbClr val="0D6CB8"/>
                </a:solidFill>
                <a:effectLst/>
                <a:uLnTx/>
                <a:uFillTx/>
                <a:latin typeface="Calibri"/>
                <a:cs typeface="Calibri"/>
              </a:rPr>
              <a:t>to</a:t>
            </a:r>
            <a:r>
              <a:rPr kumimoji="0" lang="en-US" sz="2400" b="0" i="0" u="none" strike="noStrike" kern="0" cap="none" spc="-40" normalizeH="0" baseline="0" noProof="0" dirty="0">
                <a:ln>
                  <a:noFill/>
                </a:ln>
                <a:solidFill>
                  <a:srgbClr val="0D6CB8"/>
                </a:solidFill>
                <a:effectLst/>
                <a:uLnTx/>
                <a:uFillTx/>
                <a:latin typeface="Calibri"/>
                <a:cs typeface="Calibri"/>
              </a:rPr>
              <a:t> </a:t>
            </a:r>
            <a:r>
              <a:rPr kumimoji="0" lang="en-US" sz="2400" b="0" i="0" u="none" strike="noStrike" kern="0" cap="none" spc="0" normalizeH="0" baseline="0" noProof="0" dirty="0">
                <a:ln>
                  <a:noFill/>
                </a:ln>
                <a:solidFill>
                  <a:srgbClr val="0D6CB8"/>
                </a:solidFill>
                <a:effectLst/>
                <a:uLnTx/>
                <a:uFillTx/>
                <a:latin typeface="Calibri"/>
                <a:cs typeface="Calibri"/>
              </a:rPr>
              <a:t>assign</a:t>
            </a:r>
            <a:r>
              <a:rPr kumimoji="0" lang="en-US" sz="2400" b="0" i="0" u="none" strike="noStrike" kern="0" cap="none" spc="-20" normalizeH="0" baseline="0" noProof="0" dirty="0">
                <a:ln>
                  <a:noFill/>
                </a:ln>
                <a:solidFill>
                  <a:srgbClr val="0D6CB8"/>
                </a:solidFill>
                <a:effectLst/>
                <a:uLnTx/>
                <a:uFillTx/>
                <a:latin typeface="Calibri"/>
                <a:cs typeface="Calibri"/>
              </a:rPr>
              <a:t> </a:t>
            </a:r>
            <a:r>
              <a:rPr kumimoji="0" lang="en-US" sz="2400" b="0" i="0" u="none" strike="noStrike" kern="0" cap="none" spc="0" normalizeH="0" baseline="0" noProof="0" dirty="0">
                <a:ln>
                  <a:noFill/>
                </a:ln>
                <a:solidFill>
                  <a:srgbClr val="0D6CB8"/>
                </a:solidFill>
                <a:effectLst/>
                <a:uLnTx/>
                <a:uFillTx/>
                <a:latin typeface="Calibri"/>
                <a:cs typeface="Calibri"/>
              </a:rPr>
              <a:t>a</a:t>
            </a:r>
            <a:r>
              <a:rPr kumimoji="0" lang="en-US" sz="2400" b="0" i="0" u="none" strike="noStrike" kern="0" cap="none" spc="-25" normalizeH="0" baseline="0" noProof="0" dirty="0">
                <a:ln>
                  <a:noFill/>
                </a:ln>
                <a:solidFill>
                  <a:srgbClr val="0D6CB8"/>
                </a:solidFill>
                <a:effectLst/>
                <a:uLnTx/>
                <a:uFillTx/>
                <a:latin typeface="Calibri"/>
                <a:cs typeface="Calibri"/>
              </a:rPr>
              <a:t> </a:t>
            </a:r>
            <a:r>
              <a:rPr kumimoji="0" lang="en-US" sz="2400" b="0" i="0" u="none" strike="noStrike" kern="0" cap="none" spc="0" normalizeH="0" baseline="0" noProof="0" dirty="0">
                <a:ln>
                  <a:noFill/>
                </a:ln>
                <a:solidFill>
                  <a:srgbClr val="0D6CB8"/>
                </a:solidFill>
                <a:effectLst/>
                <a:uLnTx/>
                <a:uFillTx/>
                <a:latin typeface="Calibri"/>
                <a:cs typeface="Calibri"/>
              </a:rPr>
              <a:t>Unique</a:t>
            </a:r>
            <a:r>
              <a:rPr kumimoji="0" lang="en-US" sz="2400" b="0" i="0" u="none" strike="noStrike" kern="0" cap="none" spc="-20" normalizeH="0" baseline="0" noProof="0" dirty="0">
                <a:ln>
                  <a:noFill/>
                </a:ln>
                <a:solidFill>
                  <a:srgbClr val="0D6CB8"/>
                </a:solidFill>
                <a:effectLst/>
                <a:uLnTx/>
                <a:uFillTx/>
                <a:latin typeface="Calibri"/>
                <a:cs typeface="Calibri"/>
              </a:rPr>
              <a:t> </a:t>
            </a:r>
            <a:r>
              <a:rPr kumimoji="0" lang="en-US" sz="2400" b="0" i="0" u="none" strike="noStrike" kern="0" cap="none" spc="0" normalizeH="0" baseline="0" noProof="0" dirty="0">
                <a:ln>
                  <a:noFill/>
                </a:ln>
                <a:solidFill>
                  <a:srgbClr val="0D6CB8"/>
                </a:solidFill>
                <a:effectLst/>
                <a:uLnTx/>
                <a:uFillTx/>
                <a:latin typeface="Calibri"/>
                <a:cs typeface="Calibri"/>
              </a:rPr>
              <a:t>ID</a:t>
            </a:r>
            <a:r>
              <a:rPr kumimoji="0" lang="en-US" sz="2400" b="0" i="0" u="none" strike="noStrike" kern="0" cap="none" spc="-35" normalizeH="0" baseline="0" noProof="0" dirty="0">
                <a:ln>
                  <a:noFill/>
                </a:ln>
                <a:solidFill>
                  <a:srgbClr val="0D6CB8"/>
                </a:solidFill>
                <a:effectLst/>
                <a:uLnTx/>
                <a:uFillTx/>
                <a:latin typeface="Calibri"/>
                <a:cs typeface="Calibri"/>
              </a:rPr>
              <a:t> </a:t>
            </a:r>
            <a:r>
              <a:rPr kumimoji="0" lang="en-US" sz="2400" b="0" i="0" u="none" strike="noStrike" kern="0" cap="none" spc="0" normalizeH="0" baseline="0" noProof="0" dirty="0">
                <a:ln>
                  <a:noFill/>
                </a:ln>
                <a:solidFill>
                  <a:srgbClr val="0D6CB8"/>
                </a:solidFill>
                <a:effectLst/>
                <a:uLnTx/>
                <a:uFillTx/>
                <a:latin typeface="Calibri"/>
                <a:cs typeface="Calibri"/>
              </a:rPr>
              <a:t>to</a:t>
            </a:r>
            <a:r>
              <a:rPr kumimoji="0" lang="en-US" sz="2400" b="0" i="0" u="none" strike="noStrike" kern="0" cap="none" spc="-35" normalizeH="0" baseline="0" noProof="0" dirty="0">
                <a:ln>
                  <a:noFill/>
                </a:ln>
                <a:solidFill>
                  <a:srgbClr val="0D6CB8"/>
                </a:solidFill>
                <a:effectLst/>
                <a:uLnTx/>
                <a:uFillTx/>
                <a:latin typeface="Calibri"/>
                <a:cs typeface="Calibri"/>
              </a:rPr>
              <a:t> </a:t>
            </a:r>
            <a:r>
              <a:rPr kumimoji="0" lang="en-US" sz="2400" b="0" i="0" u="none" strike="noStrike" kern="0" cap="none" spc="-10" normalizeH="0" baseline="0" noProof="0" dirty="0">
                <a:ln>
                  <a:noFill/>
                </a:ln>
                <a:solidFill>
                  <a:srgbClr val="0D6CB8"/>
                </a:solidFill>
                <a:effectLst/>
                <a:uLnTx/>
                <a:uFillTx/>
                <a:latin typeface="Calibri"/>
                <a:cs typeface="Calibri"/>
              </a:rPr>
              <a:t>non-</a:t>
            </a:r>
            <a:r>
              <a:rPr kumimoji="0" lang="en-US" sz="2400" b="0" i="0" u="none" strike="noStrike" kern="0" cap="none" spc="0" normalizeH="0" baseline="0" noProof="0" dirty="0">
                <a:ln>
                  <a:noFill/>
                </a:ln>
                <a:solidFill>
                  <a:srgbClr val="0D6CB8"/>
                </a:solidFill>
                <a:effectLst/>
                <a:uLnTx/>
                <a:uFillTx/>
                <a:latin typeface="Calibri"/>
                <a:cs typeface="Calibri"/>
              </a:rPr>
              <a:t>enrolled</a:t>
            </a:r>
            <a:r>
              <a:rPr kumimoji="0" lang="en-US" sz="2400" b="0" i="0" u="none" strike="noStrike" kern="0" cap="none" spc="-5" normalizeH="0" baseline="0" noProof="0" dirty="0">
                <a:ln>
                  <a:noFill/>
                </a:ln>
                <a:solidFill>
                  <a:srgbClr val="0D6CB8"/>
                </a:solidFill>
                <a:effectLst/>
                <a:uLnTx/>
                <a:uFillTx/>
                <a:latin typeface="Calibri"/>
                <a:cs typeface="Calibri"/>
              </a:rPr>
              <a:t> </a:t>
            </a:r>
            <a:r>
              <a:rPr kumimoji="0" lang="en-US" sz="2400" b="0" i="0" u="none" strike="noStrike" kern="0" cap="none" spc="-10" normalizeH="0" baseline="0" noProof="0" dirty="0">
                <a:ln>
                  <a:noFill/>
                </a:ln>
                <a:solidFill>
                  <a:srgbClr val="0D6CB8"/>
                </a:solidFill>
                <a:effectLst/>
                <a:uLnTx/>
                <a:uFillTx/>
                <a:latin typeface="Calibri"/>
                <a:cs typeface="Calibri"/>
              </a:rPr>
              <a:t>(homeschooled) </a:t>
            </a:r>
            <a:r>
              <a:rPr kumimoji="0" lang="en-US" sz="2400" b="0" i="0" u="none" strike="noStrike" kern="0" cap="none" spc="0" normalizeH="0" baseline="0" noProof="0" dirty="0">
                <a:ln>
                  <a:noFill/>
                </a:ln>
                <a:solidFill>
                  <a:srgbClr val="0D6CB8"/>
                </a:solidFill>
                <a:effectLst/>
                <a:uLnTx/>
                <a:uFillTx/>
                <a:latin typeface="Calibri"/>
                <a:cs typeface="Calibri"/>
              </a:rPr>
              <a:t>students</a:t>
            </a:r>
            <a:r>
              <a:rPr kumimoji="0" lang="en-US" sz="2400" b="0" i="0" u="none" strike="noStrike" kern="0" cap="none" spc="-35" normalizeH="0" baseline="0" noProof="0" dirty="0">
                <a:ln>
                  <a:noFill/>
                </a:ln>
                <a:solidFill>
                  <a:srgbClr val="0D6CB8"/>
                </a:solidFill>
                <a:effectLst/>
                <a:uLnTx/>
                <a:uFillTx/>
                <a:latin typeface="Calibri"/>
                <a:cs typeface="Calibri"/>
              </a:rPr>
              <a:t> </a:t>
            </a:r>
            <a:r>
              <a:rPr kumimoji="0" lang="en-US" sz="2400" b="0" i="0" u="none" strike="noStrike" kern="0" cap="none" spc="0" normalizeH="0" baseline="0" noProof="0" dirty="0">
                <a:ln>
                  <a:noFill/>
                </a:ln>
                <a:solidFill>
                  <a:srgbClr val="0D6CB8"/>
                </a:solidFill>
                <a:effectLst/>
                <a:uLnTx/>
                <a:uFillTx/>
                <a:latin typeface="Calibri"/>
                <a:cs typeface="Calibri"/>
              </a:rPr>
              <a:t>to</a:t>
            </a:r>
            <a:r>
              <a:rPr kumimoji="0" lang="en-US" sz="2400" b="0" i="0" u="none" strike="noStrike" kern="0" cap="none" spc="-45" normalizeH="0" baseline="0" noProof="0" dirty="0">
                <a:ln>
                  <a:noFill/>
                </a:ln>
                <a:solidFill>
                  <a:srgbClr val="0D6CB8"/>
                </a:solidFill>
                <a:effectLst/>
                <a:uLnTx/>
                <a:uFillTx/>
                <a:latin typeface="Calibri"/>
                <a:cs typeface="Calibri"/>
              </a:rPr>
              <a:t> </a:t>
            </a:r>
            <a:r>
              <a:rPr kumimoji="0" lang="en-US" sz="2400" b="0" i="0" u="none" strike="noStrike" kern="0" cap="none" spc="0" normalizeH="0" baseline="0" noProof="0" dirty="0">
                <a:ln>
                  <a:noFill/>
                </a:ln>
                <a:solidFill>
                  <a:srgbClr val="0D6CB8"/>
                </a:solidFill>
                <a:effectLst/>
                <a:uLnTx/>
                <a:uFillTx/>
                <a:latin typeface="Calibri"/>
                <a:cs typeface="Calibri"/>
              </a:rPr>
              <a:t>report</a:t>
            </a:r>
            <a:r>
              <a:rPr kumimoji="0" lang="en-US" sz="2400" b="0" i="0" u="none" strike="noStrike" kern="0" cap="none" spc="-25" normalizeH="0" baseline="0" noProof="0" dirty="0">
                <a:ln>
                  <a:noFill/>
                </a:ln>
                <a:solidFill>
                  <a:srgbClr val="0D6CB8"/>
                </a:solidFill>
                <a:effectLst/>
                <a:uLnTx/>
                <a:uFillTx/>
                <a:latin typeface="Calibri"/>
                <a:cs typeface="Calibri"/>
              </a:rPr>
              <a:t> </a:t>
            </a:r>
            <a:r>
              <a:rPr kumimoji="0" lang="en-US" sz="2400" b="0" i="0" u="none" strike="noStrike" kern="0" cap="none" spc="0" normalizeH="0" baseline="0" noProof="0" dirty="0">
                <a:ln>
                  <a:noFill/>
                </a:ln>
                <a:solidFill>
                  <a:srgbClr val="0D6CB8"/>
                </a:solidFill>
                <a:effectLst/>
                <a:uLnTx/>
                <a:uFillTx/>
                <a:latin typeface="Calibri"/>
                <a:cs typeface="Calibri"/>
              </a:rPr>
              <a:t>the</a:t>
            </a:r>
            <a:r>
              <a:rPr kumimoji="0" lang="en-US" sz="2400" b="0" i="0" u="none" strike="noStrike" kern="0" cap="none" spc="-30" normalizeH="0" baseline="0" noProof="0" dirty="0">
                <a:ln>
                  <a:noFill/>
                </a:ln>
                <a:solidFill>
                  <a:srgbClr val="0D6CB8"/>
                </a:solidFill>
                <a:effectLst/>
                <a:uLnTx/>
                <a:uFillTx/>
                <a:latin typeface="Calibri"/>
                <a:cs typeface="Calibri"/>
              </a:rPr>
              <a:t> </a:t>
            </a:r>
            <a:r>
              <a:rPr kumimoji="0" lang="en-US" sz="2400" b="0" i="0" u="none" strike="noStrike" kern="0" cap="none" spc="0" normalizeH="0" baseline="0" noProof="0" dirty="0">
                <a:ln>
                  <a:noFill/>
                </a:ln>
                <a:solidFill>
                  <a:srgbClr val="0D6CB8"/>
                </a:solidFill>
                <a:effectLst/>
                <a:uLnTx/>
                <a:uFillTx/>
                <a:latin typeface="Calibri"/>
                <a:cs typeface="Calibri"/>
              </a:rPr>
              <a:t>student</a:t>
            </a:r>
            <a:r>
              <a:rPr kumimoji="0" lang="en-US" sz="2400" b="0" i="0" u="none" strike="noStrike" kern="0" cap="none" spc="-20" normalizeH="0" baseline="0" noProof="0" dirty="0">
                <a:ln>
                  <a:noFill/>
                </a:ln>
                <a:solidFill>
                  <a:srgbClr val="0D6CB8"/>
                </a:solidFill>
                <a:effectLst/>
                <a:uLnTx/>
                <a:uFillTx/>
                <a:latin typeface="Calibri"/>
                <a:cs typeface="Calibri"/>
              </a:rPr>
              <a:t> </a:t>
            </a:r>
            <a:r>
              <a:rPr kumimoji="0" lang="en-US" sz="2400" b="0" i="0" u="none" strike="noStrike" kern="0" cap="none" spc="0" normalizeH="0" baseline="0" noProof="0" dirty="0">
                <a:ln>
                  <a:noFill/>
                </a:ln>
                <a:solidFill>
                  <a:srgbClr val="0D6CB8"/>
                </a:solidFill>
                <a:effectLst/>
                <a:uLnTx/>
                <a:uFillTx/>
                <a:latin typeface="Calibri"/>
                <a:cs typeface="Calibri"/>
              </a:rPr>
              <a:t>in</a:t>
            </a:r>
            <a:r>
              <a:rPr kumimoji="0" lang="en-US" sz="2400" b="0" i="0" u="none" strike="noStrike" kern="0" cap="none" spc="-40" normalizeH="0" baseline="0" noProof="0" dirty="0">
                <a:ln>
                  <a:noFill/>
                </a:ln>
                <a:solidFill>
                  <a:srgbClr val="0D6CB8"/>
                </a:solidFill>
                <a:effectLst/>
                <a:uLnTx/>
                <a:uFillTx/>
                <a:latin typeface="Calibri"/>
                <a:cs typeface="Calibri"/>
              </a:rPr>
              <a:t> </a:t>
            </a:r>
            <a:r>
              <a:rPr kumimoji="0" lang="en-US" sz="2400" b="0" i="0" u="none" strike="noStrike" kern="0" cap="none" spc="0" normalizeH="0" baseline="0" noProof="0" dirty="0">
                <a:ln>
                  <a:noFill/>
                </a:ln>
                <a:solidFill>
                  <a:srgbClr val="0D6CB8"/>
                </a:solidFill>
                <a:effectLst/>
                <a:uLnTx/>
                <a:uFillTx/>
                <a:latin typeface="Calibri"/>
                <a:cs typeface="Calibri"/>
              </a:rPr>
              <a:t>the</a:t>
            </a:r>
            <a:r>
              <a:rPr kumimoji="0" lang="en-US" sz="2400" b="0" i="0" u="none" strike="noStrike" kern="0" cap="none" spc="-25" normalizeH="0" baseline="0" noProof="0" dirty="0">
                <a:ln>
                  <a:noFill/>
                </a:ln>
                <a:solidFill>
                  <a:srgbClr val="0D6CB8"/>
                </a:solidFill>
                <a:effectLst/>
                <a:uLnTx/>
                <a:uFillTx/>
                <a:latin typeface="Calibri"/>
                <a:cs typeface="Calibri"/>
              </a:rPr>
              <a:t> </a:t>
            </a:r>
            <a:r>
              <a:rPr kumimoji="0" lang="en-US" sz="2400" b="0" i="0" u="none" strike="noStrike" kern="0" cap="none" spc="0" normalizeH="0" baseline="0" noProof="0" dirty="0">
                <a:ln>
                  <a:noFill/>
                </a:ln>
                <a:solidFill>
                  <a:srgbClr val="0D6CB8"/>
                </a:solidFill>
                <a:effectLst/>
                <a:uLnTx/>
                <a:uFillTx/>
                <a:latin typeface="Calibri"/>
                <a:cs typeface="Calibri"/>
              </a:rPr>
              <a:t>PEIMS</a:t>
            </a:r>
            <a:r>
              <a:rPr kumimoji="0" lang="en-US" sz="2400" b="0" i="0" u="none" strike="noStrike" kern="0" cap="none" spc="-45" normalizeH="0" baseline="0" noProof="0" dirty="0">
                <a:ln>
                  <a:noFill/>
                </a:ln>
                <a:solidFill>
                  <a:srgbClr val="0D6CB8"/>
                </a:solidFill>
                <a:effectLst/>
                <a:uLnTx/>
                <a:uFillTx/>
                <a:latin typeface="Calibri"/>
                <a:cs typeface="Calibri"/>
              </a:rPr>
              <a:t> </a:t>
            </a:r>
            <a:r>
              <a:rPr kumimoji="0" lang="en-US" sz="2400" b="0" i="0" u="none" strike="noStrike" kern="0" cap="none" spc="0" normalizeH="0" baseline="0" noProof="0" dirty="0">
                <a:ln>
                  <a:noFill/>
                </a:ln>
                <a:solidFill>
                  <a:srgbClr val="0D6CB8"/>
                </a:solidFill>
                <a:effectLst/>
                <a:uLnTx/>
                <a:uFillTx/>
                <a:latin typeface="Calibri"/>
                <a:cs typeface="Calibri"/>
              </a:rPr>
              <a:t>Summer</a:t>
            </a:r>
            <a:r>
              <a:rPr kumimoji="0" lang="en-US" sz="2400" b="0" i="0" u="none" strike="noStrike" kern="0" cap="none" spc="-40" normalizeH="0" baseline="0" noProof="0" dirty="0">
                <a:ln>
                  <a:noFill/>
                </a:ln>
                <a:solidFill>
                  <a:srgbClr val="0D6CB8"/>
                </a:solidFill>
                <a:effectLst/>
                <a:uLnTx/>
                <a:uFillTx/>
                <a:latin typeface="Calibri"/>
                <a:cs typeface="Calibri"/>
              </a:rPr>
              <a:t> </a:t>
            </a:r>
            <a:r>
              <a:rPr kumimoji="0" lang="en-US" sz="2400" b="0" i="0" u="none" strike="noStrike" kern="0" cap="none" spc="-10" normalizeH="0" baseline="0" noProof="0" dirty="0">
                <a:ln>
                  <a:noFill/>
                </a:ln>
                <a:solidFill>
                  <a:srgbClr val="0D6CB8"/>
                </a:solidFill>
                <a:effectLst/>
                <a:uLnTx/>
                <a:uFillTx/>
                <a:latin typeface="Calibri"/>
                <a:cs typeface="Calibri"/>
              </a:rPr>
              <a:t>Submission.</a:t>
            </a:r>
            <a:endParaRPr kumimoji="0" lang="en-US" sz="2400" b="0" i="0" u="none" strike="noStrike" kern="0" cap="none" spc="0" normalizeH="0" baseline="0" noProof="0" dirty="0">
              <a:ln>
                <a:noFill/>
              </a:ln>
              <a:solidFill>
                <a:sysClr val="windowText" lastClr="000000"/>
              </a:solidFill>
              <a:effectLst/>
              <a:uLnTx/>
              <a:uFillTx/>
              <a:latin typeface="Calibri"/>
              <a:cs typeface="Calibri"/>
            </a:endParaRPr>
          </a:p>
        </p:txBody>
      </p:sp>
    </p:spTree>
    <p:extLst>
      <p:ext uri="{BB962C8B-B14F-4D97-AF65-F5344CB8AC3E}">
        <p14:creationId xmlns:p14="http://schemas.microsoft.com/office/powerpoint/2010/main" val="10903488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0D6AA-D7C2-E24C-FF34-EA7523D05989}"/>
              </a:ext>
            </a:extLst>
          </p:cNvPr>
          <p:cNvSpPr>
            <a:spLocks noGrp="1"/>
          </p:cNvSpPr>
          <p:nvPr>
            <p:ph type="title"/>
          </p:nvPr>
        </p:nvSpPr>
        <p:spPr>
          <a:xfrm>
            <a:off x="184728" y="153230"/>
            <a:ext cx="11649310" cy="751350"/>
          </a:xfrm>
        </p:spPr>
        <p:txBody>
          <a:bodyPr>
            <a:normAutofit fontScale="90000"/>
          </a:bodyPr>
          <a:lstStyle/>
          <a:p>
            <a:br>
              <a:rPr lang="en-US" sz="1800" b="0" i="0" u="none" strike="noStrike" baseline="0" dirty="0">
                <a:solidFill>
                  <a:srgbClr val="000000"/>
                </a:solidFill>
                <a:latin typeface="Calibri" panose="020F0502020204030204" pitchFamily="34" charset="0"/>
              </a:rPr>
            </a:br>
            <a:r>
              <a:rPr lang="en-US" sz="4000" b="0" i="0" u="none" strike="noStrike" baseline="0" dirty="0">
                <a:solidFill>
                  <a:srgbClr val="0D6CB8"/>
                </a:solidFill>
                <a:latin typeface="Calibri" panose="020F0502020204030204" pitchFamily="34" charset="0"/>
              </a:rPr>
              <a:t>PEIMS Non-Enrolled UIL Participant –More Information</a:t>
            </a:r>
            <a:endParaRPr lang="en-US" sz="4000" b="0" dirty="0"/>
          </a:p>
        </p:txBody>
      </p:sp>
      <p:sp>
        <p:nvSpPr>
          <p:cNvPr id="4" name="TextBox 3">
            <a:extLst>
              <a:ext uri="{FF2B5EF4-FFF2-40B4-BE49-F238E27FC236}">
                <a16:creationId xmlns:a16="http://schemas.microsoft.com/office/drawing/2014/main" id="{03604047-97C9-AAF6-B4A7-C98FB1256257}"/>
              </a:ext>
            </a:extLst>
          </p:cNvPr>
          <p:cNvSpPr txBox="1"/>
          <p:nvPr/>
        </p:nvSpPr>
        <p:spPr>
          <a:xfrm>
            <a:off x="554183" y="1307651"/>
            <a:ext cx="10898908" cy="4154984"/>
          </a:xfrm>
          <a:prstGeom prst="rect">
            <a:avLst/>
          </a:prstGeom>
          <a:noFill/>
        </p:spPr>
        <p:txBody>
          <a:bodyPr wrap="square">
            <a:spAutoFit/>
          </a:bodyPr>
          <a:lstStyle/>
          <a:p>
            <a:pPr marL="241300" marR="385445" indent="-228600">
              <a:lnSpc>
                <a:spcPct val="100000"/>
              </a:lnSpc>
              <a:spcBef>
                <a:spcPts val="100"/>
              </a:spcBef>
              <a:buClr>
                <a:srgbClr val="F05F38"/>
              </a:buClr>
              <a:buFont typeface="Wingdings"/>
              <a:buChar char=""/>
              <a:tabLst>
                <a:tab pos="241300" algn="l"/>
              </a:tabLst>
            </a:pPr>
            <a:r>
              <a:rPr lang="en-US" sz="2400" spc="-10" dirty="0">
                <a:solidFill>
                  <a:srgbClr val="0D6CB8"/>
                </a:solidFill>
                <a:latin typeface="Calibri"/>
                <a:cs typeface="Calibri"/>
              </a:rPr>
              <a:t>Non-</a:t>
            </a:r>
            <a:r>
              <a:rPr lang="en-US" sz="2400" dirty="0">
                <a:solidFill>
                  <a:srgbClr val="0D6CB8"/>
                </a:solidFill>
                <a:latin typeface="Calibri"/>
                <a:cs typeface="Calibri"/>
              </a:rPr>
              <a:t>enrolled</a:t>
            </a:r>
            <a:r>
              <a:rPr lang="en-US" sz="2400" spc="-35" dirty="0">
                <a:solidFill>
                  <a:srgbClr val="0D6CB8"/>
                </a:solidFill>
                <a:latin typeface="Calibri"/>
                <a:cs typeface="Calibri"/>
              </a:rPr>
              <a:t> </a:t>
            </a:r>
            <a:r>
              <a:rPr lang="en-US" sz="2400" dirty="0">
                <a:solidFill>
                  <a:srgbClr val="0D6CB8"/>
                </a:solidFill>
                <a:latin typeface="Calibri"/>
                <a:cs typeface="Calibri"/>
              </a:rPr>
              <a:t>(homeschooled)</a:t>
            </a:r>
            <a:r>
              <a:rPr lang="en-US" sz="2400" spc="-35" dirty="0">
                <a:solidFill>
                  <a:srgbClr val="0D6CB8"/>
                </a:solidFill>
                <a:latin typeface="Calibri"/>
                <a:cs typeface="Calibri"/>
              </a:rPr>
              <a:t> </a:t>
            </a:r>
            <a:r>
              <a:rPr lang="en-US" sz="2400" dirty="0">
                <a:solidFill>
                  <a:srgbClr val="0D6CB8"/>
                </a:solidFill>
                <a:latin typeface="Calibri"/>
                <a:cs typeface="Calibri"/>
              </a:rPr>
              <a:t>students</a:t>
            </a:r>
            <a:r>
              <a:rPr lang="en-US" sz="2400" spc="-35" dirty="0">
                <a:solidFill>
                  <a:srgbClr val="0D6CB8"/>
                </a:solidFill>
                <a:latin typeface="Calibri"/>
                <a:cs typeface="Calibri"/>
              </a:rPr>
              <a:t> </a:t>
            </a:r>
            <a:r>
              <a:rPr lang="en-US" sz="2400" dirty="0">
                <a:solidFill>
                  <a:srgbClr val="0D6CB8"/>
                </a:solidFill>
                <a:latin typeface="Calibri"/>
                <a:cs typeface="Calibri"/>
              </a:rPr>
              <a:t>may</a:t>
            </a:r>
            <a:r>
              <a:rPr lang="en-US" sz="2400" spc="-50" dirty="0">
                <a:solidFill>
                  <a:srgbClr val="0D6CB8"/>
                </a:solidFill>
                <a:latin typeface="Calibri"/>
                <a:cs typeface="Calibri"/>
              </a:rPr>
              <a:t> </a:t>
            </a:r>
            <a:r>
              <a:rPr lang="en-US" sz="2400" dirty="0">
                <a:solidFill>
                  <a:srgbClr val="0D6CB8"/>
                </a:solidFill>
                <a:latin typeface="Calibri"/>
                <a:cs typeface="Calibri"/>
              </a:rPr>
              <a:t>only</a:t>
            </a:r>
            <a:r>
              <a:rPr lang="en-US" sz="2400" spc="-40" dirty="0">
                <a:solidFill>
                  <a:srgbClr val="0D6CB8"/>
                </a:solidFill>
                <a:latin typeface="Calibri"/>
                <a:cs typeface="Calibri"/>
              </a:rPr>
              <a:t> </a:t>
            </a:r>
            <a:r>
              <a:rPr lang="en-US" sz="2400" dirty="0">
                <a:solidFill>
                  <a:srgbClr val="0D6CB8"/>
                </a:solidFill>
                <a:latin typeface="Calibri"/>
                <a:cs typeface="Calibri"/>
              </a:rPr>
              <a:t>participate</a:t>
            </a:r>
            <a:r>
              <a:rPr lang="en-US" sz="2400" spc="-45" dirty="0">
                <a:solidFill>
                  <a:srgbClr val="0D6CB8"/>
                </a:solidFill>
                <a:latin typeface="Calibri"/>
                <a:cs typeface="Calibri"/>
              </a:rPr>
              <a:t> </a:t>
            </a:r>
            <a:r>
              <a:rPr lang="en-US" sz="2400" dirty="0">
                <a:solidFill>
                  <a:srgbClr val="0D6CB8"/>
                </a:solidFill>
                <a:latin typeface="Calibri"/>
                <a:cs typeface="Calibri"/>
              </a:rPr>
              <a:t>in</a:t>
            </a:r>
            <a:r>
              <a:rPr lang="en-US" sz="2400" spc="-50" dirty="0">
                <a:solidFill>
                  <a:srgbClr val="0D6CB8"/>
                </a:solidFill>
                <a:latin typeface="Calibri"/>
                <a:cs typeface="Calibri"/>
              </a:rPr>
              <a:t> </a:t>
            </a:r>
            <a:r>
              <a:rPr lang="en-US" sz="2400" dirty="0">
                <a:solidFill>
                  <a:srgbClr val="0D6CB8"/>
                </a:solidFill>
                <a:latin typeface="Calibri"/>
                <a:cs typeface="Calibri"/>
              </a:rPr>
              <a:t>UIL</a:t>
            </a:r>
            <a:r>
              <a:rPr lang="en-US" sz="2400" spc="-45" dirty="0">
                <a:solidFill>
                  <a:srgbClr val="0D6CB8"/>
                </a:solidFill>
                <a:latin typeface="Calibri"/>
                <a:cs typeface="Calibri"/>
              </a:rPr>
              <a:t> </a:t>
            </a:r>
            <a:r>
              <a:rPr lang="en-US" sz="2400" spc="-10" dirty="0">
                <a:solidFill>
                  <a:srgbClr val="0D6CB8"/>
                </a:solidFill>
                <a:latin typeface="Calibri"/>
                <a:cs typeface="Calibri"/>
              </a:rPr>
              <a:t>school </a:t>
            </a:r>
            <a:r>
              <a:rPr lang="en-US" sz="2400" dirty="0">
                <a:solidFill>
                  <a:srgbClr val="0D6CB8"/>
                </a:solidFill>
                <a:latin typeface="Calibri"/>
                <a:cs typeface="Calibri"/>
              </a:rPr>
              <a:t>activities</a:t>
            </a:r>
            <a:r>
              <a:rPr lang="en-US" sz="2400" spc="-45" dirty="0">
                <a:solidFill>
                  <a:srgbClr val="0D6CB8"/>
                </a:solidFill>
                <a:latin typeface="Calibri"/>
                <a:cs typeface="Calibri"/>
              </a:rPr>
              <a:t> </a:t>
            </a:r>
            <a:r>
              <a:rPr lang="en-US" sz="2400" dirty="0">
                <a:solidFill>
                  <a:srgbClr val="0D6CB8"/>
                </a:solidFill>
                <a:latin typeface="Calibri"/>
                <a:cs typeface="Calibri"/>
              </a:rPr>
              <a:t>in</a:t>
            </a:r>
            <a:r>
              <a:rPr lang="en-US" sz="2400" spc="-25" dirty="0">
                <a:solidFill>
                  <a:srgbClr val="0D6CB8"/>
                </a:solidFill>
                <a:latin typeface="Calibri"/>
                <a:cs typeface="Calibri"/>
              </a:rPr>
              <a:t> </a:t>
            </a:r>
            <a:r>
              <a:rPr lang="en-US" sz="2400" dirty="0">
                <a:solidFill>
                  <a:srgbClr val="0D6CB8"/>
                </a:solidFill>
                <a:latin typeface="Calibri"/>
                <a:cs typeface="Calibri"/>
              </a:rPr>
              <a:t>the</a:t>
            </a:r>
            <a:r>
              <a:rPr lang="en-US" sz="2400" spc="-30" dirty="0">
                <a:solidFill>
                  <a:srgbClr val="0D6CB8"/>
                </a:solidFill>
                <a:latin typeface="Calibri"/>
                <a:cs typeface="Calibri"/>
              </a:rPr>
              <a:t> </a:t>
            </a:r>
            <a:r>
              <a:rPr lang="en-US" sz="2400" dirty="0">
                <a:solidFill>
                  <a:srgbClr val="0D6CB8"/>
                </a:solidFill>
                <a:latin typeface="Calibri"/>
                <a:cs typeface="Calibri"/>
              </a:rPr>
              <a:t>school</a:t>
            </a:r>
            <a:r>
              <a:rPr lang="en-US" sz="2400" spc="-30" dirty="0">
                <a:solidFill>
                  <a:srgbClr val="0D6CB8"/>
                </a:solidFill>
                <a:latin typeface="Calibri"/>
                <a:cs typeface="Calibri"/>
              </a:rPr>
              <a:t> </a:t>
            </a:r>
            <a:r>
              <a:rPr lang="en-US" sz="2400" dirty="0">
                <a:solidFill>
                  <a:srgbClr val="0D6CB8"/>
                </a:solidFill>
                <a:latin typeface="Calibri"/>
                <a:cs typeface="Calibri"/>
              </a:rPr>
              <a:t>district</a:t>
            </a:r>
            <a:r>
              <a:rPr lang="en-US" sz="2400" spc="-35" dirty="0">
                <a:solidFill>
                  <a:srgbClr val="0D6CB8"/>
                </a:solidFill>
                <a:latin typeface="Calibri"/>
                <a:cs typeface="Calibri"/>
              </a:rPr>
              <a:t> </a:t>
            </a:r>
            <a:r>
              <a:rPr lang="en-US" sz="2400" dirty="0">
                <a:solidFill>
                  <a:srgbClr val="0D6CB8"/>
                </a:solidFill>
                <a:latin typeface="Calibri"/>
                <a:cs typeface="Calibri"/>
              </a:rPr>
              <a:t>that</a:t>
            </a:r>
            <a:r>
              <a:rPr lang="en-US" sz="2400" spc="-35" dirty="0">
                <a:solidFill>
                  <a:srgbClr val="0D6CB8"/>
                </a:solidFill>
                <a:latin typeface="Calibri"/>
                <a:cs typeface="Calibri"/>
              </a:rPr>
              <a:t> </a:t>
            </a:r>
            <a:r>
              <a:rPr lang="en-US" sz="2400" dirty="0">
                <a:solidFill>
                  <a:srgbClr val="0D6CB8"/>
                </a:solidFill>
                <a:latin typeface="Calibri"/>
                <a:cs typeface="Calibri"/>
              </a:rPr>
              <a:t>a</a:t>
            </a:r>
            <a:r>
              <a:rPr lang="en-US" sz="2400" spc="-25" dirty="0">
                <a:solidFill>
                  <a:srgbClr val="0D6CB8"/>
                </a:solidFill>
                <a:latin typeface="Calibri"/>
                <a:cs typeface="Calibri"/>
              </a:rPr>
              <a:t> </a:t>
            </a:r>
            <a:r>
              <a:rPr lang="en-US" sz="2400" dirty="0">
                <a:solidFill>
                  <a:srgbClr val="0D6CB8"/>
                </a:solidFill>
                <a:latin typeface="Calibri"/>
                <a:cs typeface="Calibri"/>
              </a:rPr>
              <a:t>student</a:t>
            </a:r>
            <a:r>
              <a:rPr lang="en-US" sz="2400" spc="-25" dirty="0">
                <a:solidFill>
                  <a:srgbClr val="0D6CB8"/>
                </a:solidFill>
                <a:latin typeface="Calibri"/>
                <a:cs typeface="Calibri"/>
              </a:rPr>
              <a:t> </a:t>
            </a:r>
            <a:r>
              <a:rPr lang="en-US" sz="2400" dirty="0">
                <a:solidFill>
                  <a:srgbClr val="0D6CB8"/>
                </a:solidFill>
                <a:latin typeface="Calibri"/>
                <a:cs typeface="Calibri"/>
              </a:rPr>
              <a:t>would</a:t>
            </a:r>
            <a:r>
              <a:rPr lang="en-US" sz="2400" spc="-35" dirty="0">
                <a:solidFill>
                  <a:srgbClr val="0D6CB8"/>
                </a:solidFill>
                <a:latin typeface="Calibri"/>
                <a:cs typeface="Calibri"/>
              </a:rPr>
              <a:t> </a:t>
            </a:r>
            <a:r>
              <a:rPr lang="en-US" sz="2400" dirty="0">
                <a:solidFill>
                  <a:srgbClr val="0D6CB8"/>
                </a:solidFill>
                <a:latin typeface="Calibri"/>
                <a:cs typeface="Calibri"/>
              </a:rPr>
              <a:t>be</a:t>
            </a:r>
            <a:r>
              <a:rPr lang="en-US" sz="2400" spc="-25" dirty="0">
                <a:solidFill>
                  <a:srgbClr val="0D6CB8"/>
                </a:solidFill>
                <a:latin typeface="Calibri"/>
                <a:cs typeface="Calibri"/>
              </a:rPr>
              <a:t> </a:t>
            </a:r>
            <a:r>
              <a:rPr lang="en-US" sz="2400" dirty="0">
                <a:solidFill>
                  <a:srgbClr val="0D6CB8"/>
                </a:solidFill>
                <a:latin typeface="Calibri"/>
                <a:cs typeface="Calibri"/>
              </a:rPr>
              <a:t>eligible</a:t>
            </a:r>
            <a:r>
              <a:rPr lang="en-US" sz="2400" spc="-25" dirty="0">
                <a:solidFill>
                  <a:srgbClr val="0D6CB8"/>
                </a:solidFill>
                <a:latin typeface="Calibri"/>
                <a:cs typeface="Calibri"/>
              </a:rPr>
              <a:t> </a:t>
            </a:r>
            <a:r>
              <a:rPr lang="en-US" sz="2400" dirty="0">
                <a:solidFill>
                  <a:srgbClr val="0D6CB8"/>
                </a:solidFill>
                <a:latin typeface="Calibri"/>
                <a:cs typeface="Calibri"/>
              </a:rPr>
              <a:t>to</a:t>
            </a:r>
            <a:r>
              <a:rPr lang="en-US" sz="2400" spc="-35" dirty="0">
                <a:solidFill>
                  <a:srgbClr val="0D6CB8"/>
                </a:solidFill>
                <a:latin typeface="Calibri"/>
                <a:cs typeface="Calibri"/>
              </a:rPr>
              <a:t> </a:t>
            </a:r>
            <a:r>
              <a:rPr lang="en-US" sz="2400" spc="-10" dirty="0">
                <a:solidFill>
                  <a:srgbClr val="0D6CB8"/>
                </a:solidFill>
                <a:latin typeface="Calibri"/>
                <a:cs typeface="Calibri"/>
              </a:rPr>
              <a:t>attend </a:t>
            </a:r>
            <a:r>
              <a:rPr lang="en-US" sz="2400" dirty="0">
                <a:solidFill>
                  <a:srgbClr val="0D6CB8"/>
                </a:solidFill>
                <a:latin typeface="Calibri"/>
                <a:cs typeface="Calibri"/>
              </a:rPr>
              <a:t>based</a:t>
            </a:r>
            <a:r>
              <a:rPr lang="en-US" sz="2400" spc="-55" dirty="0">
                <a:solidFill>
                  <a:srgbClr val="0D6CB8"/>
                </a:solidFill>
                <a:latin typeface="Calibri"/>
                <a:cs typeface="Calibri"/>
              </a:rPr>
              <a:t> </a:t>
            </a:r>
            <a:r>
              <a:rPr lang="en-US" sz="2400" dirty="0">
                <a:solidFill>
                  <a:srgbClr val="0D6CB8"/>
                </a:solidFill>
                <a:latin typeface="Calibri"/>
                <a:cs typeface="Calibri"/>
              </a:rPr>
              <a:t>on</a:t>
            </a:r>
            <a:r>
              <a:rPr lang="en-US" sz="2400" spc="-50" dirty="0">
                <a:solidFill>
                  <a:srgbClr val="0D6CB8"/>
                </a:solidFill>
                <a:latin typeface="Calibri"/>
                <a:cs typeface="Calibri"/>
              </a:rPr>
              <a:t> </a:t>
            </a:r>
            <a:r>
              <a:rPr lang="en-US" sz="2400" dirty="0">
                <a:solidFill>
                  <a:srgbClr val="0D6CB8"/>
                </a:solidFill>
                <a:latin typeface="Calibri"/>
                <a:cs typeface="Calibri"/>
              </a:rPr>
              <a:t>the</a:t>
            </a:r>
            <a:r>
              <a:rPr lang="en-US" sz="2400" spc="-50" dirty="0">
                <a:solidFill>
                  <a:srgbClr val="0D6CB8"/>
                </a:solidFill>
                <a:latin typeface="Calibri"/>
                <a:cs typeface="Calibri"/>
              </a:rPr>
              <a:t> </a:t>
            </a:r>
            <a:r>
              <a:rPr lang="en-US" sz="2400" dirty="0">
                <a:solidFill>
                  <a:srgbClr val="0D6CB8"/>
                </a:solidFill>
                <a:latin typeface="Calibri"/>
                <a:cs typeface="Calibri"/>
              </a:rPr>
              <a:t>student’s</a:t>
            </a:r>
            <a:r>
              <a:rPr lang="en-US" sz="2400" spc="-45" dirty="0">
                <a:solidFill>
                  <a:srgbClr val="0D6CB8"/>
                </a:solidFill>
                <a:latin typeface="Calibri"/>
                <a:cs typeface="Calibri"/>
              </a:rPr>
              <a:t> </a:t>
            </a:r>
            <a:r>
              <a:rPr lang="en-US" sz="2400" dirty="0">
                <a:solidFill>
                  <a:srgbClr val="0D6CB8"/>
                </a:solidFill>
                <a:latin typeface="Calibri"/>
                <a:cs typeface="Calibri"/>
              </a:rPr>
              <a:t>residential</a:t>
            </a:r>
            <a:r>
              <a:rPr lang="en-US" sz="2400" spc="-35" dirty="0">
                <a:solidFill>
                  <a:srgbClr val="0D6CB8"/>
                </a:solidFill>
                <a:latin typeface="Calibri"/>
                <a:cs typeface="Calibri"/>
              </a:rPr>
              <a:t> </a:t>
            </a:r>
            <a:r>
              <a:rPr lang="en-US" sz="2400" spc="-10" dirty="0">
                <a:solidFill>
                  <a:srgbClr val="0D6CB8"/>
                </a:solidFill>
                <a:latin typeface="Calibri"/>
                <a:cs typeface="Calibri"/>
              </a:rPr>
              <a:t>address.</a:t>
            </a:r>
            <a:endParaRPr lang="en-US" sz="2400" dirty="0">
              <a:latin typeface="Calibri"/>
              <a:cs typeface="Calibri"/>
            </a:endParaRPr>
          </a:p>
          <a:p>
            <a:pPr>
              <a:lnSpc>
                <a:spcPct val="100000"/>
              </a:lnSpc>
              <a:buClr>
                <a:srgbClr val="F05F38"/>
              </a:buClr>
              <a:buFont typeface="Wingdings"/>
              <a:buChar char=""/>
            </a:pPr>
            <a:endParaRPr lang="en-US" sz="2400" dirty="0">
              <a:latin typeface="Calibri"/>
              <a:cs typeface="Calibri"/>
            </a:endParaRPr>
          </a:p>
          <a:p>
            <a:pPr marL="241300" marR="1283335" indent="-228600">
              <a:lnSpc>
                <a:spcPct val="100000"/>
              </a:lnSpc>
              <a:buClr>
                <a:srgbClr val="F05F38"/>
              </a:buClr>
              <a:buFont typeface="Wingdings"/>
              <a:buChar char=""/>
              <a:tabLst>
                <a:tab pos="241300" algn="l"/>
              </a:tabLst>
            </a:pPr>
            <a:r>
              <a:rPr lang="en-US" sz="2400" spc="-10" dirty="0">
                <a:solidFill>
                  <a:srgbClr val="0D6CB8"/>
                </a:solidFill>
                <a:latin typeface="Calibri"/>
                <a:cs typeface="Calibri"/>
              </a:rPr>
              <a:t>Non-</a:t>
            </a:r>
            <a:r>
              <a:rPr lang="en-US" sz="2400" dirty="0">
                <a:solidFill>
                  <a:srgbClr val="0D6CB8"/>
                </a:solidFill>
                <a:latin typeface="Calibri"/>
                <a:cs typeface="Calibri"/>
              </a:rPr>
              <a:t>enrolled</a:t>
            </a:r>
            <a:r>
              <a:rPr lang="en-US" sz="2400" spc="-40" dirty="0">
                <a:solidFill>
                  <a:srgbClr val="0D6CB8"/>
                </a:solidFill>
                <a:latin typeface="Calibri"/>
                <a:cs typeface="Calibri"/>
              </a:rPr>
              <a:t> </a:t>
            </a:r>
            <a:r>
              <a:rPr lang="en-US" sz="2400" dirty="0">
                <a:solidFill>
                  <a:srgbClr val="0D6CB8"/>
                </a:solidFill>
                <a:latin typeface="Calibri"/>
                <a:cs typeface="Calibri"/>
              </a:rPr>
              <a:t>(homeschooled)</a:t>
            </a:r>
            <a:r>
              <a:rPr lang="en-US" sz="2400" spc="-50" dirty="0">
                <a:solidFill>
                  <a:srgbClr val="0D6CB8"/>
                </a:solidFill>
                <a:latin typeface="Calibri"/>
                <a:cs typeface="Calibri"/>
              </a:rPr>
              <a:t> </a:t>
            </a:r>
            <a:r>
              <a:rPr lang="en-US" sz="2400" dirty="0">
                <a:solidFill>
                  <a:srgbClr val="0D6CB8"/>
                </a:solidFill>
                <a:latin typeface="Calibri"/>
                <a:cs typeface="Calibri"/>
              </a:rPr>
              <a:t>students</a:t>
            </a:r>
            <a:r>
              <a:rPr lang="en-US" sz="2400" spc="-40" dirty="0">
                <a:solidFill>
                  <a:srgbClr val="0D6CB8"/>
                </a:solidFill>
                <a:latin typeface="Calibri"/>
                <a:cs typeface="Calibri"/>
              </a:rPr>
              <a:t> </a:t>
            </a:r>
            <a:r>
              <a:rPr lang="en-US" sz="2400" dirty="0">
                <a:solidFill>
                  <a:srgbClr val="0D6CB8"/>
                </a:solidFill>
                <a:latin typeface="Calibri"/>
                <a:cs typeface="Calibri"/>
              </a:rPr>
              <a:t>must</a:t>
            </a:r>
            <a:r>
              <a:rPr lang="en-US" sz="2400" spc="-55" dirty="0">
                <a:solidFill>
                  <a:srgbClr val="0D6CB8"/>
                </a:solidFill>
                <a:latin typeface="Calibri"/>
                <a:cs typeface="Calibri"/>
              </a:rPr>
              <a:t> </a:t>
            </a:r>
            <a:r>
              <a:rPr lang="en-US" sz="2400" dirty="0">
                <a:solidFill>
                  <a:srgbClr val="0D6CB8"/>
                </a:solidFill>
                <a:latin typeface="Calibri"/>
                <a:cs typeface="Calibri"/>
              </a:rPr>
              <a:t>meet</a:t>
            </a:r>
            <a:r>
              <a:rPr lang="en-US" sz="2400" spc="-45" dirty="0">
                <a:solidFill>
                  <a:srgbClr val="0D6CB8"/>
                </a:solidFill>
                <a:latin typeface="Calibri"/>
                <a:cs typeface="Calibri"/>
              </a:rPr>
              <a:t> </a:t>
            </a:r>
            <a:r>
              <a:rPr lang="en-US" sz="2400" dirty="0">
                <a:solidFill>
                  <a:srgbClr val="0D6CB8"/>
                </a:solidFill>
                <a:latin typeface="Calibri"/>
                <a:cs typeface="Calibri"/>
              </a:rPr>
              <a:t>certain</a:t>
            </a:r>
            <a:r>
              <a:rPr lang="en-US" sz="2400" spc="-45" dirty="0">
                <a:solidFill>
                  <a:srgbClr val="0D6CB8"/>
                </a:solidFill>
                <a:latin typeface="Calibri"/>
                <a:cs typeface="Calibri"/>
              </a:rPr>
              <a:t> </a:t>
            </a:r>
            <a:r>
              <a:rPr lang="en-US" sz="2400" spc="-10" dirty="0">
                <a:solidFill>
                  <a:srgbClr val="0D6CB8"/>
                </a:solidFill>
                <a:latin typeface="Calibri"/>
                <a:cs typeface="Calibri"/>
              </a:rPr>
              <a:t>grading </a:t>
            </a:r>
            <a:r>
              <a:rPr lang="en-US" sz="2400" dirty="0">
                <a:solidFill>
                  <a:srgbClr val="0D6CB8"/>
                </a:solidFill>
                <a:latin typeface="Calibri"/>
                <a:cs typeface="Calibri"/>
              </a:rPr>
              <a:t>requirements</a:t>
            </a:r>
            <a:r>
              <a:rPr lang="en-US" sz="2400" spc="-35" dirty="0">
                <a:solidFill>
                  <a:srgbClr val="0D6CB8"/>
                </a:solidFill>
                <a:latin typeface="Calibri"/>
                <a:cs typeface="Calibri"/>
              </a:rPr>
              <a:t> </a:t>
            </a:r>
            <a:r>
              <a:rPr lang="en-US" sz="2400" dirty="0">
                <a:solidFill>
                  <a:srgbClr val="0D6CB8"/>
                </a:solidFill>
                <a:latin typeface="Calibri"/>
                <a:cs typeface="Calibri"/>
              </a:rPr>
              <a:t>(TEC</a:t>
            </a:r>
            <a:r>
              <a:rPr lang="en-US" sz="2400" spc="-30" dirty="0">
                <a:solidFill>
                  <a:srgbClr val="0D6CB8"/>
                </a:solidFill>
                <a:latin typeface="Calibri"/>
                <a:cs typeface="Calibri"/>
              </a:rPr>
              <a:t> </a:t>
            </a:r>
            <a:r>
              <a:rPr lang="en-US" sz="2400" spc="-10" dirty="0">
                <a:solidFill>
                  <a:srgbClr val="0D6CB8"/>
                </a:solidFill>
                <a:latin typeface="Calibri"/>
                <a:cs typeface="Calibri"/>
              </a:rPr>
              <a:t>§33.0832(f-</a:t>
            </a:r>
            <a:r>
              <a:rPr lang="en-US" sz="2400" dirty="0">
                <a:solidFill>
                  <a:srgbClr val="0D6CB8"/>
                </a:solidFill>
                <a:latin typeface="Calibri"/>
                <a:cs typeface="Calibri"/>
              </a:rPr>
              <a:t>h))</a:t>
            </a:r>
            <a:r>
              <a:rPr lang="en-US" sz="2400" spc="-45" dirty="0">
                <a:solidFill>
                  <a:srgbClr val="0D6CB8"/>
                </a:solidFill>
                <a:latin typeface="Calibri"/>
                <a:cs typeface="Calibri"/>
              </a:rPr>
              <a:t> </a:t>
            </a:r>
            <a:r>
              <a:rPr lang="en-US" sz="2400" dirty="0">
                <a:solidFill>
                  <a:srgbClr val="0D6CB8"/>
                </a:solidFill>
                <a:latin typeface="Calibri"/>
                <a:cs typeface="Calibri"/>
              </a:rPr>
              <a:t>to</a:t>
            </a:r>
            <a:r>
              <a:rPr lang="en-US" sz="2400" spc="-50" dirty="0">
                <a:solidFill>
                  <a:srgbClr val="0D6CB8"/>
                </a:solidFill>
                <a:latin typeface="Calibri"/>
                <a:cs typeface="Calibri"/>
              </a:rPr>
              <a:t> </a:t>
            </a:r>
            <a:r>
              <a:rPr lang="en-US" sz="2400" dirty="0">
                <a:solidFill>
                  <a:srgbClr val="0D6CB8"/>
                </a:solidFill>
                <a:latin typeface="Calibri"/>
                <a:cs typeface="Calibri"/>
              </a:rPr>
              <a:t>participate</a:t>
            </a:r>
            <a:r>
              <a:rPr lang="en-US" sz="2400" spc="-40" dirty="0">
                <a:solidFill>
                  <a:srgbClr val="0D6CB8"/>
                </a:solidFill>
                <a:latin typeface="Calibri"/>
                <a:cs typeface="Calibri"/>
              </a:rPr>
              <a:t> </a:t>
            </a:r>
            <a:r>
              <a:rPr lang="en-US" sz="2400" dirty="0">
                <a:solidFill>
                  <a:srgbClr val="0D6CB8"/>
                </a:solidFill>
                <a:latin typeface="Calibri"/>
                <a:cs typeface="Calibri"/>
              </a:rPr>
              <a:t>in</a:t>
            </a:r>
            <a:r>
              <a:rPr lang="en-US" sz="2400" spc="-35" dirty="0">
                <a:solidFill>
                  <a:srgbClr val="0D6CB8"/>
                </a:solidFill>
                <a:latin typeface="Calibri"/>
                <a:cs typeface="Calibri"/>
              </a:rPr>
              <a:t> </a:t>
            </a:r>
            <a:r>
              <a:rPr lang="en-US" sz="2400" dirty="0">
                <a:solidFill>
                  <a:srgbClr val="0D6CB8"/>
                </a:solidFill>
                <a:latin typeface="Calibri"/>
                <a:cs typeface="Calibri"/>
              </a:rPr>
              <a:t>UIL</a:t>
            </a:r>
            <a:r>
              <a:rPr lang="en-US" sz="2400" spc="-50" dirty="0">
                <a:solidFill>
                  <a:srgbClr val="0D6CB8"/>
                </a:solidFill>
                <a:latin typeface="Calibri"/>
                <a:cs typeface="Calibri"/>
              </a:rPr>
              <a:t> </a:t>
            </a:r>
            <a:r>
              <a:rPr lang="en-US" sz="2400" spc="-10" dirty="0">
                <a:solidFill>
                  <a:srgbClr val="0D6CB8"/>
                </a:solidFill>
                <a:latin typeface="Calibri"/>
                <a:cs typeface="Calibri"/>
              </a:rPr>
              <a:t>Activities.</a:t>
            </a:r>
            <a:endParaRPr lang="en-US" sz="2400" dirty="0">
              <a:latin typeface="Calibri"/>
              <a:cs typeface="Calibri"/>
            </a:endParaRPr>
          </a:p>
          <a:p>
            <a:pPr>
              <a:lnSpc>
                <a:spcPct val="100000"/>
              </a:lnSpc>
              <a:buClr>
                <a:srgbClr val="F05F38"/>
              </a:buClr>
              <a:buFont typeface="Wingdings"/>
              <a:buChar char=""/>
            </a:pPr>
            <a:endParaRPr lang="en-US" sz="2400" dirty="0">
              <a:latin typeface="Calibri"/>
              <a:cs typeface="Calibri"/>
            </a:endParaRPr>
          </a:p>
          <a:p>
            <a:pPr marL="241300" marR="5080" indent="-228600">
              <a:lnSpc>
                <a:spcPct val="100000"/>
              </a:lnSpc>
              <a:buClr>
                <a:srgbClr val="F05F38"/>
              </a:buClr>
              <a:buFont typeface="Wingdings"/>
              <a:buChar char=""/>
              <a:tabLst>
                <a:tab pos="241300" algn="l"/>
              </a:tabLst>
            </a:pPr>
            <a:r>
              <a:rPr lang="en-US" sz="2400" spc="-10" dirty="0">
                <a:solidFill>
                  <a:srgbClr val="0D6CB8"/>
                </a:solidFill>
                <a:latin typeface="Calibri"/>
                <a:cs typeface="Calibri"/>
              </a:rPr>
              <a:t>Non-</a:t>
            </a:r>
            <a:r>
              <a:rPr lang="en-US" sz="2400" dirty="0">
                <a:solidFill>
                  <a:srgbClr val="0D6CB8"/>
                </a:solidFill>
                <a:latin typeface="Calibri"/>
                <a:cs typeface="Calibri"/>
              </a:rPr>
              <a:t>enrolled</a:t>
            </a:r>
            <a:r>
              <a:rPr lang="en-US" sz="2400" spc="-45" dirty="0">
                <a:solidFill>
                  <a:srgbClr val="0D6CB8"/>
                </a:solidFill>
                <a:latin typeface="Calibri"/>
                <a:cs typeface="Calibri"/>
              </a:rPr>
              <a:t> </a:t>
            </a:r>
            <a:r>
              <a:rPr lang="en-US" sz="2400" dirty="0">
                <a:solidFill>
                  <a:srgbClr val="0D6CB8"/>
                </a:solidFill>
                <a:latin typeface="Calibri"/>
                <a:cs typeface="Calibri"/>
              </a:rPr>
              <a:t>(homeschooled)</a:t>
            </a:r>
            <a:r>
              <a:rPr lang="en-US" sz="2400" spc="-45" dirty="0">
                <a:solidFill>
                  <a:srgbClr val="0D6CB8"/>
                </a:solidFill>
                <a:latin typeface="Calibri"/>
                <a:cs typeface="Calibri"/>
              </a:rPr>
              <a:t> </a:t>
            </a:r>
            <a:r>
              <a:rPr lang="en-US" sz="2400" dirty="0">
                <a:solidFill>
                  <a:srgbClr val="0D6CB8"/>
                </a:solidFill>
                <a:latin typeface="Calibri"/>
                <a:cs typeface="Calibri"/>
              </a:rPr>
              <a:t>students</a:t>
            </a:r>
            <a:r>
              <a:rPr lang="en-US" sz="2400" spc="-40" dirty="0">
                <a:solidFill>
                  <a:srgbClr val="0D6CB8"/>
                </a:solidFill>
                <a:latin typeface="Calibri"/>
                <a:cs typeface="Calibri"/>
              </a:rPr>
              <a:t> </a:t>
            </a:r>
            <a:r>
              <a:rPr lang="en-US" sz="2400" dirty="0">
                <a:solidFill>
                  <a:srgbClr val="0D6CB8"/>
                </a:solidFill>
                <a:latin typeface="Calibri"/>
                <a:cs typeface="Calibri"/>
              </a:rPr>
              <a:t>are</a:t>
            </a:r>
            <a:r>
              <a:rPr lang="en-US" sz="2400" spc="-40" dirty="0">
                <a:solidFill>
                  <a:srgbClr val="0D6CB8"/>
                </a:solidFill>
                <a:latin typeface="Calibri"/>
                <a:cs typeface="Calibri"/>
              </a:rPr>
              <a:t> </a:t>
            </a:r>
            <a:r>
              <a:rPr lang="en-US" sz="2400" dirty="0">
                <a:solidFill>
                  <a:srgbClr val="0D6CB8"/>
                </a:solidFill>
                <a:latin typeface="Calibri"/>
                <a:cs typeface="Calibri"/>
              </a:rPr>
              <a:t>not</a:t>
            </a:r>
            <a:r>
              <a:rPr lang="en-US" sz="2400" spc="-45" dirty="0">
                <a:solidFill>
                  <a:srgbClr val="0D6CB8"/>
                </a:solidFill>
                <a:latin typeface="Calibri"/>
                <a:cs typeface="Calibri"/>
              </a:rPr>
              <a:t> </a:t>
            </a:r>
            <a:r>
              <a:rPr lang="en-US" sz="2400" dirty="0">
                <a:solidFill>
                  <a:srgbClr val="0D6CB8"/>
                </a:solidFill>
                <a:latin typeface="Calibri"/>
                <a:cs typeface="Calibri"/>
              </a:rPr>
              <a:t>authorized</a:t>
            </a:r>
            <a:r>
              <a:rPr lang="en-US" sz="2400" spc="-40" dirty="0">
                <a:solidFill>
                  <a:srgbClr val="0D6CB8"/>
                </a:solidFill>
                <a:latin typeface="Calibri"/>
                <a:cs typeface="Calibri"/>
              </a:rPr>
              <a:t> </a:t>
            </a:r>
            <a:r>
              <a:rPr lang="en-US" sz="2400" dirty="0">
                <a:solidFill>
                  <a:srgbClr val="0D6CB8"/>
                </a:solidFill>
                <a:latin typeface="Calibri"/>
                <a:cs typeface="Calibri"/>
              </a:rPr>
              <a:t>to</a:t>
            </a:r>
            <a:r>
              <a:rPr lang="en-US" sz="2400" spc="-55" dirty="0">
                <a:solidFill>
                  <a:srgbClr val="0D6CB8"/>
                </a:solidFill>
                <a:latin typeface="Calibri"/>
                <a:cs typeface="Calibri"/>
              </a:rPr>
              <a:t> </a:t>
            </a:r>
            <a:r>
              <a:rPr lang="en-US" sz="2400" dirty="0">
                <a:solidFill>
                  <a:srgbClr val="0D6CB8"/>
                </a:solidFill>
                <a:latin typeface="Calibri"/>
                <a:cs typeface="Calibri"/>
              </a:rPr>
              <a:t>participate</a:t>
            </a:r>
            <a:r>
              <a:rPr lang="en-US" sz="2400" spc="-50" dirty="0">
                <a:solidFill>
                  <a:srgbClr val="0D6CB8"/>
                </a:solidFill>
                <a:latin typeface="Calibri"/>
                <a:cs typeface="Calibri"/>
              </a:rPr>
              <a:t> </a:t>
            </a:r>
            <a:r>
              <a:rPr lang="en-US" sz="2400" dirty="0">
                <a:solidFill>
                  <a:srgbClr val="0D6CB8"/>
                </a:solidFill>
                <a:latin typeface="Calibri"/>
                <a:cs typeface="Calibri"/>
              </a:rPr>
              <a:t>in</a:t>
            </a:r>
            <a:r>
              <a:rPr lang="en-US" sz="2400" spc="-40" dirty="0">
                <a:solidFill>
                  <a:srgbClr val="0D6CB8"/>
                </a:solidFill>
                <a:latin typeface="Calibri"/>
                <a:cs typeface="Calibri"/>
              </a:rPr>
              <a:t> </a:t>
            </a:r>
            <a:r>
              <a:rPr lang="en-US" sz="2400" spc="-50" dirty="0">
                <a:solidFill>
                  <a:srgbClr val="0D6CB8"/>
                </a:solidFill>
                <a:latin typeface="Calibri"/>
                <a:cs typeface="Calibri"/>
              </a:rPr>
              <a:t>a </a:t>
            </a:r>
            <a:r>
              <a:rPr lang="en-US" sz="2400" dirty="0">
                <a:solidFill>
                  <a:srgbClr val="0D6CB8"/>
                </a:solidFill>
                <a:latin typeface="Calibri"/>
                <a:cs typeface="Calibri"/>
              </a:rPr>
              <a:t>league</a:t>
            </a:r>
            <a:r>
              <a:rPr lang="en-US" sz="2400" spc="-20" dirty="0">
                <a:solidFill>
                  <a:srgbClr val="0D6CB8"/>
                </a:solidFill>
                <a:latin typeface="Calibri"/>
                <a:cs typeface="Calibri"/>
              </a:rPr>
              <a:t> </a:t>
            </a:r>
            <a:r>
              <a:rPr lang="en-US" sz="2400" dirty="0">
                <a:solidFill>
                  <a:srgbClr val="0D6CB8"/>
                </a:solidFill>
                <a:latin typeface="Calibri"/>
                <a:cs typeface="Calibri"/>
              </a:rPr>
              <a:t>activity</a:t>
            </a:r>
            <a:r>
              <a:rPr lang="en-US" sz="2400" spc="-45" dirty="0">
                <a:solidFill>
                  <a:srgbClr val="0D6CB8"/>
                </a:solidFill>
                <a:latin typeface="Calibri"/>
                <a:cs typeface="Calibri"/>
              </a:rPr>
              <a:t> </a:t>
            </a:r>
            <a:r>
              <a:rPr lang="en-US" sz="2400" dirty="0">
                <a:solidFill>
                  <a:srgbClr val="0D6CB8"/>
                </a:solidFill>
                <a:latin typeface="Calibri"/>
                <a:cs typeface="Calibri"/>
              </a:rPr>
              <a:t>during</a:t>
            </a:r>
            <a:r>
              <a:rPr lang="en-US" sz="2400" spc="-20" dirty="0">
                <a:solidFill>
                  <a:srgbClr val="0D6CB8"/>
                </a:solidFill>
                <a:latin typeface="Calibri"/>
                <a:cs typeface="Calibri"/>
              </a:rPr>
              <a:t> </a:t>
            </a:r>
            <a:r>
              <a:rPr lang="en-US" sz="2400" dirty="0">
                <a:solidFill>
                  <a:srgbClr val="0D6CB8"/>
                </a:solidFill>
                <a:latin typeface="Calibri"/>
                <a:cs typeface="Calibri"/>
              </a:rPr>
              <a:t>the</a:t>
            </a:r>
            <a:r>
              <a:rPr lang="en-US" sz="2400" spc="-20" dirty="0">
                <a:solidFill>
                  <a:srgbClr val="0D6CB8"/>
                </a:solidFill>
                <a:latin typeface="Calibri"/>
                <a:cs typeface="Calibri"/>
              </a:rPr>
              <a:t> </a:t>
            </a:r>
            <a:r>
              <a:rPr lang="en-US" sz="2400" dirty="0">
                <a:solidFill>
                  <a:srgbClr val="0D6CB8"/>
                </a:solidFill>
                <a:latin typeface="Calibri"/>
                <a:cs typeface="Calibri"/>
              </a:rPr>
              <a:t>remainder</a:t>
            </a:r>
            <a:r>
              <a:rPr lang="en-US" sz="2400" spc="-15" dirty="0">
                <a:solidFill>
                  <a:srgbClr val="0D6CB8"/>
                </a:solidFill>
                <a:latin typeface="Calibri"/>
                <a:cs typeface="Calibri"/>
              </a:rPr>
              <a:t> </a:t>
            </a:r>
            <a:r>
              <a:rPr lang="en-US" sz="2400" dirty="0">
                <a:solidFill>
                  <a:srgbClr val="0D6CB8"/>
                </a:solidFill>
                <a:latin typeface="Calibri"/>
                <a:cs typeface="Calibri"/>
              </a:rPr>
              <a:t>of</a:t>
            </a:r>
            <a:r>
              <a:rPr lang="en-US" sz="2400" spc="-25" dirty="0">
                <a:solidFill>
                  <a:srgbClr val="0D6CB8"/>
                </a:solidFill>
                <a:latin typeface="Calibri"/>
                <a:cs typeface="Calibri"/>
              </a:rPr>
              <a:t> </a:t>
            </a:r>
            <a:r>
              <a:rPr lang="en-US" sz="2400" dirty="0">
                <a:solidFill>
                  <a:srgbClr val="0D6CB8"/>
                </a:solidFill>
                <a:latin typeface="Calibri"/>
                <a:cs typeface="Calibri"/>
              </a:rPr>
              <a:t>any</a:t>
            </a:r>
            <a:r>
              <a:rPr lang="en-US" sz="2400" spc="-30" dirty="0">
                <a:solidFill>
                  <a:srgbClr val="0D6CB8"/>
                </a:solidFill>
                <a:latin typeface="Calibri"/>
                <a:cs typeface="Calibri"/>
              </a:rPr>
              <a:t> </a:t>
            </a:r>
            <a:r>
              <a:rPr lang="en-US" sz="2400" dirty="0">
                <a:solidFill>
                  <a:srgbClr val="0D6CB8"/>
                </a:solidFill>
                <a:latin typeface="Calibri"/>
                <a:cs typeface="Calibri"/>
              </a:rPr>
              <a:t>school</a:t>
            </a:r>
            <a:r>
              <a:rPr lang="en-US" sz="2400" spc="-25" dirty="0">
                <a:solidFill>
                  <a:srgbClr val="0D6CB8"/>
                </a:solidFill>
                <a:latin typeface="Calibri"/>
                <a:cs typeface="Calibri"/>
              </a:rPr>
              <a:t> </a:t>
            </a:r>
            <a:r>
              <a:rPr lang="en-US" sz="2400" dirty="0">
                <a:solidFill>
                  <a:srgbClr val="0D6CB8"/>
                </a:solidFill>
                <a:latin typeface="Calibri"/>
                <a:cs typeface="Calibri"/>
              </a:rPr>
              <a:t>year</a:t>
            </a:r>
            <a:r>
              <a:rPr lang="en-US" sz="2400" spc="-20" dirty="0">
                <a:solidFill>
                  <a:srgbClr val="0D6CB8"/>
                </a:solidFill>
                <a:latin typeface="Calibri"/>
                <a:cs typeface="Calibri"/>
              </a:rPr>
              <a:t> </a:t>
            </a:r>
            <a:r>
              <a:rPr lang="en-US" sz="2400" dirty="0">
                <a:solidFill>
                  <a:srgbClr val="0D6CB8"/>
                </a:solidFill>
                <a:latin typeface="Calibri"/>
                <a:cs typeface="Calibri"/>
              </a:rPr>
              <a:t>during</a:t>
            </a:r>
            <a:r>
              <a:rPr lang="en-US" sz="2400" spc="-25" dirty="0">
                <a:solidFill>
                  <a:srgbClr val="0D6CB8"/>
                </a:solidFill>
                <a:latin typeface="Calibri"/>
                <a:cs typeface="Calibri"/>
              </a:rPr>
              <a:t> </a:t>
            </a:r>
            <a:r>
              <a:rPr lang="en-US" sz="2400" dirty="0">
                <a:solidFill>
                  <a:srgbClr val="0D6CB8"/>
                </a:solidFill>
                <a:latin typeface="Calibri"/>
                <a:cs typeface="Calibri"/>
              </a:rPr>
              <a:t>which</a:t>
            </a:r>
            <a:r>
              <a:rPr lang="en-US" sz="2400" spc="-20" dirty="0">
                <a:solidFill>
                  <a:srgbClr val="0D6CB8"/>
                </a:solidFill>
                <a:latin typeface="Calibri"/>
                <a:cs typeface="Calibri"/>
              </a:rPr>
              <a:t> </a:t>
            </a:r>
            <a:r>
              <a:rPr lang="en-US" sz="2400" spc="-25" dirty="0">
                <a:solidFill>
                  <a:srgbClr val="0D6CB8"/>
                </a:solidFill>
                <a:latin typeface="Calibri"/>
                <a:cs typeface="Calibri"/>
              </a:rPr>
              <a:t>the </a:t>
            </a:r>
            <a:r>
              <a:rPr lang="en-US" sz="2400" dirty="0">
                <a:solidFill>
                  <a:srgbClr val="0D6CB8"/>
                </a:solidFill>
                <a:latin typeface="Calibri"/>
                <a:cs typeface="Calibri"/>
              </a:rPr>
              <a:t>student</a:t>
            </a:r>
            <a:r>
              <a:rPr lang="en-US" sz="2400" spc="-40" dirty="0">
                <a:solidFill>
                  <a:srgbClr val="0D6CB8"/>
                </a:solidFill>
                <a:latin typeface="Calibri"/>
                <a:cs typeface="Calibri"/>
              </a:rPr>
              <a:t> </a:t>
            </a:r>
            <a:r>
              <a:rPr lang="en-US" sz="2400" dirty="0">
                <a:solidFill>
                  <a:srgbClr val="0D6CB8"/>
                </a:solidFill>
                <a:latin typeface="Calibri"/>
                <a:cs typeface="Calibri"/>
              </a:rPr>
              <a:t>was</a:t>
            </a:r>
            <a:r>
              <a:rPr lang="en-US" sz="2400" spc="-50" dirty="0">
                <a:solidFill>
                  <a:srgbClr val="0D6CB8"/>
                </a:solidFill>
                <a:latin typeface="Calibri"/>
                <a:cs typeface="Calibri"/>
              </a:rPr>
              <a:t> </a:t>
            </a:r>
            <a:r>
              <a:rPr lang="en-US" sz="2400" dirty="0">
                <a:solidFill>
                  <a:srgbClr val="0D6CB8"/>
                </a:solidFill>
                <a:latin typeface="Calibri"/>
                <a:cs typeface="Calibri"/>
              </a:rPr>
              <a:t>previously</a:t>
            </a:r>
            <a:r>
              <a:rPr lang="en-US" sz="2400" spc="-35" dirty="0">
                <a:solidFill>
                  <a:srgbClr val="0D6CB8"/>
                </a:solidFill>
                <a:latin typeface="Calibri"/>
                <a:cs typeface="Calibri"/>
              </a:rPr>
              <a:t> </a:t>
            </a:r>
            <a:r>
              <a:rPr lang="en-US" sz="2400" dirty="0">
                <a:solidFill>
                  <a:srgbClr val="0D6CB8"/>
                </a:solidFill>
                <a:latin typeface="Calibri"/>
                <a:cs typeface="Calibri"/>
              </a:rPr>
              <a:t>enrolled</a:t>
            </a:r>
            <a:r>
              <a:rPr lang="en-US" sz="2400" spc="-30" dirty="0">
                <a:solidFill>
                  <a:srgbClr val="0D6CB8"/>
                </a:solidFill>
                <a:latin typeface="Calibri"/>
                <a:cs typeface="Calibri"/>
              </a:rPr>
              <a:t> </a:t>
            </a:r>
            <a:r>
              <a:rPr lang="en-US" sz="2400" dirty="0">
                <a:solidFill>
                  <a:srgbClr val="0D6CB8"/>
                </a:solidFill>
                <a:latin typeface="Calibri"/>
                <a:cs typeface="Calibri"/>
              </a:rPr>
              <a:t>in</a:t>
            </a:r>
            <a:r>
              <a:rPr lang="en-US" sz="2400" spc="-50" dirty="0">
                <a:solidFill>
                  <a:srgbClr val="0D6CB8"/>
                </a:solidFill>
                <a:latin typeface="Calibri"/>
                <a:cs typeface="Calibri"/>
              </a:rPr>
              <a:t> </a:t>
            </a:r>
            <a:r>
              <a:rPr lang="en-US" sz="2400" dirty="0">
                <a:solidFill>
                  <a:srgbClr val="0D6CB8"/>
                </a:solidFill>
                <a:latin typeface="Calibri"/>
                <a:cs typeface="Calibri"/>
              </a:rPr>
              <a:t>a</a:t>
            </a:r>
            <a:r>
              <a:rPr lang="en-US" sz="2400" spc="-35" dirty="0">
                <a:solidFill>
                  <a:srgbClr val="0D6CB8"/>
                </a:solidFill>
                <a:latin typeface="Calibri"/>
                <a:cs typeface="Calibri"/>
              </a:rPr>
              <a:t> </a:t>
            </a:r>
            <a:r>
              <a:rPr lang="en-US" sz="2400" dirty="0">
                <a:solidFill>
                  <a:srgbClr val="0D6CB8"/>
                </a:solidFill>
                <a:latin typeface="Calibri"/>
                <a:cs typeface="Calibri"/>
              </a:rPr>
              <a:t>public</a:t>
            </a:r>
            <a:r>
              <a:rPr lang="en-US" sz="2400" spc="-50" dirty="0">
                <a:solidFill>
                  <a:srgbClr val="0D6CB8"/>
                </a:solidFill>
                <a:latin typeface="Calibri"/>
                <a:cs typeface="Calibri"/>
              </a:rPr>
              <a:t> </a:t>
            </a:r>
            <a:r>
              <a:rPr lang="en-US" sz="2400" dirty="0">
                <a:solidFill>
                  <a:srgbClr val="0D6CB8"/>
                </a:solidFill>
                <a:latin typeface="Calibri"/>
                <a:cs typeface="Calibri"/>
              </a:rPr>
              <a:t>school.</a:t>
            </a:r>
            <a:r>
              <a:rPr lang="en-US" sz="2400" spc="-55" dirty="0">
                <a:solidFill>
                  <a:srgbClr val="0D6CB8"/>
                </a:solidFill>
                <a:latin typeface="Calibri"/>
                <a:cs typeface="Calibri"/>
              </a:rPr>
              <a:t> </a:t>
            </a:r>
            <a:r>
              <a:rPr lang="en-US" sz="2400" dirty="0">
                <a:solidFill>
                  <a:srgbClr val="0D6CB8"/>
                </a:solidFill>
                <a:latin typeface="Calibri"/>
                <a:cs typeface="Calibri"/>
              </a:rPr>
              <a:t>(TEC</a:t>
            </a:r>
            <a:r>
              <a:rPr lang="en-US" sz="2400" spc="-25" dirty="0">
                <a:solidFill>
                  <a:srgbClr val="0D6CB8"/>
                </a:solidFill>
                <a:latin typeface="Calibri"/>
                <a:cs typeface="Calibri"/>
              </a:rPr>
              <a:t> </a:t>
            </a:r>
            <a:r>
              <a:rPr lang="en-US" sz="2400" spc="-10" dirty="0">
                <a:solidFill>
                  <a:srgbClr val="0D6CB8"/>
                </a:solidFill>
                <a:latin typeface="Calibri"/>
                <a:cs typeface="Calibri"/>
              </a:rPr>
              <a:t>§33.0832(</a:t>
            </a:r>
            <a:r>
              <a:rPr lang="en-US" sz="2400" spc="-10" dirty="0" err="1">
                <a:solidFill>
                  <a:srgbClr val="0D6CB8"/>
                </a:solidFill>
                <a:latin typeface="Calibri"/>
                <a:cs typeface="Calibri"/>
              </a:rPr>
              <a:t>i</a:t>
            </a:r>
            <a:r>
              <a:rPr lang="en-US" sz="2400" spc="-10" dirty="0">
                <a:solidFill>
                  <a:srgbClr val="0D6CB8"/>
                </a:solidFill>
                <a:latin typeface="Calibri"/>
                <a:cs typeface="Calibri"/>
              </a:rPr>
              <a:t>))</a:t>
            </a:r>
            <a:endParaRPr lang="en-US" sz="2400" dirty="0">
              <a:latin typeface="Calibri"/>
              <a:cs typeface="Calibri"/>
            </a:endParaRPr>
          </a:p>
          <a:p>
            <a:pPr>
              <a:lnSpc>
                <a:spcPct val="100000"/>
              </a:lnSpc>
            </a:pPr>
            <a:endParaRPr lang="en-US" sz="2400" dirty="0">
              <a:latin typeface="Calibri"/>
              <a:cs typeface="Calibri"/>
            </a:endParaRPr>
          </a:p>
        </p:txBody>
      </p:sp>
      <p:sp>
        <p:nvSpPr>
          <p:cNvPr id="6" name="TextBox 5">
            <a:extLst>
              <a:ext uri="{FF2B5EF4-FFF2-40B4-BE49-F238E27FC236}">
                <a16:creationId xmlns:a16="http://schemas.microsoft.com/office/drawing/2014/main" id="{2DFFB4A2-2C2C-CE9A-A655-9E8CD463227D}"/>
              </a:ext>
            </a:extLst>
          </p:cNvPr>
          <p:cNvSpPr txBox="1"/>
          <p:nvPr/>
        </p:nvSpPr>
        <p:spPr>
          <a:xfrm>
            <a:off x="2373745" y="5269484"/>
            <a:ext cx="7296728" cy="461665"/>
          </a:xfrm>
          <a:prstGeom prst="rect">
            <a:avLst/>
          </a:prstGeom>
          <a:noFill/>
        </p:spPr>
        <p:txBody>
          <a:bodyPr wrap="square">
            <a:spAutoFit/>
          </a:bodyPr>
          <a:lstStyle/>
          <a:p>
            <a:pPr marL="6350" marR="0" lvl="0" indent="0" algn="ctr" defTabSz="914400" eaLnBrk="1" fontAlgn="auto" latinLnBrk="0" hangingPunct="1">
              <a:lnSpc>
                <a:spcPct val="100000"/>
              </a:lnSpc>
              <a:spcBef>
                <a:spcPts val="0"/>
              </a:spcBef>
              <a:spcAft>
                <a:spcPts val="0"/>
              </a:spcAft>
              <a:buClrTx/>
              <a:buSzTx/>
              <a:buFontTx/>
              <a:buNone/>
              <a:tabLst/>
              <a:defRPr/>
            </a:pPr>
            <a:r>
              <a:rPr kumimoji="0" lang="en-US" sz="2400" b="1" i="0" u="sng" strike="noStrike" kern="0" cap="none" spc="-10" normalizeH="0" baseline="0" noProof="0" dirty="0">
                <a:ln>
                  <a:noFill/>
                </a:ln>
                <a:solidFill>
                  <a:srgbClr val="F05F38"/>
                </a:solidFill>
                <a:effectLst/>
                <a:uLnTx/>
                <a:uFill>
                  <a:solidFill>
                    <a:srgbClr val="F05F38"/>
                  </a:solidFill>
                </a:uFill>
                <a:latin typeface="Calibri"/>
                <a:cs typeface="Calibri"/>
                <a:hlinkClick r:id="rId2"/>
              </a:rPr>
              <a:t>https://www.uiltexas.org/policy/homeschool-</a:t>
            </a:r>
            <a:r>
              <a:rPr kumimoji="0" lang="en-US" sz="2400" b="1" i="0" u="sng" strike="noStrike" kern="0" cap="none" spc="-25" normalizeH="0" baseline="0" noProof="0" dirty="0">
                <a:ln>
                  <a:noFill/>
                </a:ln>
                <a:solidFill>
                  <a:srgbClr val="F05F38"/>
                </a:solidFill>
                <a:effectLst/>
                <a:uLnTx/>
                <a:uFill>
                  <a:solidFill>
                    <a:srgbClr val="F05F38"/>
                  </a:solidFill>
                </a:uFill>
                <a:latin typeface="Calibri"/>
                <a:cs typeface="Calibri"/>
                <a:hlinkClick r:id="rId2"/>
              </a:rPr>
              <a:t>faq</a:t>
            </a:r>
            <a:endParaRPr kumimoji="0" lang="en-US" sz="2400" b="0" i="0" u="none" strike="noStrike" kern="0" cap="none" spc="0" normalizeH="0" baseline="0" noProof="0" dirty="0">
              <a:ln>
                <a:noFill/>
              </a:ln>
              <a:solidFill>
                <a:sysClr val="windowText" lastClr="000000"/>
              </a:solidFill>
              <a:effectLst/>
              <a:uLnTx/>
              <a:uFillTx/>
              <a:latin typeface="Calibri"/>
              <a:cs typeface="Calibri"/>
            </a:endParaRPr>
          </a:p>
        </p:txBody>
      </p:sp>
    </p:spTree>
    <p:extLst>
      <p:ext uri="{BB962C8B-B14F-4D97-AF65-F5344CB8AC3E}">
        <p14:creationId xmlns:p14="http://schemas.microsoft.com/office/powerpoint/2010/main" val="138519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8776A-C1F4-A5CF-901A-5E533E792B69}"/>
              </a:ext>
            </a:extLst>
          </p:cNvPr>
          <p:cNvSpPr>
            <a:spLocks noGrp="1"/>
          </p:cNvSpPr>
          <p:nvPr>
            <p:ph type="ctrTitle"/>
          </p:nvPr>
        </p:nvSpPr>
        <p:spPr/>
        <p:txBody>
          <a:bodyPr anchor="ctr"/>
          <a:lstStyle/>
          <a:p>
            <a:pPr algn="ctr"/>
            <a:r>
              <a:rPr lang="en-US">
                <a:cs typeface="Calibri"/>
              </a:rPr>
              <a:t>2023-2024</a:t>
            </a:r>
            <a:endParaRPr lang="en-US"/>
          </a:p>
        </p:txBody>
      </p:sp>
    </p:spTree>
    <p:extLst>
      <p:ext uri="{BB962C8B-B14F-4D97-AF65-F5344CB8AC3E}">
        <p14:creationId xmlns:p14="http://schemas.microsoft.com/office/powerpoint/2010/main" val="16649825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0D6AA-D7C2-E24C-FF34-EA7523D05989}"/>
              </a:ext>
            </a:extLst>
          </p:cNvPr>
          <p:cNvSpPr>
            <a:spLocks noGrp="1"/>
          </p:cNvSpPr>
          <p:nvPr>
            <p:ph type="title"/>
          </p:nvPr>
        </p:nvSpPr>
        <p:spPr>
          <a:xfrm>
            <a:off x="184728" y="153230"/>
            <a:ext cx="11649310" cy="751350"/>
          </a:xfrm>
        </p:spPr>
        <p:txBody>
          <a:bodyPr>
            <a:normAutofit fontScale="90000"/>
          </a:bodyPr>
          <a:lstStyle/>
          <a:p>
            <a:br>
              <a:rPr lang="en-US" sz="1800" b="0" i="0" u="none" strike="noStrike" baseline="0" dirty="0">
                <a:solidFill>
                  <a:srgbClr val="000000"/>
                </a:solidFill>
                <a:latin typeface="Calibri" panose="020F0502020204030204" pitchFamily="34" charset="0"/>
              </a:rPr>
            </a:br>
            <a:r>
              <a:rPr lang="en-US" sz="4000" b="0" i="0" u="none" strike="noStrike" baseline="0" dirty="0">
                <a:solidFill>
                  <a:srgbClr val="0D6CB8"/>
                </a:solidFill>
                <a:latin typeface="Calibri" panose="020F0502020204030204" pitchFamily="34" charset="0"/>
              </a:rPr>
              <a:t>PEIMS Non-Enrolled UIL Participant –New Rule</a:t>
            </a:r>
            <a:endParaRPr lang="en-US" sz="4000" b="0" dirty="0"/>
          </a:p>
        </p:txBody>
      </p:sp>
      <p:pic>
        <p:nvPicPr>
          <p:cNvPr id="5" name="Picture 4">
            <a:extLst>
              <a:ext uri="{FF2B5EF4-FFF2-40B4-BE49-F238E27FC236}">
                <a16:creationId xmlns:a16="http://schemas.microsoft.com/office/drawing/2014/main" id="{59DDEC6C-46D1-647A-0E39-441C719863D9}"/>
              </a:ext>
            </a:extLst>
          </p:cNvPr>
          <p:cNvPicPr>
            <a:picLocks noChangeAspect="1"/>
          </p:cNvPicPr>
          <p:nvPr/>
        </p:nvPicPr>
        <p:blipFill>
          <a:blip r:embed="rId2"/>
          <a:stretch>
            <a:fillRect/>
          </a:stretch>
        </p:blipFill>
        <p:spPr>
          <a:xfrm>
            <a:off x="704265" y="1844451"/>
            <a:ext cx="10952026" cy="1369804"/>
          </a:xfrm>
          <a:prstGeom prst="rect">
            <a:avLst/>
          </a:prstGeom>
        </p:spPr>
      </p:pic>
    </p:spTree>
    <p:extLst>
      <p:ext uri="{BB962C8B-B14F-4D97-AF65-F5344CB8AC3E}">
        <p14:creationId xmlns:p14="http://schemas.microsoft.com/office/powerpoint/2010/main" val="3023037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50D90-BA23-E15F-C5C6-1855459E1CDC}"/>
              </a:ext>
            </a:extLst>
          </p:cNvPr>
          <p:cNvSpPr>
            <a:spLocks noGrp="1"/>
          </p:cNvSpPr>
          <p:nvPr>
            <p:ph type="title"/>
          </p:nvPr>
        </p:nvSpPr>
        <p:spPr/>
        <p:txBody>
          <a:bodyPr/>
          <a:lstStyle/>
          <a:p>
            <a:r>
              <a:rPr lang="en-US" dirty="0"/>
              <a:t>PEIMS – Parent Request Retention</a:t>
            </a:r>
          </a:p>
        </p:txBody>
      </p:sp>
      <p:sp>
        <p:nvSpPr>
          <p:cNvPr id="4" name="TextBox 3">
            <a:extLst>
              <a:ext uri="{FF2B5EF4-FFF2-40B4-BE49-F238E27FC236}">
                <a16:creationId xmlns:a16="http://schemas.microsoft.com/office/drawing/2014/main" id="{5E9149C4-4F38-0827-969E-9919E3E991B0}"/>
              </a:ext>
            </a:extLst>
          </p:cNvPr>
          <p:cNvSpPr txBox="1"/>
          <p:nvPr/>
        </p:nvSpPr>
        <p:spPr>
          <a:xfrm>
            <a:off x="813980" y="1332964"/>
            <a:ext cx="10371256" cy="4485843"/>
          </a:xfrm>
          <a:prstGeom prst="rect">
            <a:avLst/>
          </a:prstGeom>
          <a:noFill/>
        </p:spPr>
        <p:txBody>
          <a:bodyPr wrap="square">
            <a:spAutoFit/>
          </a:bodyPr>
          <a:lstStyle/>
          <a:p>
            <a:pPr marL="76200" marR="43180" lvl="0" indent="0" defTabSz="914400" eaLnBrk="1" fontAlgn="auto" latinLnBrk="0" hangingPunct="1">
              <a:lnSpc>
                <a:spcPts val="2590"/>
              </a:lnSpc>
              <a:spcBef>
                <a:spcPts val="425"/>
              </a:spcBef>
              <a:spcAft>
                <a:spcPts val="0"/>
              </a:spcAft>
              <a:buClrTx/>
              <a:buSzTx/>
              <a:buFontTx/>
              <a:buNone/>
              <a:tabLst/>
              <a:defRPr/>
            </a:pPr>
            <a:r>
              <a:rPr kumimoji="0" lang="en-US" sz="2400" b="1" i="0" u="none" strike="noStrike" kern="0" cap="none" spc="0" normalizeH="0" baseline="0" noProof="0" dirty="0">
                <a:ln>
                  <a:noFill/>
                </a:ln>
                <a:solidFill>
                  <a:srgbClr val="F05F38"/>
                </a:solidFill>
                <a:effectLst/>
                <a:uLnTx/>
                <a:uFillTx/>
                <a:latin typeface="Calibri"/>
                <a:cs typeface="Calibri"/>
              </a:rPr>
              <a:t>HB</a:t>
            </a:r>
            <a:r>
              <a:rPr kumimoji="0" lang="en-US" sz="2400" b="1" i="0" u="none" strike="noStrike" kern="0" cap="none" spc="-30" normalizeH="0" baseline="0" noProof="0" dirty="0">
                <a:ln>
                  <a:noFill/>
                </a:ln>
                <a:solidFill>
                  <a:srgbClr val="F05F38"/>
                </a:solidFill>
                <a:effectLst/>
                <a:uLnTx/>
                <a:uFillTx/>
                <a:latin typeface="Calibri"/>
                <a:cs typeface="Calibri"/>
              </a:rPr>
              <a:t> </a:t>
            </a:r>
            <a:r>
              <a:rPr kumimoji="0" lang="en-US" sz="2400" b="1" i="0" u="none" strike="noStrike" kern="0" cap="none" spc="0" normalizeH="0" baseline="0" noProof="0" dirty="0">
                <a:ln>
                  <a:noFill/>
                </a:ln>
                <a:solidFill>
                  <a:srgbClr val="F05F38"/>
                </a:solidFill>
                <a:effectLst/>
                <a:uLnTx/>
                <a:uFillTx/>
                <a:latin typeface="Calibri"/>
                <a:cs typeface="Calibri"/>
              </a:rPr>
              <a:t>3803</a:t>
            </a:r>
            <a:r>
              <a:rPr kumimoji="0" lang="en-US" sz="2400" b="1" i="0" u="none" strike="noStrike" kern="0" cap="none" spc="-50" normalizeH="0" baseline="0" noProof="0" dirty="0">
                <a:ln>
                  <a:noFill/>
                </a:ln>
                <a:solidFill>
                  <a:srgbClr val="F05F3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amends</a:t>
            </a:r>
            <a:r>
              <a:rPr kumimoji="0" lang="en-US" sz="2400" b="1" i="0" u="none" strike="noStrike" kern="0" cap="none" spc="-3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TEC</a:t>
            </a:r>
            <a:r>
              <a:rPr kumimoji="0" lang="en-US" sz="2400" b="1" i="0" u="none" strike="noStrike" kern="0" cap="none" spc="-2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§28.02124</a:t>
            </a:r>
            <a:r>
              <a:rPr kumimoji="0" lang="en-US" sz="2400" b="1" i="0" u="none" strike="noStrike" kern="0" cap="none" spc="-6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to</a:t>
            </a:r>
            <a:r>
              <a:rPr kumimoji="0" lang="en-US" sz="2400" b="1" i="0" u="none" strike="noStrike" kern="0" cap="none" spc="-3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allow</a:t>
            </a:r>
            <a:r>
              <a:rPr kumimoji="0" lang="en-US" sz="2400" b="1" i="0" u="none" strike="noStrike" kern="0" cap="none" spc="-3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a</a:t>
            </a:r>
            <a:r>
              <a:rPr kumimoji="0" lang="en-US" sz="2400" b="1" i="0" u="none" strike="noStrike" kern="0" cap="none" spc="-3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parent</a:t>
            </a:r>
            <a:r>
              <a:rPr kumimoji="0" lang="en-US" sz="2400" b="1" i="0" u="none" strike="noStrike" kern="0" cap="none" spc="-2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or</a:t>
            </a:r>
            <a:r>
              <a:rPr kumimoji="0" lang="en-US" sz="2400" b="1" i="0" u="none" strike="noStrike" kern="0" cap="none" spc="-3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guardian</a:t>
            </a:r>
            <a:r>
              <a:rPr kumimoji="0" lang="en-US" sz="2400" b="1" i="0" u="none" strike="noStrike" kern="0" cap="none" spc="-3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to</a:t>
            </a:r>
            <a:r>
              <a:rPr kumimoji="0" lang="en-US" sz="2400" b="1" i="0" u="none" strike="noStrike" kern="0" cap="none" spc="-4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request</a:t>
            </a:r>
            <a:r>
              <a:rPr kumimoji="0" lang="en-US" sz="2400" b="1" i="0" u="none" strike="noStrike" kern="0" cap="none" spc="-10" normalizeH="0" baseline="0" noProof="0" dirty="0">
                <a:ln>
                  <a:noFill/>
                </a:ln>
                <a:solidFill>
                  <a:srgbClr val="0D6CB8"/>
                </a:solidFill>
                <a:effectLst/>
                <a:uLnTx/>
                <a:uFillTx/>
                <a:latin typeface="Calibri"/>
                <a:cs typeface="Calibri"/>
              </a:rPr>
              <a:t> </a:t>
            </a:r>
            <a:r>
              <a:rPr kumimoji="0" lang="en-US" sz="2400" b="1" i="0" u="none" strike="noStrike" kern="0" cap="none" spc="-50" normalizeH="0" baseline="0" noProof="0" dirty="0">
                <a:ln>
                  <a:noFill/>
                </a:ln>
                <a:solidFill>
                  <a:srgbClr val="0D6CB8"/>
                </a:solidFill>
                <a:effectLst/>
                <a:uLnTx/>
                <a:uFillTx/>
                <a:latin typeface="Calibri"/>
                <a:cs typeface="Calibri"/>
              </a:rPr>
              <a:t>a </a:t>
            </a:r>
            <a:r>
              <a:rPr kumimoji="0" lang="en-US" sz="2400" b="1" i="0" u="none" strike="noStrike" kern="0" cap="none" spc="0" normalizeH="0" baseline="0" noProof="0" dirty="0">
                <a:ln>
                  <a:noFill/>
                </a:ln>
                <a:solidFill>
                  <a:srgbClr val="0D6CB8"/>
                </a:solidFill>
                <a:effectLst/>
                <a:uLnTx/>
                <a:uFillTx/>
                <a:latin typeface="Calibri"/>
                <a:cs typeface="Calibri"/>
              </a:rPr>
              <a:t>student</a:t>
            </a:r>
            <a:r>
              <a:rPr kumimoji="0" lang="en-US" sz="2400" b="1" i="0" u="none" strike="noStrike" kern="0" cap="none" spc="-4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repeat</a:t>
            </a:r>
            <a:r>
              <a:rPr kumimoji="0" lang="en-US" sz="2400" b="1" i="0" u="none" strike="noStrike" kern="0" cap="none" spc="-2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any</a:t>
            </a:r>
            <a:r>
              <a:rPr kumimoji="0" lang="en-US" sz="2400" b="1" i="0" u="none" strike="noStrike" kern="0" cap="none" spc="-4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course</a:t>
            </a:r>
            <a:r>
              <a:rPr kumimoji="0" lang="en-US" sz="2400" b="1" i="0" u="none" strike="noStrike" kern="0" cap="none" spc="-4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for</a:t>
            </a:r>
            <a:r>
              <a:rPr kumimoji="0" lang="en-US" sz="2400" b="1" i="0" u="none" strike="noStrike" kern="0" cap="none" spc="-5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high</a:t>
            </a:r>
            <a:r>
              <a:rPr kumimoji="0" lang="en-US" sz="2400" b="1" i="0" u="none" strike="noStrike" kern="0" cap="none" spc="-5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school</a:t>
            </a:r>
            <a:r>
              <a:rPr kumimoji="0" lang="en-US" sz="2400" b="1" i="0" u="none" strike="noStrike" kern="0" cap="none" spc="-5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credit</a:t>
            </a:r>
            <a:r>
              <a:rPr kumimoji="0" lang="en-US" sz="2400" b="1" i="0" u="none" strike="noStrike" kern="0" cap="none" spc="-4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in</a:t>
            </a:r>
            <a:r>
              <a:rPr kumimoji="0" lang="en-US" sz="2400" b="1" i="0" u="none" strike="noStrike" kern="0" cap="none" spc="-4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which</a:t>
            </a:r>
            <a:r>
              <a:rPr kumimoji="0" lang="en-US" sz="2400" b="1" i="0" u="none" strike="noStrike" kern="0" cap="none" spc="-4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the</a:t>
            </a:r>
            <a:r>
              <a:rPr kumimoji="0" lang="en-US" sz="2400" b="1" i="0" u="none" strike="noStrike" kern="0" cap="none" spc="-4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student</a:t>
            </a:r>
            <a:r>
              <a:rPr kumimoji="0" lang="en-US" sz="2400" b="1" i="0" u="none" strike="noStrike" kern="0" cap="none" spc="-25" normalizeH="0" baseline="0" noProof="0" dirty="0">
                <a:ln>
                  <a:noFill/>
                </a:ln>
                <a:solidFill>
                  <a:srgbClr val="0D6CB8"/>
                </a:solidFill>
                <a:effectLst/>
                <a:uLnTx/>
                <a:uFillTx/>
                <a:latin typeface="Calibri"/>
                <a:cs typeface="Calibri"/>
              </a:rPr>
              <a:t> was </a:t>
            </a:r>
            <a:r>
              <a:rPr kumimoji="0" lang="en-US" sz="2400" b="1" i="0" u="none" strike="noStrike" kern="0" cap="none" spc="0" normalizeH="0" baseline="0" noProof="0" dirty="0">
                <a:ln>
                  <a:noFill/>
                </a:ln>
                <a:solidFill>
                  <a:srgbClr val="0D6CB8"/>
                </a:solidFill>
                <a:effectLst/>
                <a:uLnTx/>
                <a:uFillTx/>
                <a:latin typeface="Calibri"/>
                <a:cs typeface="Calibri"/>
              </a:rPr>
              <a:t>enrolled</a:t>
            </a:r>
            <a:r>
              <a:rPr kumimoji="0" lang="en-US" sz="2400" b="1" i="0" u="none" strike="noStrike" kern="0" cap="none" spc="-5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during</a:t>
            </a:r>
            <a:r>
              <a:rPr kumimoji="0" lang="en-US" sz="2400" b="1" i="0" u="none" strike="noStrike" kern="0" cap="none" spc="-5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the</a:t>
            </a:r>
            <a:r>
              <a:rPr kumimoji="0" lang="en-US" sz="2400" b="1" i="0" u="none" strike="noStrike" kern="0" cap="none" spc="-3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previous</a:t>
            </a:r>
            <a:r>
              <a:rPr kumimoji="0" lang="en-US" sz="2400" b="1" i="0" u="none" strike="noStrike" kern="0" cap="none" spc="-3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school</a:t>
            </a:r>
            <a:r>
              <a:rPr kumimoji="0" lang="en-US" sz="2400" b="1" i="0" u="none" strike="noStrike" kern="0" cap="none" spc="-5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year</a:t>
            </a:r>
            <a:r>
              <a:rPr kumimoji="0" lang="en-US" sz="2400" b="1" i="0" u="none" strike="noStrike" kern="0" cap="none" spc="-2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and</a:t>
            </a:r>
            <a:r>
              <a:rPr kumimoji="0" lang="en-US" sz="2400" b="1" i="0" u="none" strike="noStrike" kern="0" cap="none" spc="-4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to</a:t>
            </a:r>
            <a:r>
              <a:rPr kumimoji="0" lang="en-US" sz="2400" b="1" i="0" u="none" strike="noStrike" kern="0" cap="none" spc="-4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repeat</a:t>
            </a:r>
            <a:r>
              <a:rPr kumimoji="0" lang="en-US" sz="2400" b="1" i="0" u="none" strike="noStrike" kern="0" cap="none" spc="-15" normalizeH="0" baseline="0" noProof="0" dirty="0">
                <a:ln>
                  <a:noFill/>
                </a:ln>
                <a:solidFill>
                  <a:srgbClr val="0D6CB8"/>
                </a:solidFill>
                <a:effectLst/>
                <a:uLnTx/>
                <a:uFillTx/>
                <a:latin typeface="Calibri"/>
                <a:cs typeface="Calibri"/>
              </a:rPr>
              <a:t> </a:t>
            </a:r>
            <a:r>
              <a:rPr kumimoji="0" lang="en-US" sz="2400" b="1" i="0" u="none" strike="noStrike" kern="0" cap="none" spc="-10" normalizeH="0" baseline="0" noProof="0" dirty="0">
                <a:ln>
                  <a:noFill/>
                </a:ln>
                <a:solidFill>
                  <a:srgbClr val="0D6CB8"/>
                </a:solidFill>
                <a:effectLst/>
                <a:uLnTx/>
                <a:uFillTx/>
                <a:latin typeface="Calibri"/>
                <a:cs typeface="Calibri"/>
              </a:rPr>
              <a:t>grades prekindergarten</a:t>
            </a:r>
            <a:r>
              <a:rPr kumimoji="0" lang="en-US" sz="2400" b="1" i="0" u="none" strike="noStrike" kern="0" cap="none" spc="-3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through</a:t>
            </a:r>
            <a:r>
              <a:rPr kumimoji="0" lang="en-US" sz="2400" b="1" i="0" u="none" strike="noStrike" kern="0" cap="none" spc="-40" normalizeH="0" baseline="0" noProof="0" dirty="0">
                <a:ln>
                  <a:noFill/>
                </a:ln>
                <a:solidFill>
                  <a:srgbClr val="0D6CB8"/>
                </a:solidFill>
                <a:effectLst/>
                <a:uLnTx/>
                <a:uFillTx/>
                <a:latin typeface="Calibri"/>
                <a:cs typeface="Calibri"/>
              </a:rPr>
              <a:t> </a:t>
            </a:r>
            <a:r>
              <a:rPr kumimoji="0" lang="en-US" sz="2400" b="1" i="0" u="none" strike="noStrike" kern="0" cap="none" spc="-10" normalizeH="0" baseline="0" noProof="0" dirty="0">
                <a:ln>
                  <a:noFill/>
                </a:ln>
                <a:solidFill>
                  <a:srgbClr val="0D6CB8"/>
                </a:solidFill>
                <a:effectLst/>
                <a:uLnTx/>
                <a:uFillTx/>
                <a:latin typeface="Calibri"/>
                <a:cs typeface="Calibri"/>
              </a:rPr>
              <a:t>eight.</a:t>
            </a:r>
            <a:endParaRPr kumimoji="0" lang="en-US" sz="2400" b="0" i="0" u="none" strike="noStrike" kern="0" cap="none" spc="0" normalizeH="0" baseline="0" noProof="0" dirty="0">
              <a:ln>
                <a:noFill/>
              </a:ln>
              <a:solidFill>
                <a:sysClr val="windowText" lastClr="000000"/>
              </a:solidFill>
              <a:effectLst/>
              <a:uLnTx/>
              <a:uFillTx/>
              <a:latin typeface="Calibri"/>
              <a:cs typeface="Calibri"/>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Calibri"/>
              <a:cs typeface="Calibri"/>
            </a:endParaRPr>
          </a:p>
          <a:p>
            <a:pPr marL="76200" marR="565785" lvl="0" indent="0" defTabSz="914400" eaLnBrk="1" fontAlgn="auto" latinLnBrk="0" hangingPunct="1">
              <a:lnSpc>
                <a:spcPts val="2590"/>
              </a:lnSpc>
              <a:spcBef>
                <a:spcPts val="1675"/>
              </a:spcBef>
              <a:spcAft>
                <a:spcPts val="0"/>
              </a:spcAft>
              <a:buClrTx/>
              <a:buSzTx/>
              <a:buFontTx/>
              <a:buNone/>
              <a:tabLst/>
              <a:defRPr/>
            </a:pPr>
            <a:r>
              <a:rPr kumimoji="0" lang="en-US" sz="2400" b="1" i="0" u="none" strike="noStrike" kern="0" cap="none" spc="0" normalizeH="0" baseline="0" noProof="0" dirty="0">
                <a:ln>
                  <a:noFill/>
                </a:ln>
                <a:solidFill>
                  <a:srgbClr val="0D6CB8"/>
                </a:solidFill>
                <a:effectLst/>
                <a:uLnTx/>
                <a:uFillTx/>
                <a:latin typeface="Calibri"/>
                <a:cs typeface="Calibri"/>
              </a:rPr>
              <a:t>TEC</a:t>
            </a:r>
            <a:r>
              <a:rPr kumimoji="0" lang="en-US" sz="2400" b="1" i="0" u="none" strike="noStrike" kern="0" cap="none" spc="-2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§28.02124</a:t>
            </a:r>
            <a:r>
              <a:rPr kumimoji="0" lang="en-US" sz="2400" b="1" i="0" u="none" strike="noStrike" kern="0" cap="none" spc="-5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was</a:t>
            </a:r>
            <a:r>
              <a:rPr kumimoji="0" lang="en-US" sz="2400" b="1" i="0" u="none" strike="noStrike" kern="0" cap="none" spc="-2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initially</a:t>
            </a:r>
            <a:r>
              <a:rPr kumimoji="0" lang="en-US" sz="2400" b="1" i="0" u="none" strike="noStrike" kern="0" cap="none" spc="-2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added</a:t>
            </a:r>
            <a:r>
              <a:rPr kumimoji="0" lang="en-US" sz="2400" b="1" i="0" u="none" strike="noStrike" kern="0" cap="none" spc="-2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by</a:t>
            </a:r>
            <a:r>
              <a:rPr kumimoji="0" lang="en-US" sz="2400" b="1" i="0" u="none" strike="noStrike" kern="0" cap="none" spc="-3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SB</a:t>
            </a:r>
            <a:r>
              <a:rPr kumimoji="0" lang="en-US" sz="2400" b="1" i="0" u="none" strike="noStrike" kern="0" cap="none" spc="-1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1697</a:t>
            </a:r>
            <a:r>
              <a:rPr kumimoji="0" lang="en-US" sz="2400" b="1" i="0" u="none" strike="noStrike" kern="0" cap="none" spc="-4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from</a:t>
            </a:r>
            <a:r>
              <a:rPr kumimoji="0" lang="en-US" sz="2400" b="1" i="0" u="none" strike="noStrike" kern="0" cap="none" spc="-3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the</a:t>
            </a:r>
            <a:r>
              <a:rPr kumimoji="0" lang="en-US" sz="2400" b="1" i="0" u="none" strike="noStrike" kern="0" cap="none" spc="-1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87</a:t>
            </a:r>
            <a:r>
              <a:rPr kumimoji="0" lang="en-US" sz="2400" b="1" i="0" u="none" strike="noStrike" kern="0" cap="none" spc="0" normalizeH="0" baseline="24305" noProof="0" dirty="0">
                <a:ln>
                  <a:noFill/>
                </a:ln>
                <a:solidFill>
                  <a:srgbClr val="0D6CB8"/>
                </a:solidFill>
                <a:effectLst/>
                <a:uLnTx/>
                <a:uFillTx/>
                <a:latin typeface="Calibri"/>
                <a:cs typeface="Calibri"/>
              </a:rPr>
              <a:t>th</a:t>
            </a:r>
            <a:r>
              <a:rPr kumimoji="0" lang="en-US" sz="2400" b="1" i="0" u="none" strike="noStrike" kern="0" cap="none" spc="217" normalizeH="0" baseline="24305" noProof="0" dirty="0">
                <a:ln>
                  <a:noFill/>
                </a:ln>
                <a:solidFill>
                  <a:srgbClr val="0D6CB8"/>
                </a:solidFill>
                <a:effectLst/>
                <a:uLnTx/>
                <a:uFillTx/>
                <a:latin typeface="Calibri"/>
                <a:cs typeface="Calibri"/>
              </a:rPr>
              <a:t> </a:t>
            </a:r>
            <a:r>
              <a:rPr kumimoji="0" lang="en-US" sz="2400" b="1" i="0" u="none" strike="noStrike" kern="0" cap="none" spc="-10" normalizeH="0" baseline="0" noProof="0" dirty="0">
                <a:ln>
                  <a:noFill/>
                </a:ln>
                <a:solidFill>
                  <a:srgbClr val="0D6CB8"/>
                </a:solidFill>
                <a:effectLst/>
                <a:uLnTx/>
                <a:uFillTx/>
                <a:latin typeface="Calibri"/>
                <a:cs typeface="Calibri"/>
              </a:rPr>
              <a:t>Legislative Session.</a:t>
            </a:r>
            <a:endParaRPr kumimoji="0" lang="en-US" sz="2400" b="0" i="0" u="none" strike="noStrike" kern="0" cap="none" spc="0" normalizeH="0" baseline="0" noProof="0" dirty="0">
              <a:ln>
                <a:noFill/>
              </a:ln>
              <a:solidFill>
                <a:sysClr val="windowText" lastClr="000000"/>
              </a:solidFill>
              <a:effectLst/>
              <a:uLnTx/>
              <a:uFillTx/>
              <a:latin typeface="Calibri"/>
              <a:cs typeface="Calibri"/>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Calibri"/>
              <a:cs typeface="Calibri"/>
            </a:endParaRPr>
          </a:p>
          <a:p>
            <a:pPr marL="76200" marR="56515" lvl="0" indent="0" defTabSz="914400" eaLnBrk="1" fontAlgn="auto" latinLnBrk="0" hangingPunct="1">
              <a:lnSpc>
                <a:spcPts val="2590"/>
              </a:lnSpc>
              <a:spcBef>
                <a:spcPts val="1664"/>
              </a:spcBef>
              <a:spcAft>
                <a:spcPts val="0"/>
              </a:spcAft>
              <a:buClrTx/>
              <a:buSzTx/>
              <a:buFontTx/>
              <a:buNone/>
              <a:tabLst/>
              <a:defRPr/>
            </a:pPr>
            <a:r>
              <a:rPr kumimoji="0" lang="en-US" sz="2400" b="1" i="0" u="none" strike="noStrike" kern="0" cap="none" spc="0" normalizeH="0" baseline="0" noProof="0" dirty="0">
                <a:ln>
                  <a:noFill/>
                </a:ln>
                <a:solidFill>
                  <a:srgbClr val="0D6CB8"/>
                </a:solidFill>
                <a:effectLst/>
                <a:uLnTx/>
                <a:uFillTx/>
                <a:latin typeface="Calibri"/>
                <a:cs typeface="Calibri"/>
              </a:rPr>
              <a:t>TEA</a:t>
            </a:r>
            <a:r>
              <a:rPr kumimoji="0" lang="en-US" sz="2400" b="1" i="0" u="none" strike="noStrike" kern="0" cap="none" spc="-3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revised</a:t>
            </a:r>
            <a:r>
              <a:rPr kumimoji="0" lang="en-US" sz="2400" b="1" i="0" u="none" strike="noStrike" kern="0" cap="none" spc="-1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the</a:t>
            </a:r>
            <a:r>
              <a:rPr kumimoji="0" lang="en-US" sz="2400" b="1" i="0" u="none" strike="noStrike" kern="0" cap="none" spc="-3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special</a:t>
            </a:r>
            <a:r>
              <a:rPr kumimoji="0" lang="en-US" sz="2400" b="1" i="0" u="none" strike="noStrike" kern="0" cap="none" spc="-2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instructions</a:t>
            </a:r>
            <a:r>
              <a:rPr kumimoji="0" lang="en-US" sz="2400" b="1" i="0" u="none" strike="noStrike" kern="0" cap="none" spc="-3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for</a:t>
            </a:r>
            <a:r>
              <a:rPr kumimoji="0" lang="en-US" sz="2400" b="1" i="0" u="none" strike="noStrike" kern="0" cap="none" spc="-4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the</a:t>
            </a:r>
            <a:r>
              <a:rPr kumimoji="0" lang="en-US" sz="2400" b="1" i="0" u="none" strike="noStrike" kern="0" cap="none" spc="-20" normalizeH="0" baseline="0" noProof="0" dirty="0">
                <a:ln>
                  <a:noFill/>
                </a:ln>
                <a:solidFill>
                  <a:srgbClr val="0D6CB8"/>
                </a:solidFill>
                <a:effectLst/>
                <a:uLnTx/>
                <a:uFillTx/>
                <a:latin typeface="Calibri"/>
                <a:cs typeface="Calibri"/>
              </a:rPr>
              <a:t> </a:t>
            </a:r>
            <a:r>
              <a:rPr kumimoji="0" lang="en-US" sz="2400" b="1" i="0" u="none" strike="noStrike" kern="0" cap="none" spc="-35" normalizeH="0" baseline="0" noProof="0" dirty="0">
                <a:ln>
                  <a:noFill/>
                </a:ln>
                <a:solidFill>
                  <a:srgbClr val="0D6CB8"/>
                </a:solidFill>
                <a:effectLst/>
                <a:uLnTx/>
                <a:uFillTx/>
                <a:latin typeface="Calibri"/>
                <a:cs typeface="Calibri"/>
              </a:rPr>
              <a:t>PARENT-</a:t>
            </a:r>
            <a:r>
              <a:rPr kumimoji="0" lang="en-US" sz="2400" b="1" i="0" u="none" strike="noStrike" kern="0" cap="none" spc="-15" normalizeH="0" baseline="0" noProof="0" dirty="0">
                <a:ln>
                  <a:noFill/>
                </a:ln>
                <a:solidFill>
                  <a:srgbClr val="0D6CB8"/>
                </a:solidFill>
                <a:effectLst/>
                <a:uLnTx/>
                <a:uFillTx/>
                <a:latin typeface="Calibri"/>
                <a:cs typeface="Calibri"/>
              </a:rPr>
              <a:t>REQUEST-</a:t>
            </a:r>
            <a:r>
              <a:rPr kumimoji="0" lang="en-US" sz="2400" b="1" i="0" u="none" strike="noStrike" kern="0" cap="none" spc="-10" normalizeH="0" baseline="0" noProof="0" dirty="0">
                <a:ln>
                  <a:noFill/>
                </a:ln>
                <a:solidFill>
                  <a:srgbClr val="0D6CB8"/>
                </a:solidFill>
                <a:effectLst/>
                <a:uLnTx/>
                <a:uFillTx/>
                <a:latin typeface="Calibri"/>
                <a:cs typeface="Calibri"/>
              </a:rPr>
              <a:t>RETENTION- </a:t>
            </a:r>
            <a:r>
              <a:rPr kumimoji="0" lang="en-US" sz="2400" b="1" i="0" u="none" strike="noStrike" kern="0" cap="none" spc="-25" normalizeH="0" baseline="0" noProof="0" dirty="0">
                <a:ln>
                  <a:noFill/>
                </a:ln>
                <a:solidFill>
                  <a:srgbClr val="0D6CB8"/>
                </a:solidFill>
                <a:effectLst/>
                <a:uLnTx/>
                <a:uFillTx/>
                <a:latin typeface="Calibri"/>
                <a:cs typeface="Calibri"/>
              </a:rPr>
              <a:t>INDICATOR</a:t>
            </a:r>
            <a:r>
              <a:rPr kumimoji="0" lang="en-US" sz="2400" b="1" i="0" u="none" strike="noStrike" kern="0" cap="none" spc="-7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(E1729)</a:t>
            </a:r>
            <a:r>
              <a:rPr kumimoji="0" lang="en-US" sz="2400" b="1" i="0" u="none" strike="noStrike" kern="0" cap="none" spc="-6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data</a:t>
            </a:r>
            <a:r>
              <a:rPr kumimoji="0" lang="en-US" sz="2400" b="1" i="0" u="none" strike="noStrike" kern="0" cap="none" spc="-3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element</a:t>
            </a:r>
            <a:r>
              <a:rPr kumimoji="0" lang="en-US" sz="2400" b="1" i="0" u="none" strike="noStrike" kern="0" cap="none" spc="-3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and</a:t>
            </a:r>
            <a:r>
              <a:rPr kumimoji="0" lang="en-US" sz="2400" b="1" i="0" u="none" strike="noStrike" kern="0" cap="none" spc="-4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updated</a:t>
            </a:r>
            <a:r>
              <a:rPr kumimoji="0" lang="en-US" sz="2400" b="1" i="0" u="none" strike="noStrike" kern="0" cap="none" spc="-4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one</a:t>
            </a:r>
            <a:r>
              <a:rPr kumimoji="0" lang="en-US" sz="2400" b="1" i="0" u="none" strike="noStrike" kern="0" cap="none" spc="-4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data</a:t>
            </a:r>
            <a:r>
              <a:rPr kumimoji="0" lang="en-US" sz="2400" b="1" i="0" u="none" strike="noStrike" kern="0" cap="none" spc="-4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validation</a:t>
            </a:r>
            <a:r>
              <a:rPr kumimoji="0" lang="en-US" sz="2400" b="1" i="0" u="none" strike="noStrike" kern="0" cap="none" spc="-35" normalizeH="0" baseline="0" noProof="0" dirty="0">
                <a:ln>
                  <a:noFill/>
                </a:ln>
                <a:solidFill>
                  <a:srgbClr val="0D6CB8"/>
                </a:solidFill>
                <a:effectLst/>
                <a:uLnTx/>
                <a:uFillTx/>
                <a:latin typeface="Calibri"/>
                <a:cs typeface="Calibri"/>
              </a:rPr>
              <a:t> </a:t>
            </a:r>
            <a:r>
              <a:rPr kumimoji="0" lang="en-US" sz="2400" b="1" i="0" u="none" strike="noStrike" kern="0" cap="none" spc="-10" normalizeH="0" baseline="0" noProof="0" dirty="0">
                <a:ln>
                  <a:noFill/>
                </a:ln>
                <a:solidFill>
                  <a:srgbClr val="0D6CB8"/>
                </a:solidFill>
                <a:effectLst/>
                <a:uLnTx/>
                <a:uFillTx/>
                <a:latin typeface="Calibri"/>
                <a:cs typeface="Calibri"/>
              </a:rPr>
              <a:t>rule.</a:t>
            </a:r>
          </a:p>
          <a:p>
            <a:pPr marL="76200" marR="56515" lvl="0" indent="0" defTabSz="914400" eaLnBrk="1" fontAlgn="auto" latinLnBrk="0" hangingPunct="1">
              <a:lnSpc>
                <a:spcPts val="2590"/>
              </a:lnSpc>
              <a:spcBef>
                <a:spcPts val="1664"/>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Calibri"/>
              <a:cs typeface="Calibri"/>
            </a:endParaRPr>
          </a:p>
        </p:txBody>
      </p:sp>
    </p:spTree>
    <p:extLst>
      <p:ext uri="{BB962C8B-B14F-4D97-AF65-F5344CB8AC3E}">
        <p14:creationId xmlns:p14="http://schemas.microsoft.com/office/powerpoint/2010/main" val="2247465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50D90-BA23-E15F-C5C6-1855459E1CDC}"/>
              </a:ext>
            </a:extLst>
          </p:cNvPr>
          <p:cNvSpPr>
            <a:spLocks noGrp="1"/>
          </p:cNvSpPr>
          <p:nvPr>
            <p:ph type="title"/>
          </p:nvPr>
        </p:nvSpPr>
        <p:spPr/>
        <p:txBody>
          <a:bodyPr>
            <a:normAutofit fontScale="90000"/>
          </a:bodyPr>
          <a:lstStyle/>
          <a:p>
            <a:r>
              <a:rPr lang="en-US" dirty="0"/>
              <a:t>PEIMS – Parent Request Retention </a:t>
            </a:r>
            <a:r>
              <a:rPr lang="en-US" sz="3100" b="0" dirty="0"/>
              <a:t>Revised Special Instructions</a:t>
            </a:r>
          </a:p>
        </p:txBody>
      </p:sp>
      <p:pic>
        <p:nvPicPr>
          <p:cNvPr id="5" name="Picture 4">
            <a:extLst>
              <a:ext uri="{FF2B5EF4-FFF2-40B4-BE49-F238E27FC236}">
                <a16:creationId xmlns:a16="http://schemas.microsoft.com/office/drawing/2014/main" id="{BAA941B1-D161-34CA-3378-DD0182FA4B60}"/>
              </a:ext>
            </a:extLst>
          </p:cNvPr>
          <p:cNvPicPr>
            <a:picLocks noChangeAspect="1"/>
          </p:cNvPicPr>
          <p:nvPr/>
        </p:nvPicPr>
        <p:blipFill>
          <a:blip r:embed="rId2"/>
          <a:stretch>
            <a:fillRect/>
          </a:stretch>
        </p:blipFill>
        <p:spPr>
          <a:xfrm>
            <a:off x="840509" y="740172"/>
            <a:ext cx="6500903" cy="3479702"/>
          </a:xfrm>
          <a:prstGeom prst="rect">
            <a:avLst/>
          </a:prstGeom>
        </p:spPr>
      </p:pic>
      <p:sp>
        <p:nvSpPr>
          <p:cNvPr id="7" name="TextBox 6">
            <a:extLst>
              <a:ext uri="{FF2B5EF4-FFF2-40B4-BE49-F238E27FC236}">
                <a16:creationId xmlns:a16="http://schemas.microsoft.com/office/drawing/2014/main" id="{68C36095-01DC-16A3-D154-3B0C09D68A56}"/>
              </a:ext>
            </a:extLst>
          </p:cNvPr>
          <p:cNvSpPr txBox="1"/>
          <p:nvPr/>
        </p:nvSpPr>
        <p:spPr>
          <a:xfrm>
            <a:off x="840509" y="4321908"/>
            <a:ext cx="6096000" cy="369332"/>
          </a:xfrm>
          <a:prstGeom prst="rect">
            <a:avLst/>
          </a:prstGeom>
          <a:noFill/>
        </p:spPr>
        <p:txBody>
          <a:bodyPr wrap="square">
            <a:spAutoFit/>
          </a:bodyPr>
          <a:lstStyle/>
          <a:p>
            <a:pPr marL="12700">
              <a:lnSpc>
                <a:spcPct val="100000"/>
              </a:lnSpc>
              <a:spcBef>
                <a:spcPts val="100"/>
              </a:spcBef>
            </a:pPr>
            <a:r>
              <a:rPr lang="en-US" sz="1800" b="1" spc="-10" dirty="0" err="1">
                <a:solidFill>
                  <a:srgbClr val="0D6CB8"/>
                </a:solidFill>
                <a:latin typeface="Calibri"/>
                <a:cs typeface="Calibri"/>
              </a:rPr>
              <a:t>StudentExtension</a:t>
            </a:r>
            <a:endParaRPr lang="en-US" sz="1800" dirty="0">
              <a:latin typeface="Calibri"/>
              <a:cs typeface="Calibri"/>
            </a:endParaRPr>
          </a:p>
        </p:txBody>
      </p:sp>
      <p:pic>
        <p:nvPicPr>
          <p:cNvPr id="9" name="Picture 8">
            <a:extLst>
              <a:ext uri="{FF2B5EF4-FFF2-40B4-BE49-F238E27FC236}">
                <a16:creationId xmlns:a16="http://schemas.microsoft.com/office/drawing/2014/main" id="{BC7A8239-F938-E97A-96FE-B8784FE5C67D}"/>
              </a:ext>
            </a:extLst>
          </p:cNvPr>
          <p:cNvPicPr>
            <a:picLocks noChangeAspect="1"/>
          </p:cNvPicPr>
          <p:nvPr/>
        </p:nvPicPr>
        <p:blipFill>
          <a:blip r:embed="rId3"/>
          <a:stretch>
            <a:fillRect/>
          </a:stretch>
        </p:blipFill>
        <p:spPr>
          <a:xfrm>
            <a:off x="840509" y="4665336"/>
            <a:ext cx="10549297" cy="1334499"/>
          </a:xfrm>
          <a:prstGeom prst="rect">
            <a:avLst/>
          </a:prstGeom>
        </p:spPr>
      </p:pic>
    </p:spTree>
    <p:extLst>
      <p:ext uri="{BB962C8B-B14F-4D97-AF65-F5344CB8AC3E}">
        <p14:creationId xmlns:p14="http://schemas.microsoft.com/office/powerpoint/2010/main" val="31684150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50D90-BA23-E15F-C5C6-1855459E1CDC}"/>
              </a:ext>
            </a:extLst>
          </p:cNvPr>
          <p:cNvSpPr>
            <a:spLocks noGrp="1"/>
          </p:cNvSpPr>
          <p:nvPr>
            <p:ph type="title"/>
          </p:nvPr>
        </p:nvSpPr>
        <p:spPr>
          <a:xfrm>
            <a:off x="712380" y="73891"/>
            <a:ext cx="11121657" cy="637309"/>
          </a:xfrm>
        </p:spPr>
        <p:txBody>
          <a:bodyPr>
            <a:normAutofit/>
          </a:bodyPr>
          <a:lstStyle/>
          <a:p>
            <a:r>
              <a:rPr lang="en-US" dirty="0"/>
              <a:t>PEIMS – Parent Request Retention -</a:t>
            </a:r>
            <a:r>
              <a:rPr lang="en-US" sz="3100" b="0" dirty="0"/>
              <a:t>More Information</a:t>
            </a:r>
          </a:p>
        </p:txBody>
      </p:sp>
      <p:sp>
        <p:nvSpPr>
          <p:cNvPr id="4" name="TextBox 3">
            <a:extLst>
              <a:ext uri="{FF2B5EF4-FFF2-40B4-BE49-F238E27FC236}">
                <a16:creationId xmlns:a16="http://schemas.microsoft.com/office/drawing/2014/main" id="{529A1D2E-469A-EC41-176C-0D15F47E9BE3}"/>
              </a:ext>
            </a:extLst>
          </p:cNvPr>
          <p:cNvSpPr txBox="1"/>
          <p:nvPr/>
        </p:nvSpPr>
        <p:spPr>
          <a:xfrm>
            <a:off x="394908" y="674400"/>
            <a:ext cx="11584655" cy="5078313"/>
          </a:xfrm>
          <a:prstGeom prst="rect">
            <a:avLst/>
          </a:prstGeom>
          <a:noFill/>
        </p:spPr>
        <p:txBody>
          <a:bodyPr wrap="square">
            <a:spAutoFit/>
          </a:bodyPr>
          <a:lstStyle/>
          <a:p>
            <a:pPr marL="241300" marR="6985" indent="-228600">
              <a:lnSpc>
                <a:spcPct val="100000"/>
              </a:lnSpc>
              <a:spcBef>
                <a:spcPts val="100"/>
              </a:spcBef>
              <a:buClr>
                <a:srgbClr val="F05F38"/>
              </a:buClr>
              <a:buFont typeface="Wingdings"/>
              <a:buChar char=""/>
              <a:tabLst>
                <a:tab pos="241300" algn="l"/>
              </a:tabLst>
            </a:pPr>
            <a:r>
              <a:rPr lang="en-US" sz="2000" dirty="0">
                <a:solidFill>
                  <a:srgbClr val="0D6CB8"/>
                </a:solidFill>
                <a:latin typeface="Calibri"/>
                <a:cs typeface="Calibri"/>
              </a:rPr>
              <a:t>A</a:t>
            </a:r>
            <a:r>
              <a:rPr lang="en-US" sz="2000" spc="-35" dirty="0">
                <a:solidFill>
                  <a:srgbClr val="0D6CB8"/>
                </a:solidFill>
                <a:latin typeface="Calibri"/>
                <a:cs typeface="Calibri"/>
              </a:rPr>
              <a:t> </a:t>
            </a:r>
            <a:r>
              <a:rPr lang="en-US" sz="2000" dirty="0">
                <a:solidFill>
                  <a:srgbClr val="0D6CB8"/>
                </a:solidFill>
                <a:latin typeface="Calibri"/>
                <a:cs typeface="Calibri"/>
              </a:rPr>
              <a:t>local</a:t>
            </a:r>
            <a:r>
              <a:rPr lang="en-US" sz="2000" spc="-35" dirty="0">
                <a:solidFill>
                  <a:srgbClr val="0D6CB8"/>
                </a:solidFill>
                <a:latin typeface="Calibri"/>
                <a:cs typeface="Calibri"/>
              </a:rPr>
              <a:t> </a:t>
            </a:r>
            <a:r>
              <a:rPr lang="en-US" sz="2000" dirty="0">
                <a:solidFill>
                  <a:srgbClr val="0D6CB8"/>
                </a:solidFill>
                <a:latin typeface="Calibri"/>
                <a:cs typeface="Calibri"/>
              </a:rPr>
              <a:t>school</a:t>
            </a:r>
            <a:r>
              <a:rPr lang="en-US" sz="2000" spc="-45" dirty="0">
                <a:solidFill>
                  <a:srgbClr val="0D6CB8"/>
                </a:solidFill>
                <a:latin typeface="Calibri"/>
                <a:cs typeface="Calibri"/>
              </a:rPr>
              <a:t> </a:t>
            </a:r>
            <a:r>
              <a:rPr lang="en-US" sz="2000" dirty="0">
                <a:solidFill>
                  <a:srgbClr val="0D6CB8"/>
                </a:solidFill>
                <a:latin typeface="Calibri"/>
                <a:cs typeface="Calibri"/>
              </a:rPr>
              <a:t>district</a:t>
            </a:r>
            <a:r>
              <a:rPr lang="en-US" sz="2000" spc="-45" dirty="0">
                <a:solidFill>
                  <a:srgbClr val="0D6CB8"/>
                </a:solidFill>
                <a:latin typeface="Calibri"/>
                <a:cs typeface="Calibri"/>
              </a:rPr>
              <a:t> </a:t>
            </a:r>
            <a:r>
              <a:rPr lang="en-US" sz="2000" dirty="0">
                <a:solidFill>
                  <a:srgbClr val="0D6CB8"/>
                </a:solidFill>
                <a:latin typeface="Calibri"/>
                <a:cs typeface="Calibri"/>
              </a:rPr>
              <a:t>or</a:t>
            </a:r>
            <a:r>
              <a:rPr lang="en-US" sz="2000" spc="-35" dirty="0">
                <a:solidFill>
                  <a:srgbClr val="0D6CB8"/>
                </a:solidFill>
                <a:latin typeface="Calibri"/>
                <a:cs typeface="Calibri"/>
              </a:rPr>
              <a:t> </a:t>
            </a:r>
            <a:r>
              <a:rPr lang="en-US" sz="2000" spc="-10" dirty="0">
                <a:solidFill>
                  <a:srgbClr val="0D6CB8"/>
                </a:solidFill>
                <a:latin typeface="Calibri"/>
                <a:cs typeface="Calibri"/>
              </a:rPr>
              <a:t>open-</a:t>
            </a:r>
            <a:r>
              <a:rPr lang="en-US" sz="2000" dirty="0">
                <a:solidFill>
                  <a:srgbClr val="0D6CB8"/>
                </a:solidFill>
                <a:latin typeface="Calibri"/>
                <a:cs typeface="Calibri"/>
              </a:rPr>
              <a:t>enrollment</a:t>
            </a:r>
            <a:r>
              <a:rPr lang="en-US" sz="2000" spc="-40" dirty="0">
                <a:solidFill>
                  <a:srgbClr val="0D6CB8"/>
                </a:solidFill>
                <a:latin typeface="Calibri"/>
                <a:cs typeface="Calibri"/>
              </a:rPr>
              <a:t> </a:t>
            </a:r>
            <a:r>
              <a:rPr lang="en-US" sz="2000" dirty="0">
                <a:solidFill>
                  <a:srgbClr val="0D6CB8"/>
                </a:solidFill>
                <a:latin typeface="Calibri"/>
                <a:cs typeface="Calibri"/>
              </a:rPr>
              <a:t>charter</a:t>
            </a:r>
            <a:r>
              <a:rPr lang="en-US" sz="2000" spc="-35" dirty="0">
                <a:solidFill>
                  <a:srgbClr val="0D6CB8"/>
                </a:solidFill>
                <a:latin typeface="Calibri"/>
                <a:cs typeface="Calibri"/>
              </a:rPr>
              <a:t> </a:t>
            </a:r>
            <a:r>
              <a:rPr lang="en-US" sz="2000" dirty="0">
                <a:solidFill>
                  <a:srgbClr val="0D6CB8"/>
                </a:solidFill>
                <a:latin typeface="Calibri"/>
                <a:cs typeface="Calibri"/>
              </a:rPr>
              <a:t>school</a:t>
            </a:r>
            <a:r>
              <a:rPr lang="en-US" sz="2000" spc="-35" dirty="0">
                <a:solidFill>
                  <a:srgbClr val="0D6CB8"/>
                </a:solidFill>
                <a:latin typeface="Calibri"/>
                <a:cs typeface="Calibri"/>
              </a:rPr>
              <a:t> </a:t>
            </a:r>
            <a:r>
              <a:rPr lang="en-US" sz="2000" dirty="0">
                <a:solidFill>
                  <a:srgbClr val="0D6CB8"/>
                </a:solidFill>
                <a:latin typeface="Calibri"/>
                <a:cs typeface="Calibri"/>
              </a:rPr>
              <a:t>policy</a:t>
            </a:r>
            <a:r>
              <a:rPr lang="en-US" sz="2000" spc="-35" dirty="0">
                <a:solidFill>
                  <a:srgbClr val="0D6CB8"/>
                </a:solidFill>
                <a:latin typeface="Calibri"/>
                <a:cs typeface="Calibri"/>
              </a:rPr>
              <a:t> </a:t>
            </a:r>
            <a:r>
              <a:rPr lang="en-US" sz="2000" dirty="0">
                <a:solidFill>
                  <a:srgbClr val="0D6CB8"/>
                </a:solidFill>
                <a:latin typeface="Calibri"/>
                <a:cs typeface="Calibri"/>
              </a:rPr>
              <a:t>will</a:t>
            </a:r>
            <a:r>
              <a:rPr lang="en-US" sz="2000" spc="-35" dirty="0">
                <a:solidFill>
                  <a:srgbClr val="0D6CB8"/>
                </a:solidFill>
                <a:latin typeface="Calibri"/>
                <a:cs typeface="Calibri"/>
              </a:rPr>
              <a:t> </a:t>
            </a:r>
            <a:r>
              <a:rPr lang="en-US" sz="2000" dirty="0">
                <a:solidFill>
                  <a:srgbClr val="0D6CB8"/>
                </a:solidFill>
                <a:latin typeface="Calibri"/>
                <a:cs typeface="Calibri"/>
              </a:rPr>
              <a:t>determine</a:t>
            </a:r>
            <a:r>
              <a:rPr lang="en-US" sz="2000" spc="-40" dirty="0">
                <a:solidFill>
                  <a:srgbClr val="0D6CB8"/>
                </a:solidFill>
                <a:latin typeface="Calibri"/>
                <a:cs typeface="Calibri"/>
              </a:rPr>
              <a:t> </a:t>
            </a:r>
            <a:r>
              <a:rPr lang="en-US" sz="2000" dirty="0">
                <a:solidFill>
                  <a:srgbClr val="0D6CB8"/>
                </a:solidFill>
                <a:latin typeface="Calibri"/>
                <a:cs typeface="Calibri"/>
              </a:rPr>
              <a:t>if</a:t>
            </a:r>
            <a:r>
              <a:rPr lang="en-US" sz="2000" spc="-15" dirty="0">
                <a:solidFill>
                  <a:srgbClr val="0D6CB8"/>
                </a:solidFill>
                <a:latin typeface="Calibri"/>
                <a:cs typeface="Calibri"/>
              </a:rPr>
              <a:t> </a:t>
            </a:r>
            <a:r>
              <a:rPr lang="en-US" sz="2000" spc="-50" dirty="0">
                <a:solidFill>
                  <a:srgbClr val="0D6CB8"/>
                </a:solidFill>
                <a:latin typeface="Calibri"/>
                <a:cs typeface="Calibri"/>
              </a:rPr>
              <a:t>a </a:t>
            </a:r>
            <a:r>
              <a:rPr lang="en-US" sz="2000" dirty="0">
                <a:solidFill>
                  <a:srgbClr val="0D6CB8"/>
                </a:solidFill>
                <a:latin typeface="Calibri"/>
                <a:cs typeface="Calibri"/>
              </a:rPr>
              <a:t>parent</a:t>
            </a:r>
            <a:r>
              <a:rPr lang="en-US" sz="2000" spc="-40" dirty="0">
                <a:solidFill>
                  <a:srgbClr val="0D6CB8"/>
                </a:solidFill>
                <a:latin typeface="Calibri"/>
                <a:cs typeface="Calibri"/>
              </a:rPr>
              <a:t> </a:t>
            </a:r>
            <a:r>
              <a:rPr lang="en-US" sz="2000" dirty="0">
                <a:solidFill>
                  <a:srgbClr val="0D6CB8"/>
                </a:solidFill>
                <a:latin typeface="Calibri"/>
                <a:cs typeface="Calibri"/>
              </a:rPr>
              <a:t>can</a:t>
            </a:r>
            <a:r>
              <a:rPr lang="en-US" sz="2000" spc="-55" dirty="0">
                <a:solidFill>
                  <a:srgbClr val="0D6CB8"/>
                </a:solidFill>
                <a:latin typeface="Calibri"/>
                <a:cs typeface="Calibri"/>
              </a:rPr>
              <a:t> </a:t>
            </a:r>
            <a:r>
              <a:rPr lang="en-US" sz="2000" dirty="0">
                <a:solidFill>
                  <a:srgbClr val="0D6CB8"/>
                </a:solidFill>
                <a:latin typeface="Calibri"/>
                <a:cs typeface="Calibri"/>
              </a:rPr>
              <a:t>request</a:t>
            </a:r>
            <a:r>
              <a:rPr lang="en-US" sz="2000" spc="-50" dirty="0">
                <a:solidFill>
                  <a:srgbClr val="0D6CB8"/>
                </a:solidFill>
                <a:latin typeface="Calibri"/>
                <a:cs typeface="Calibri"/>
              </a:rPr>
              <a:t> </a:t>
            </a:r>
            <a:r>
              <a:rPr lang="en-US" sz="2000" dirty="0">
                <a:solidFill>
                  <a:srgbClr val="0D6CB8"/>
                </a:solidFill>
                <a:latin typeface="Calibri"/>
                <a:cs typeface="Calibri"/>
              </a:rPr>
              <a:t>a</a:t>
            </a:r>
            <a:r>
              <a:rPr lang="en-US" sz="2000" spc="-40" dirty="0">
                <a:solidFill>
                  <a:srgbClr val="0D6CB8"/>
                </a:solidFill>
                <a:latin typeface="Calibri"/>
                <a:cs typeface="Calibri"/>
              </a:rPr>
              <a:t> </a:t>
            </a:r>
            <a:r>
              <a:rPr lang="en-US" sz="2000" dirty="0">
                <a:solidFill>
                  <a:srgbClr val="0D6CB8"/>
                </a:solidFill>
                <a:latin typeface="Calibri"/>
                <a:cs typeface="Calibri"/>
              </a:rPr>
              <a:t>student</a:t>
            </a:r>
            <a:r>
              <a:rPr lang="en-US" sz="2000" spc="-50" dirty="0">
                <a:solidFill>
                  <a:srgbClr val="0D6CB8"/>
                </a:solidFill>
                <a:latin typeface="Calibri"/>
                <a:cs typeface="Calibri"/>
              </a:rPr>
              <a:t> </a:t>
            </a:r>
            <a:r>
              <a:rPr lang="en-US" sz="2000" dirty="0">
                <a:solidFill>
                  <a:srgbClr val="0D6CB8"/>
                </a:solidFill>
                <a:latin typeface="Calibri"/>
                <a:cs typeface="Calibri"/>
              </a:rPr>
              <a:t>repeat</a:t>
            </a:r>
            <a:r>
              <a:rPr lang="en-US" sz="2000" spc="-45" dirty="0">
                <a:solidFill>
                  <a:srgbClr val="0D6CB8"/>
                </a:solidFill>
                <a:latin typeface="Calibri"/>
                <a:cs typeface="Calibri"/>
              </a:rPr>
              <a:t> </a:t>
            </a:r>
            <a:r>
              <a:rPr lang="en-US" sz="2000" dirty="0">
                <a:solidFill>
                  <a:srgbClr val="0D6CB8"/>
                </a:solidFill>
                <a:latin typeface="Calibri"/>
                <a:cs typeface="Calibri"/>
              </a:rPr>
              <a:t>a</a:t>
            </a:r>
            <a:r>
              <a:rPr lang="en-US" sz="2000" spc="-35" dirty="0">
                <a:solidFill>
                  <a:srgbClr val="0D6CB8"/>
                </a:solidFill>
                <a:latin typeface="Calibri"/>
                <a:cs typeface="Calibri"/>
              </a:rPr>
              <a:t> </a:t>
            </a:r>
            <a:r>
              <a:rPr lang="en-US" sz="2000" dirty="0">
                <a:solidFill>
                  <a:srgbClr val="0D6CB8"/>
                </a:solidFill>
                <a:latin typeface="Calibri"/>
                <a:cs typeface="Calibri"/>
              </a:rPr>
              <a:t>high</a:t>
            </a:r>
            <a:r>
              <a:rPr lang="en-US" sz="2000" spc="-40" dirty="0">
                <a:solidFill>
                  <a:srgbClr val="0D6CB8"/>
                </a:solidFill>
                <a:latin typeface="Calibri"/>
                <a:cs typeface="Calibri"/>
              </a:rPr>
              <a:t> </a:t>
            </a:r>
            <a:r>
              <a:rPr lang="en-US" sz="2000" dirty="0">
                <a:solidFill>
                  <a:srgbClr val="0D6CB8"/>
                </a:solidFill>
                <a:latin typeface="Calibri"/>
                <a:cs typeface="Calibri"/>
              </a:rPr>
              <a:t>school</a:t>
            </a:r>
            <a:r>
              <a:rPr lang="en-US" sz="2000" spc="-40" dirty="0">
                <a:solidFill>
                  <a:srgbClr val="0D6CB8"/>
                </a:solidFill>
                <a:latin typeface="Calibri"/>
                <a:cs typeface="Calibri"/>
              </a:rPr>
              <a:t> </a:t>
            </a:r>
            <a:r>
              <a:rPr lang="en-US" sz="2000" dirty="0">
                <a:solidFill>
                  <a:srgbClr val="0D6CB8"/>
                </a:solidFill>
                <a:latin typeface="Calibri"/>
                <a:cs typeface="Calibri"/>
              </a:rPr>
              <a:t>credit</a:t>
            </a:r>
            <a:r>
              <a:rPr lang="en-US" sz="2000" spc="-45" dirty="0">
                <a:solidFill>
                  <a:srgbClr val="0D6CB8"/>
                </a:solidFill>
                <a:latin typeface="Calibri"/>
                <a:cs typeface="Calibri"/>
              </a:rPr>
              <a:t> </a:t>
            </a:r>
            <a:r>
              <a:rPr lang="en-US" sz="2000" dirty="0">
                <a:solidFill>
                  <a:srgbClr val="0D6CB8"/>
                </a:solidFill>
                <a:latin typeface="Calibri"/>
                <a:cs typeface="Calibri"/>
              </a:rPr>
              <a:t>course</a:t>
            </a:r>
            <a:r>
              <a:rPr lang="en-US" sz="2000" spc="-45" dirty="0">
                <a:solidFill>
                  <a:srgbClr val="0D6CB8"/>
                </a:solidFill>
                <a:latin typeface="Calibri"/>
                <a:cs typeface="Calibri"/>
              </a:rPr>
              <a:t> </a:t>
            </a:r>
            <a:r>
              <a:rPr lang="en-US" sz="2000" dirty="0">
                <a:solidFill>
                  <a:srgbClr val="0D6CB8"/>
                </a:solidFill>
                <a:latin typeface="Calibri"/>
                <a:cs typeface="Calibri"/>
              </a:rPr>
              <a:t>for</a:t>
            </a:r>
            <a:r>
              <a:rPr lang="en-US" sz="2000" spc="-35" dirty="0">
                <a:solidFill>
                  <a:srgbClr val="0D6CB8"/>
                </a:solidFill>
                <a:latin typeface="Calibri"/>
                <a:cs typeface="Calibri"/>
              </a:rPr>
              <a:t> </a:t>
            </a:r>
            <a:r>
              <a:rPr lang="en-US" sz="2000" dirty="0">
                <a:solidFill>
                  <a:srgbClr val="0D6CB8"/>
                </a:solidFill>
                <a:latin typeface="Calibri"/>
                <a:cs typeface="Calibri"/>
              </a:rPr>
              <a:t>a</a:t>
            </a:r>
            <a:r>
              <a:rPr lang="en-US" sz="2000" spc="-30" dirty="0">
                <a:solidFill>
                  <a:srgbClr val="0D6CB8"/>
                </a:solidFill>
                <a:latin typeface="Calibri"/>
                <a:cs typeface="Calibri"/>
              </a:rPr>
              <a:t> </a:t>
            </a:r>
            <a:r>
              <a:rPr lang="en-US" sz="2000" dirty="0">
                <a:solidFill>
                  <a:srgbClr val="0D6CB8"/>
                </a:solidFill>
                <a:latin typeface="Calibri"/>
                <a:cs typeface="Calibri"/>
              </a:rPr>
              <a:t>higher</a:t>
            </a:r>
            <a:r>
              <a:rPr lang="en-US" sz="2000" spc="-50" dirty="0">
                <a:solidFill>
                  <a:srgbClr val="0D6CB8"/>
                </a:solidFill>
                <a:latin typeface="Calibri"/>
                <a:cs typeface="Calibri"/>
              </a:rPr>
              <a:t> </a:t>
            </a:r>
            <a:r>
              <a:rPr lang="en-US" sz="2000" spc="-10" dirty="0">
                <a:solidFill>
                  <a:srgbClr val="0D6CB8"/>
                </a:solidFill>
                <a:latin typeface="Calibri"/>
                <a:cs typeface="Calibri"/>
              </a:rPr>
              <a:t>grade. </a:t>
            </a:r>
            <a:r>
              <a:rPr lang="en-US" sz="2000" dirty="0">
                <a:solidFill>
                  <a:srgbClr val="0D6CB8"/>
                </a:solidFill>
                <a:latin typeface="Calibri"/>
                <a:cs typeface="Calibri"/>
              </a:rPr>
              <a:t>(See</a:t>
            </a:r>
            <a:r>
              <a:rPr lang="en-US" sz="2000" spc="-5" dirty="0">
                <a:solidFill>
                  <a:srgbClr val="0D6CB8"/>
                </a:solidFill>
                <a:latin typeface="Calibri"/>
                <a:cs typeface="Calibri"/>
              </a:rPr>
              <a:t> </a:t>
            </a:r>
            <a:r>
              <a:rPr lang="en-US" sz="2000" dirty="0">
                <a:solidFill>
                  <a:srgbClr val="0D6CB8"/>
                </a:solidFill>
                <a:latin typeface="Calibri"/>
                <a:cs typeface="Calibri"/>
              </a:rPr>
              <a:t>TEC</a:t>
            </a:r>
            <a:r>
              <a:rPr lang="en-US" sz="2000" spc="10" dirty="0">
                <a:solidFill>
                  <a:srgbClr val="0D6CB8"/>
                </a:solidFill>
                <a:latin typeface="Calibri"/>
                <a:cs typeface="Calibri"/>
              </a:rPr>
              <a:t> </a:t>
            </a:r>
            <a:r>
              <a:rPr lang="en-US" sz="2000" spc="-10" dirty="0">
                <a:solidFill>
                  <a:srgbClr val="0D6CB8"/>
                </a:solidFill>
                <a:latin typeface="Calibri"/>
                <a:cs typeface="Calibri"/>
              </a:rPr>
              <a:t>§§28.02124(a-</a:t>
            </a:r>
            <a:r>
              <a:rPr lang="en-US" sz="2000" dirty="0">
                <a:solidFill>
                  <a:srgbClr val="0D6CB8"/>
                </a:solidFill>
                <a:latin typeface="Calibri"/>
                <a:cs typeface="Calibri"/>
              </a:rPr>
              <a:t>1)</a:t>
            </a:r>
            <a:r>
              <a:rPr lang="en-US" sz="2000" spc="-5" dirty="0">
                <a:solidFill>
                  <a:srgbClr val="0D6CB8"/>
                </a:solidFill>
                <a:latin typeface="Calibri"/>
                <a:cs typeface="Calibri"/>
              </a:rPr>
              <a:t> </a:t>
            </a:r>
            <a:r>
              <a:rPr lang="en-US" sz="2000" dirty="0">
                <a:solidFill>
                  <a:srgbClr val="0D6CB8"/>
                </a:solidFill>
                <a:latin typeface="Calibri"/>
                <a:cs typeface="Calibri"/>
              </a:rPr>
              <a:t>and</a:t>
            </a:r>
            <a:r>
              <a:rPr lang="en-US" sz="2000" spc="-15" dirty="0">
                <a:solidFill>
                  <a:srgbClr val="0D6CB8"/>
                </a:solidFill>
                <a:latin typeface="Calibri"/>
                <a:cs typeface="Calibri"/>
              </a:rPr>
              <a:t> </a:t>
            </a:r>
            <a:r>
              <a:rPr lang="en-US" sz="2000" spc="-10" dirty="0">
                <a:solidFill>
                  <a:srgbClr val="0D6CB8"/>
                </a:solidFill>
                <a:latin typeface="Calibri"/>
                <a:cs typeface="Calibri"/>
              </a:rPr>
              <a:t>28.02124(g))</a:t>
            </a:r>
            <a:endParaRPr lang="en-US" sz="2000" dirty="0">
              <a:latin typeface="Calibri"/>
              <a:cs typeface="Calibri"/>
            </a:endParaRPr>
          </a:p>
          <a:p>
            <a:pPr>
              <a:lnSpc>
                <a:spcPct val="100000"/>
              </a:lnSpc>
              <a:spcBef>
                <a:spcPts val="5"/>
              </a:spcBef>
              <a:buClr>
                <a:srgbClr val="F05F38"/>
              </a:buClr>
              <a:buFont typeface="Wingdings"/>
              <a:buChar char=""/>
            </a:pPr>
            <a:endParaRPr lang="en-US" sz="2000" dirty="0">
              <a:latin typeface="Calibri"/>
              <a:cs typeface="Calibri"/>
            </a:endParaRPr>
          </a:p>
          <a:p>
            <a:pPr marL="240665" indent="-227965" algn="just">
              <a:lnSpc>
                <a:spcPct val="100000"/>
              </a:lnSpc>
              <a:buClr>
                <a:srgbClr val="F05F38"/>
              </a:buClr>
              <a:buFont typeface="Wingdings"/>
              <a:buChar char=""/>
              <a:tabLst>
                <a:tab pos="240665" algn="l"/>
              </a:tabLst>
            </a:pPr>
            <a:r>
              <a:rPr lang="en-US" sz="2000" dirty="0">
                <a:solidFill>
                  <a:srgbClr val="0D6CB8"/>
                </a:solidFill>
                <a:latin typeface="Calibri"/>
                <a:cs typeface="Calibri"/>
              </a:rPr>
              <a:t>If</a:t>
            </a:r>
            <a:r>
              <a:rPr lang="en-US" sz="2000" spc="-30" dirty="0">
                <a:solidFill>
                  <a:srgbClr val="0D6CB8"/>
                </a:solidFill>
                <a:latin typeface="Calibri"/>
                <a:cs typeface="Calibri"/>
              </a:rPr>
              <a:t> </a:t>
            </a:r>
            <a:r>
              <a:rPr lang="en-US" sz="2000" dirty="0">
                <a:solidFill>
                  <a:srgbClr val="0D6CB8"/>
                </a:solidFill>
                <a:latin typeface="Calibri"/>
                <a:cs typeface="Calibri"/>
              </a:rPr>
              <a:t>a</a:t>
            </a:r>
            <a:r>
              <a:rPr lang="en-US" sz="2000" spc="-35" dirty="0">
                <a:solidFill>
                  <a:srgbClr val="0D6CB8"/>
                </a:solidFill>
                <a:latin typeface="Calibri"/>
                <a:cs typeface="Calibri"/>
              </a:rPr>
              <a:t> </a:t>
            </a:r>
            <a:r>
              <a:rPr lang="en-US" sz="2000" dirty="0">
                <a:solidFill>
                  <a:srgbClr val="0D6CB8"/>
                </a:solidFill>
                <a:latin typeface="Calibri"/>
                <a:cs typeface="Calibri"/>
              </a:rPr>
              <a:t>parent</a:t>
            </a:r>
            <a:r>
              <a:rPr lang="en-US" sz="2000" spc="-45" dirty="0">
                <a:solidFill>
                  <a:srgbClr val="0D6CB8"/>
                </a:solidFill>
                <a:latin typeface="Calibri"/>
                <a:cs typeface="Calibri"/>
              </a:rPr>
              <a:t> </a:t>
            </a:r>
            <a:r>
              <a:rPr lang="en-US" sz="2000" dirty="0">
                <a:solidFill>
                  <a:srgbClr val="0D6CB8"/>
                </a:solidFill>
                <a:latin typeface="Calibri"/>
                <a:cs typeface="Calibri"/>
              </a:rPr>
              <a:t>requests</a:t>
            </a:r>
            <a:r>
              <a:rPr lang="en-US" sz="2000" spc="-40" dirty="0">
                <a:solidFill>
                  <a:srgbClr val="0D6CB8"/>
                </a:solidFill>
                <a:latin typeface="Calibri"/>
                <a:cs typeface="Calibri"/>
              </a:rPr>
              <a:t> </a:t>
            </a:r>
            <a:r>
              <a:rPr lang="en-US" sz="2000" dirty="0">
                <a:solidFill>
                  <a:srgbClr val="0D6CB8"/>
                </a:solidFill>
                <a:latin typeface="Calibri"/>
                <a:cs typeface="Calibri"/>
              </a:rPr>
              <a:t>a</a:t>
            </a:r>
            <a:r>
              <a:rPr lang="en-US" sz="2000" spc="-35" dirty="0">
                <a:solidFill>
                  <a:srgbClr val="0D6CB8"/>
                </a:solidFill>
                <a:latin typeface="Calibri"/>
                <a:cs typeface="Calibri"/>
              </a:rPr>
              <a:t> </a:t>
            </a:r>
            <a:r>
              <a:rPr lang="en-US" sz="2000" dirty="0">
                <a:solidFill>
                  <a:srgbClr val="0D6CB8"/>
                </a:solidFill>
                <a:latin typeface="Calibri"/>
                <a:cs typeface="Calibri"/>
              </a:rPr>
              <a:t>student</a:t>
            </a:r>
            <a:r>
              <a:rPr lang="en-US" sz="2000" spc="-45" dirty="0">
                <a:solidFill>
                  <a:srgbClr val="0D6CB8"/>
                </a:solidFill>
                <a:latin typeface="Calibri"/>
                <a:cs typeface="Calibri"/>
              </a:rPr>
              <a:t> </a:t>
            </a:r>
            <a:r>
              <a:rPr lang="en-US" sz="2000" dirty="0">
                <a:solidFill>
                  <a:srgbClr val="0D6CB8"/>
                </a:solidFill>
                <a:latin typeface="Calibri"/>
                <a:cs typeface="Calibri"/>
              </a:rPr>
              <a:t>repeat</a:t>
            </a:r>
            <a:r>
              <a:rPr lang="en-US" sz="2000" spc="-50" dirty="0">
                <a:solidFill>
                  <a:srgbClr val="0D6CB8"/>
                </a:solidFill>
                <a:latin typeface="Calibri"/>
                <a:cs typeface="Calibri"/>
              </a:rPr>
              <a:t> </a:t>
            </a:r>
            <a:r>
              <a:rPr lang="en-US" sz="2000" dirty="0">
                <a:solidFill>
                  <a:srgbClr val="0D6CB8"/>
                </a:solidFill>
                <a:latin typeface="Calibri"/>
                <a:cs typeface="Calibri"/>
              </a:rPr>
              <a:t>a</a:t>
            </a:r>
            <a:r>
              <a:rPr lang="en-US" sz="2000" spc="-40" dirty="0">
                <a:solidFill>
                  <a:srgbClr val="0D6CB8"/>
                </a:solidFill>
                <a:latin typeface="Calibri"/>
                <a:cs typeface="Calibri"/>
              </a:rPr>
              <a:t> </a:t>
            </a:r>
            <a:r>
              <a:rPr lang="en-US" sz="2000" dirty="0">
                <a:solidFill>
                  <a:srgbClr val="0D6CB8"/>
                </a:solidFill>
                <a:latin typeface="Calibri"/>
                <a:cs typeface="Calibri"/>
              </a:rPr>
              <a:t>course</a:t>
            </a:r>
            <a:r>
              <a:rPr lang="en-US" sz="2000" spc="-40" dirty="0">
                <a:solidFill>
                  <a:srgbClr val="0D6CB8"/>
                </a:solidFill>
                <a:latin typeface="Calibri"/>
                <a:cs typeface="Calibri"/>
              </a:rPr>
              <a:t> </a:t>
            </a:r>
            <a:r>
              <a:rPr lang="en-US" sz="2000" dirty="0">
                <a:solidFill>
                  <a:srgbClr val="0D6CB8"/>
                </a:solidFill>
                <a:latin typeface="Calibri"/>
                <a:cs typeface="Calibri"/>
              </a:rPr>
              <a:t>for</a:t>
            </a:r>
            <a:r>
              <a:rPr lang="en-US" sz="2000" spc="-30" dirty="0">
                <a:solidFill>
                  <a:srgbClr val="0D6CB8"/>
                </a:solidFill>
                <a:latin typeface="Calibri"/>
                <a:cs typeface="Calibri"/>
              </a:rPr>
              <a:t> </a:t>
            </a:r>
            <a:r>
              <a:rPr lang="en-US" sz="2000" dirty="0">
                <a:solidFill>
                  <a:srgbClr val="0D6CB8"/>
                </a:solidFill>
                <a:latin typeface="Calibri"/>
                <a:cs typeface="Calibri"/>
              </a:rPr>
              <a:t>high</a:t>
            </a:r>
            <a:r>
              <a:rPr lang="en-US" sz="2000" spc="-50" dirty="0">
                <a:solidFill>
                  <a:srgbClr val="0D6CB8"/>
                </a:solidFill>
                <a:latin typeface="Calibri"/>
                <a:cs typeface="Calibri"/>
              </a:rPr>
              <a:t> </a:t>
            </a:r>
            <a:r>
              <a:rPr lang="en-US" sz="2000" dirty="0">
                <a:solidFill>
                  <a:srgbClr val="0D6CB8"/>
                </a:solidFill>
                <a:latin typeface="Calibri"/>
                <a:cs typeface="Calibri"/>
              </a:rPr>
              <a:t>school</a:t>
            </a:r>
            <a:r>
              <a:rPr lang="en-US" sz="2000" spc="-40" dirty="0">
                <a:solidFill>
                  <a:srgbClr val="0D6CB8"/>
                </a:solidFill>
                <a:latin typeface="Calibri"/>
                <a:cs typeface="Calibri"/>
              </a:rPr>
              <a:t> </a:t>
            </a:r>
            <a:r>
              <a:rPr lang="en-US" sz="2000" dirty="0">
                <a:solidFill>
                  <a:srgbClr val="0D6CB8"/>
                </a:solidFill>
                <a:latin typeface="Calibri"/>
                <a:cs typeface="Calibri"/>
              </a:rPr>
              <a:t>credit</a:t>
            </a:r>
            <a:r>
              <a:rPr lang="en-US" sz="2000" spc="-35" dirty="0">
                <a:solidFill>
                  <a:srgbClr val="0D6CB8"/>
                </a:solidFill>
                <a:latin typeface="Calibri"/>
                <a:cs typeface="Calibri"/>
              </a:rPr>
              <a:t> </a:t>
            </a:r>
            <a:r>
              <a:rPr lang="en-US" sz="2000" dirty="0">
                <a:solidFill>
                  <a:srgbClr val="0D6CB8"/>
                </a:solidFill>
                <a:latin typeface="Calibri"/>
                <a:cs typeface="Calibri"/>
              </a:rPr>
              <a:t>under</a:t>
            </a:r>
            <a:r>
              <a:rPr lang="en-US" sz="2000" spc="-40" dirty="0">
                <a:solidFill>
                  <a:srgbClr val="0D6CB8"/>
                </a:solidFill>
                <a:latin typeface="Calibri"/>
                <a:cs typeface="Calibri"/>
              </a:rPr>
              <a:t> </a:t>
            </a:r>
            <a:r>
              <a:rPr lang="en-US" sz="2000" spc="-25" dirty="0">
                <a:solidFill>
                  <a:srgbClr val="0D6CB8"/>
                </a:solidFill>
                <a:latin typeface="Calibri"/>
                <a:cs typeface="Calibri"/>
              </a:rPr>
              <a:t>TEC</a:t>
            </a:r>
            <a:endParaRPr lang="en-US" sz="2000" dirty="0">
              <a:latin typeface="Calibri"/>
              <a:cs typeface="Calibri"/>
            </a:endParaRPr>
          </a:p>
          <a:p>
            <a:pPr marL="241300" marR="261620" algn="just">
              <a:lnSpc>
                <a:spcPct val="100000"/>
              </a:lnSpc>
            </a:pPr>
            <a:r>
              <a:rPr lang="en-US" sz="2000" dirty="0">
                <a:solidFill>
                  <a:srgbClr val="0D6CB8"/>
                </a:solidFill>
                <a:latin typeface="Calibri"/>
                <a:cs typeface="Calibri"/>
              </a:rPr>
              <a:t>§28.02124,</a:t>
            </a:r>
            <a:r>
              <a:rPr lang="en-US" sz="2000" spc="-50" dirty="0">
                <a:solidFill>
                  <a:srgbClr val="0D6CB8"/>
                </a:solidFill>
                <a:latin typeface="Calibri"/>
                <a:cs typeface="Calibri"/>
              </a:rPr>
              <a:t> </a:t>
            </a:r>
            <a:r>
              <a:rPr lang="en-US" sz="2000" dirty="0">
                <a:solidFill>
                  <a:srgbClr val="0D6CB8"/>
                </a:solidFill>
                <a:latin typeface="Calibri"/>
                <a:cs typeface="Calibri"/>
              </a:rPr>
              <a:t>the</a:t>
            </a:r>
            <a:r>
              <a:rPr lang="en-US" sz="2000" spc="-30" dirty="0">
                <a:solidFill>
                  <a:srgbClr val="0D6CB8"/>
                </a:solidFill>
                <a:latin typeface="Calibri"/>
                <a:cs typeface="Calibri"/>
              </a:rPr>
              <a:t> </a:t>
            </a:r>
            <a:r>
              <a:rPr lang="en-US" sz="2000" dirty="0">
                <a:solidFill>
                  <a:srgbClr val="0D6CB8"/>
                </a:solidFill>
                <a:latin typeface="Calibri"/>
                <a:cs typeface="Calibri"/>
              </a:rPr>
              <a:t>time</a:t>
            </a:r>
            <a:r>
              <a:rPr lang="en-US" sz="2000" spc="-20" dirty="0">
                <a:solidFill>
                  <a:srgbClr val="0D6CB8"/>
                </a:solidFill>
                <a:latin typeface="Calibri"/>
                <a:cs typeface="Calibri"/>
              </a:rPr>
              <a:t> </a:t>
            </a:r>
            <a:r>
              <a:rPr lang="en-US" sz="2000" dirty="0">
                <a:solidFill>
                  <a:srgbClr val="0D6CB8"/>
                </a:solidFill>
                <a:latin typeface="Calibri"/>
                <a:cs typeface="Calibri"/>
              </a:rPr>
              <a:t>that</a:t>
            </a:r>
            <a:r>
              <a:rPr lang="en-US" sz="2000" spc="-40" dirty="0">
                <a:solidFill>
                  <a:srgbClr val="0D6CB8"/>
                </a:solidFill>
                <a:latin typeface="Calibri"/>
                <a:cs typeface="Calibri"/>
              </a:rPr>
              <a:t> </a:t>
            </a:r>
            <a:r>
              <a:rPr lang="en-US" sz="2000" dirty="0">
                <a:solidFill>
                  <a:srgbClr val="0D6CB8"/>
                </a:solidFill>
                <a:latin typeface="Calibri"/>
                <a:cs typeface="Calibri"/>
              </a:rPr>
              <a:t>the</a:t>
            </a:r>
            <a:r>
              <a:rPr lang="en-US" sz="2000" spc="-25" dirty="0">
                <a:solidFill>
                  <a:srgbClr val="0D6CB8"/>
                </a:solidFill>
                <a:latin typeface="Calibri"/>
                <a:cs typeface="Calibri"/>
              </a:rPr>
              <a:t> </a:t>
            </a:r>
            <a:r>
              <a:rPr lang="en-US" sz="2000" dirty="0">
                <a:solidFill>
                  <a:srgbClr val="0D6CB8"/>
                </a:solidFill>
                <a:latin typeface="Calibri"/>
                <a:cs typeface="Calibri"/>
              </a:rPr>
              <a:t>student</a:t>
            </a:r>
            <a:r>
              <a:rPr lang="en-US" sz="2000" spc="-45" dirty="0">
                <a:solidFill>
                  <a:srgbClr val="0D6CB8"/>
                </a:solidFill>
                <a:latin typeface="Calibri"/>
                <a:cs typeface="Calibri"/>
              </a:rPr>
              <a:t> </a:t>
            </a:r>
            <a:r>
              <a:rPr lang="en-US" sz="2000" dirty="0">
                <a:solidFill>
                  <a:srgbClr val="0D6CB8"/>
                </a:solidFill>
                <a:latin typeface="Calibri"/>
                <a:cs typeface="Calibri"/>
              </a:rPr>
              <a:t>spends</a:t>
            </a:r>
            <a:r>
              <a:rPr lang="en-US" sz="2000" spc="-45" dirty="0">
                <a:solidFill>
                  <a:srgbClr val="0D6CB8"/>
                </a:solidFill>
                <a:latin typeface="Calibri"/>
                <a:cs typeface="Calibri"/>
              </a:rPr>
              <a:t> </a:t>
            </a:r>
            <a:r>
              <a:rPr lang="en-US" sz="2000" dirty="0">
                <a:solidFill>
                  <a:srgbClr val="0D6CB8"/>
                </a:solidFill>
                <a:latin typeface="Calibri"/>
                <a:cs typeface="Calibri"/>
              </a:rPr>
              <a:t>taking</a:t>
            </a:r>
            <a:r>
              <a:rPr lang="en-US" sz="2000" spc="-30" dirty="0">
                <a:solidFill>
                  <a:srgbClr val="0D6CB8"/>
                </a:solidFill>
                <a:latin typeface="Calibri"/>
                <a:cs typeface="Calibri"/>
              </a:rPr>
              <a:t> </a:t>
            </a:r>
            <a:r>
              <a:rPr lang="en-US" sz="2000" dirty="0">
                <a:solidFill>
                  <a:srgbClr val="0D6CB8"/>
                </a:solidFill>
                <a:latin typeface="Calibri"/>
                <a:cs typeface="Calibri"/>
              </a:rPr>
              <a:t>the</a:t>
            </a:r>
            <a:r>
              <a:rPr lang="en-US" sz="2000" spc="-30" dirty="0">
                <a:solidFill>
                  <a:srgbClr val="0D6CB8"/>
                </a:solidFill>
                <a:latin typeface="Calibri"/>
                <a:cs typeface="Calibri"/>
              </a:rPr>
              <a:t> </a:t>
            </a:r>
            <a:r>
              <a:rPr lang="en-US" sz="2000" dirty="0">
                <a:solidFill>
                  <a:srgbClr val="0D6CB8"/>
                </a:solidFill>
                <a:latin typeface="Calibri"/>
                <a:cs typeface="Calibri"/>
              </a:rPr>
              <a:t>course</a:t>
            </a:r>
            <a:r>
              <a:rPr lang="en-US" sz="2000" spc="-35" dirty="0">
                <a:solidFill>
                  <a:srgbClr val="0D6CB8"/>
                </a:solidFill>
                <a:latin typeface="Calibri"/>
                <a:cs typeface="Calibri"/>
              </a:rPr>
              <a:t> </a:t>
            </a:r>
            <a:r>
              <a:rPr lang="en-US" sz="2000" dirty="0">
                <a:solidFill>
                  <a:srgbClr val="0D6CB8"/>
                </a:solidFill>
                <a:latin typeface="Calibri"/>
                <a:cs typeface="Calibri"/>
              </a:rPr>
              <a:t>for</a:t>
            </a:r>
            <a:r>
              <a:rPr lang="en-US" sz="2000" spc="-25" dirty="0">
                <a:solidFill>
                  <a:srgbClr val="0D6CB8"/>
                </a:solidFill>
                <a:latin typeface="Calibri"/>
                <a:cs typeface="Calibri"/>
              </a:rPr>
              <a:t> </a:t>
            </a:r>
            <a:r>
              <a:rPr lang="en-US" sz="2000" dirty="0">
                <a:solidFill>
                  <a:srgbClr val="0D6CB8"/>
                </a:solidFill>
                <a:latin typeface="Calibri"/>
                <a:cs typeface="Calibri"/>
              </a:rPr>
              <a:t>a</a:t>
            </a:r>
            <a:r>
              <a:rPr lang="en-US" sz="2000" spc="-25" dirty="0">
                <a:solidFill>
                  <a:srgbClr val="0D6CB8"/>
                </a:solidFill>
                <a:latin typeface="Calibri"/>
                <a:cs typeface="Calibri"/>
              </a:rPr>
              <a:t> </a:t>
            </a:r>
            <a:r>
              <a:rPr lang="en-US" sz="2000" spc="-10" dirty="0">
                <a:solidFill>
                  <a:srgbClr val="0D6CB8"/>
                </a:solidFill>
                <a:latin typeface="Calibri"/>
                <a:cs typeface="Calibri"/>
              </a:rPr>
              <a:t>subsequent </a:t>
            </a:r>
            <a:r>
              <a:rPr lang="en-US" sz="2000" dirty="0">
                <a:solidFill>
                  <a:srgbClr val="0D6CB8"/>
                </a:solidFill>
                <a:latin typeface="Calibri"/>
                <a:cs typeface="Calibri"/>
              </a:rPr>
              <a:t>time</a:t>
            </a:r>
            <a:r>
              <a:rPr lang="en-US" sz="2000" spc="-50" dirty="0">
                <a:solidFill>
                  <a:srgbClr val="0D6CB8"/>
                </a:solidFill>
                <a:latin typeface="Calibri"/>
                <a:cs typeface="Calibri"/>
              </a:rPr>
              <a:t> </a:t>
            </a:r>
            <a:r>
              <a:rPr lang="en-US" sz="2000" b="1" dirty="0">
                <a:solidFill>
                  <a:srgbClr val="0D6CB8"/>
                </a:solidFill>
                <a:latin typeface="Calibri"/>
                <a:cs typeface="Calibri"/>
              </a:rPr>
              <a:t>does</a:t>
            </a:r>
            <a:r>
              <a:rPr lang="en-US" sz="2000" b="1" spc="-45" dirty="0">
                <a:solidFill>
                  <a:srgbClr val="0D6CB8"/>
                </a:solidFill>
                <a:latin typeface="Calibri"/>
                <a:cs typeface="Calibri"/>
              </a:rPr>
              <a:t> </a:t>
            </a:r>
            <a:r>
              <a:rPr lang="en-US" sz="2000" dirty="0">
                <a:solidFill>
                  <a:srgbClr val="0D6CB8"/>
                </a:solidFill>
                <a:latin typeface="Calibri"/>
                <a:cs typeface="Calibri"/>
              </a:rPr>
              <a:t>count</a:t>
            </a:r>
            <a:r>
              <a:rPr lang="en-US" sz="2000" spc="-60" dirty="0">
                <a:solidFill>
                  <a:srgbClr val="0D6CB8"/>
                </a:solidFill>
                <a:latin typeface="Calibri"/>
                <a:cs typeface="Calibri"/>
              </a:rPr>
              <a:t> </a:t>
            </a:r>
            <a:r>
              <a:rPr lang="en-US" sz="2000" dirty="0">
                <a:solidFill>
                  <a:srgbClr val="0D6CB8"/>
                </a:solidFill>
                <a:latin typeface="Calibri"/>
                <a:cs typeface="Calibri"/>
              </a:rPr>
              <a:t>towards</a:t>
            </a:r>
            <a:r>
              <a:rPr lang="en-US" sz="2000" spc="-60" dirty="0">
                <a:solidFill>
                  <a:srgbClr val="0D6CB8"/>
                </a:solidFill>
                <a:latin typeface="Calibri"/>
                <a:cs typeface="Calibri"/>
              </a:rPr>
              <a:t> </a:t>
            </a:r>
            <a:r>
              <a:rPr lang="en-US" sz="2000" dirty="0">
                <a:solidFill>
                  <a:srgbClr val="0D6CB8"/>
                </a:solidFill>
                <a:latin typeface="Calibri"/>
                <a:cs typeface="Calibri"/>
              </a:rPr>
              <a:t>the</a:t>
            </a:r>
            <a:r>
              <a:rPr lang="en-US" sz="2000" spc="-45" dirty="0">
                <a:solidFill>
                  <a:srgbClr val="0D6CB8"/>
                </a:solidFill>
                <a:latin typeface="Calibri"/>
                <a:cs typeface="Calibri"/>
              </a:rPr>
              <a:t> </a:t>
            </a:r>
            <a:r>
              <a:rPr lang="en-US" sz="2000" dirty="0">
                <a:solidFill>
                  <a:srgbClr val="0D6CB8"/>
                </a:solidFill>
                <a:latin typeface="Calibri"/>
                <a:cs typeface="Calibri"/>
              </a:rPr>
              <a:t>accumulation</a:t>
            </a:r>
            <a:r>
              <a:rPr lang="en-US" sz="2000" spc="-45" dirty="0">
                <a:solidFill>
                  <a:srgbClr val="0D6CB8"/>
                </a:solidFill>
                <a:latin typeface="Calibri"/>
                <a:cs typeface="Calibri"/>
              </a:rPr>
              <a:t> </a:t>
            </a:r>
            <a:r>
              <a:rPr lang="en-US" sz="2000" dirty="0">
                <a:solidFill>
                  <a:srgbClr val="0D6CB8"/>
                </a:solidFill>
                <a:latin typeface="Calibri"/>
                <a:cs typeface="Calibri"/>
              </a:rPr>
              <a:t>of</a:t>
            </a:r>
            <a:r>
              <a:rPr lang="en-US" sz="2000" spc="-55" dirty="0">
                <a:solidFill>
                  <a:srgbClr val="0D6CB8"/>
                </a:solidFill>
                <a:latin typeface="Calibri"/>
                <a:cs typeface="Calibri"/>
              </a:rPr>
              <a:t> </a:t>
            </a:r>
            <a:r>
              <a:rPr lang="en-US" sz="2000" dirty="0">
                <a:solidFill>
                  <a:srgbClr val="0D6CB8"/>
                </a:solidFill>
                <a:latin typeface="Calibri"/>
                <a:cs typeface="Calibri"/>
              </a:rPr>
              <a:t>attendance</a:t>
            </a:r>
            <a:r>
              <a:rPr lang="en-US" sz="2000" spc="-50" dirty="0">
                <a:solidFill>
                  <a:srgbClr val="0D6CB8"/>
                </a:solidFill>
                <a:latin typeface="Calibri"/>
                <a:cs typeface="Calibri"/>
              </a:rPr>
              <a:t> </a:t>
            </a:r>
            <a:r>
              <a:rPr lang="en-US" sz="2000" dirty="0">
                <a:solidFill>
                  <a:srgbClr val="0D6CB8"/>
                </a:solidFill>
                <a:latin typeface="Calibri"/>
                <a:cs typeface="Calibri"/>
              </a:rPr>
              <a:t>hours</a:t>
            </a:r>
            <a:r>
              <a:rPr lang="en-US" sz="2000" spc="-45" dirty="0">
                <a:solidFill>
                  <a:srgbClr val="0D6CB8"/>
                </a:solidFill>
                <a:latin typeface="Calibri"/>
                <a:cs typeface="Calibri"/>
              </a:rPr>
              <a:t> </a:t>
            </a:r>
            <a:r>
              <a:rPr lang="en-US" sz="2000" dirty="0">
                <a:solidFill>
                  <a:srgbClr val="0D6CB8"/>
                </a:solidFill>
                <a:latin typeface="Calibri"/>
                <a:cs typeface="Calibri"/>
              </a:rPr>
              <a:t>for</a:t>
            </a:r>
            <a:r>
              <a:rPr lang="en-US" sz="2000" spc="-55" dirty="0">
                <a:solidFill>
                  <a:srgbClr val="0D6CB8"/>
                </a:solidFill>
                <a:latin typeface="Calibri"/>
                <a:cs typeface="Calibri"/>
              </a:rPr>
              <a:t> </a:t>
            </a:r>
            <a:r>
              <a:rPr lang="en-US" sz="2000" dirty="0">
                <a:solidFill>
                  <a:srgbClr val="0D6CB8"/>
                </a:solidFill>
                <a:latin typeface="Calibri"/>
                <a:cs typeface="Calibri"/>
              </a:rPr>
              <a:t>FSP</a:t>
            </a:r>
            <a:r>
              <a:rPr lang="en-US" sz="2000" spc="-45" dirty="0">
                <a:solidFill>
                  <a:srgbClr val="0D6CB8"/>
                </a:solidFill>
                <a:latin typeface="Calibri"/>
                <a:cs typeface="Calibri"/>
              </a:rPr>
              <a:t> </a:t>
            </a:r>
            <a:r>
              <a:rPr lang="en-US" sz="2000" spc="-10" dirty="0">
                <a:solidFill>
                  <a:srgbClr val="0D6CB8"/>
                </a:solidFill>
                <a:latin typeface="Calibri"/>
                <a:cs typeface="Calibri"/>
              </a:rPr>
              <a:t>funding purposes.</a:t>
            </a:r>
            <a:endParaRPr lang="en-US" sz="2000" dirty="0">
              <a:latin typeface="Calibri"/>
              <a:cs typeface="Calibri"/>
            </a:endParaRPr>
          </a:p>
          <a:p>
            <a:pPr>
              <a:lnSpc>
                <a:spcPct val="100000"/>
              </a:lnSpc>
              <a:spcBef>
                <a:spcPts val="5"/>
              </a:spcBef>
            </a:pPr>
            <a:endParaRPr lang="en-US" sz="2000" dirty="0">
              <a:latin typeface="Calibri"/>
              <a:cs typeface="Calibri"/>
            </a:endParaRPr>
          </a:p>
          <a:p>
            <a:pPr marL="240665" marR="5080" indent="-228600">
              <a:lnSpc>
                <a:spcPct val="100000"/>
              </a:lnSpc>
              <a:buClr>
                <a:srgbClr val="F05F38"/>
              </a:buClr>
              <a:buFont typeface="Wingdings"/>
              <a:buChar char=""/>
              <a:tabLst>
                <a:tab pos="240665" algn="l"/>
              </a:tabLst>
            </a:pPr>
            <a:r>
              <a:rPr lang="en-US" sz="2000" dirty="0">
                <a:solidFill>
                  <a:srgbClr val="0D6CB8"/>
                </a:solidFill>
                <a:latin typeface="Calibri"/>
                <a:cs typeface="Calibri"/>
              </a:rPr>
              <a:t>A</a:t>
            </a:r>
            <a:r>
              <a:rPr lang="en-US" sz="2000" spc="-25" dirty="0">
                <a:solidFill>
                  <a:srgbClr val="0D6CB8"/>
                </a:solidFill>
                <a:latin typeface="Calibri"/>
                <a:cs typeface="Calibri"/>
              </a:rPr>
              <a:t> </a:t>
            </a:r>
            <a:r>
              <a:rPr lang="en-US" sz="2000" dirty="0">
                <a:solidFill>
                  <a:srgbClr val="0D6CB8"/>
                </a:solidFill>
                <a:latin typeface="Calibri"/>
                <a:cs typeface="Calibri"/>
              </a:rPr>
              <a:t>student</a:t>
            </a:r>
            <a:r>
              <a:rPr lang="en-US" sz="2000" spc="-35" dirty="0">
                <a:solidFill>
                  <a:srgbClr val="0D6CB8"/>
                </a:solidFill>
                <a:latin typeface="Calibri"/>
                <a:cs typeface="Calibri"/>
              </a:rPr>
              <a:t> </a:t>
            </a:r>
            <a:r>
              <a:rPr lang="en-US" sz="2000" dirty="0">
                <a:solidFill>
                  <a:srgbClr val="0D6CB8"/>
                </a:solidFill>
                <a:latin typeface="Calibri"/>
                <a:cs typeface="Calibri"/>
              </a:rPr>
              <a:t>repeating</a:t>
            </a:r>
            <a:r>
              <a:rPr lang="en-US" sz="2000" spc="-40" dirty="0">
                <a:solidFill>
                  <a:srgbClr val="0D6CB8"/>
                </a:solidFill>
                <a:latin typeface="Calibri"/>
                <a:cs typeface="Calibri"/>
              </a:rPr>
              <a:t> </a:t>
            </a:r>
            <a:r>
              <a:rPr lang="en-US" sz="2000" dirty="0">
                <a:solidFill>
                  <a:srgbClr val="0D6CB8"/>
                </a:solidFill>
                <a:latin typeface="Calibri"/>
                <a:cs typeface="Calibri"/>
              </a:rPr>
              <a:t>one</a:t>
            </a:r>
            <a:r>
              <a:rPr lang="en-US" sz="2000" spc="-25" dirty="0">
                <a:solidFill>
                  <a:srgbClr val="0D6CB8"/>
                </a:solidFill>
                <a:latin typeface="Calibri"/>
                <a:cs typeface="Calibri"/>
              </a:rPr>
              <a:t> </a:t>
            </a:r>
            <a:r>
              <a:rPr lang="en-US" sz="2000" dirty="0">
                <a:solidFill>
                  <a:srgbClr val="0D6CB8"/>
                </a:solidFill>
                <a:latin typeface="Calibri"/>
                <a:cs typeface="Calibri"/>
              </a:rPr>
              <a:t>high</a:t>
            </a:r>
            <a:r>
              <a:rPr lang="en-US" sz="2000" spc="-45" dirty="0">
                <a:solidFill>
                  <a:srgbClr val="0D6CB8"/>
                </a:solidFill>
                <a:latin typeface="Calibri"/>
                <a:cs typeface="Calibri"/>
              </a:rPr>
              <a:t> </a:t>
            </a:r>
            <a:r>
              <a:rPr lang="en-US" sz="2000" dirty="0">
                <a:solidFill>
                  <a:srgbClr val="0D6CB8"/>
                </a:solidFill>
                <a:latin typeface="Calibri"/>
                <a:cs typeface="Calibri"/>
              </a:rPr>
              <a:t>school</a:t>
            </a:r>
            <a:r>
              <a:rPr lang="en-US" sz="2000" spc="-30" dirty="0">
                <a:solidFill>
                  <a:srgbClr val="0D6CB8"/>
                </a:solidFill>
                <a:latin typeface="Calibri"/>
                <a:cs typeface="Calibri"/>
              </a:rPr>
              <a:t> </a:t>
            </a:r>
            <a:r>
              <a:rPr lang="en-US" sz="2000" dirty="0">
                <a:solidFill>
                  <a:srgbClr val="0D6CB8"/>
                </a:solidFill>
                <a:latin typeface="Calibri"/>
                <a:cs typeface="Calibri"/>
              </a:rPr>
              <a:t>credit</a:t>
            </a:r>
            <a:r>
              <a:rPr lang="en-US" sz="2000" spc="-35" dirty="0">
                <a:solidFill>
                  <a:srgbClr val="0D6CB8"/>
                </a:solidFill>
                <a:latin typeface="Calibri"/>
                <a:cs typeface="Calibri"/>
              </a:rPr>
              <a:t> </a:t>
            </a:r>
            <a:r>
              <a:rPr lang="en-US" sz="2000" dirty="0">
                <a:solidFill>
                  <a:srgbClr val="0D6CB8"/>
                </a:solidFill>
                <a:latin typeface="Calibri"/>
                <a:cs typeface="Calibri"/>
              </a:rPr>
              <a:t>course</a:t>
            </a:r>
            <a:r>
              <a:rPr lang="en-US" sz="2000" spc="-35" dirty="0">
                <a:solidFill>
                  <a:srgbClr val="0D6CB8"/>
                </a:solidFill>
                <a:latin typeface="Calibri"/>
                <a:cs typeface="Calibri"/>
              </a:rPr>
              <a:t> </a:t>
            </a:r>
            <a:r>
              <a:rPr lang="en-US" sz="2000" dirty="0">
                <a:solidFill>
                  <a:srgbClr val="0D6CB8"/>
                </a:solidFill>
                <a:latin typeface="Calibri"/>
                <a:cs typeface="Calibri"/>
              </a:rPr>
              <a:t>is</a:t>
            </a:r>
            <a:r>
              <a:rPr lang="en-US" sz="2000" spc="-25" dirty="0">
                <a:solidFill>
                  <a:srgbClr val="0D6CB8"/>
                </a:solidFill>
                <a:latin typeface="Calibri"/>
                <a:cs typeface="Calibri"/>
              </a:rPr>
              <a:t> </a:t>
            </a:r>
            <a:r>
              <a:rPr lang="en-US" sz="2000" dirty="0">
                <a:solidFill>
                  <a:srgbClr val="0D6CB8"/>
                </a:solidFill>
                <a:latin typeface="Calibri"/>
                <a:cs typeface="Calibri"/>
              </a:rPr>
              <a:t>not</a:t>
            </a:r>
            <a:r>
              <a:rPr lang="en-US" sz="2000" spc="-25" dirty="0">
                <a:solidFill>
                  <a:srgbClr val="0D6CB8"/>
                </a:solidFill>
                <a:latin typeface="Calibri"/>
                <a:cs typeface="Calibri"/>
              </a:rPr>
              <a:t> </a:t>
            </a:r>
            <a:r>
              <a:rPr lang="en-US" sz="2000" spc="-20" dirty="0">
                <a:solidFill>
                  <a:srgbClr val="0D6CB8"/>
                </a:solidFill>
                <a:latin typeface="Calibri"/>
                <a:cs typeface="Calibri"/>
              </a:rPr>
              <a:t>at-</a:t>
            </a:r>
            <a:r>
              <a:rPr lang="en-US" sz="2000" dirty="0">
                <a:solidFill>
                  <a:srgbClr val="0D6CB8"/>
                </a:solidFill>
                <a:latin typeface="Calibri"/>
                <a:cs typeface="Calibri"/>
              </a:rPr>
              <a:t>risk.</a:t>
            </a:r>
            <a:r>
              <a:rPr lang="en-US" sz="2000" spc="-45" dirty="0">
                <a:solidFill>
                  <a:srgbClr val="0D6CB8"/>
                </a:solidFill>
                <a:latin typeface="Calibri"/>
                <a:cs typeface="Calibri"/>
              </a:rPr>
              <a:t> </a:t>
            </a:r>
            <a:r>
              <a:rPr lang="en-US" sz="2000" dirty="0">
                <a:solidFill>
                  <a:srgbClr val="0D6CB8"/>
                </a:solidFill>
                <a:latin typeface="Calibri"/>
                <a:cs typeface="Calibri"/>
              </a:rPr>
              <a:t>Students</a:t>
            </a:r>
            <a:r>
              <a:rPr lang="en-US" sz="2000" spc="-40" dirty="0">
                <a:solidFill>
                  <a:srgbClr val="0D6CB8"/>
                </a:solidFill>
                <a:latin typeface="Calibri"/>
                <a:cs typeface="Calibri"/>
              </a:rPr>
              <a:t> </a:t>
            </a:r>
            <a:r>
              <a:rPr lang="en-US" sz="2000" dirty="0">
                <a:solidFill>
                  <a:srgbClr val="0D6CB8"/>
                </a:solidFill>
                <a:latin typeface="Calibri"/>
                <a:cs typeface="Calibri"/>
              </a:rPr>
              <a:t>in</a:t>
            </a:r>
            <a:r>
              <a:rPr lang="en-US" sz="2000" spc="-30" dirty="0">
                <a:solidFill>
                  <a:srgbClr val="0D6CB8"/>
                </a:solidFill>
                <a:latin typeface="Calibri"/>
                <a:cs typeface="Calibri"/>
              </a:rPr>
              <a:t> </a:t>
            </a:r>
            <a:r>
              <a:rPr lang="en-US" sz="2000" spc="-10" dirty="0">
                <a:solidFill>
                  <a:srgbClr val="0D6CB8"/>
                </a:solidFill>
                <a:latin typeface="Calibri"/>
                <a:cs typeface="Calibri"/>
              </a:rPr>
              <a:t>grades 1-</a:t>
            </a:r>
            <a:r>
              <a:rPr lang="en-US" sz="2000" dirty="0">
                <a:solidFill>
                  <a:srgbClr val="0D6CB8"/>
                </a:solidFill>
                <a:latin typeface="Calibri"/>
                <a:cs typeface="Calibri"/>
              </a:rPr>
              <a:t>8</a:t>
            </a:r>
            <a:r>
              <a:rPr lang="en-US" sz="2000" spc="-30" dirty="0">
                <a:solidFill>
                  <a:srgbClr val="0D6CB8"/>
                </a:solidFill>
                <a:latin typeface="Calibri"/>
                <a:cs typeface="Calibri"/>
              </a:rPr>
              <a:t> </a:t>
            </a:r>
            <a:r>
              <a:rPr lang="en-US" sz="2000" dirty="0">
                <a:solidFill>
                  <a:srgbClr val="0D6CB8"/>
                </a:solidFill>
                <a:latin typeface="Calibri"/>
                <a:cs typeface="Calibri"/>
              </a:rPr>
              <a:t>would</a:t>
            </a:r>
            <a:r>
              <a:rPr lang="en-US" sz="2000" spc="-25" dirty="0">
                <a:solidFill>
                  <a:srgbClr val="0D6CB8"/>
                </a:solidFill>
                <a:latin typeface="Calibri"/>
                <a:cs typeface="Calibri"/>
              </a:rPr>
              <a:t> </a:t>
            </a:r>
            <a:r>
              <a:rPr lang="en-US" sz="2000" dirty="0">
                <a:solidFill>
                  <a:srgbClr val="0D6CB8"/>
                </a:solidFill>
                <a:latin typeface="Calibri"/>
                <a:cs typeface="Calibri"/>
              </a:rPr>
              <a:t>be</a:t>
            </a:r>
            <a:r>
              <a:rPr lang="en-US" sz="2000" spc="-30" dirty="0">
                <a:solidFill>
                  <a:srgbClr val="0D6CB8"/>
                </a:solidFill>
                <a:latin typeface="Calibri"/>
                <a:cs typeface="Calibri"/>
              </a:rPr>
              <a:t> </a:t>
            </a:r>
            <a:r>
              <a:rPr lang="en-US" sz="2000" dirty="0">
                <a:solidFill>
                  <a:srgbClr val="0D6CB8"/>
                </a:solidFill>
                <a:latin typeface="Calibri"/>
                <a:cs typeface="Calibri"/>
              </a:rPr>
              <a:t>coded</a:t>
            </a:r>
            <a:r>
              <a:rPr lang="en-US" sz="2000" spc="-25" dirty="0">
                <a:solidFill>
                  <a:srgbClr val="0D6CB8"/>
                </a:solidFill>
                <a:latin typeface="Calibri"/>
                <a:cs typeface="Calibri"/>
              </a:rPr>
              <a:t> </a:t>
            </a:r>
            <a:r>
              <a:rPr lang="en-US" sz="2000" spc="-10" dirty="0">
                <a:solidFill>
                  <a:srgbClr val="0D6CB8"/>
                </a:solidFill>
                <a:latin typeface="Calibri"/>
                <a:cs typeface="Calibri"/>
              </a:rPr>
              <a:t>at-</a:t>
            </a:r>
            <a:r>
              <a:rPr lang="en-US" sz="2000" dirty="0">
                <a:solidFill>
                  <a:srgbClr val="0D6CB8"/>
                </a:solidFill>
                <a:latin typeface="Calibri"/>
                <a:cs typeface="Calibri"/>
              </a:rPr>
              <a:t>risk</a:t>
            </a:r>
            <a:r>
              <a:rPr lang="en-US" sz="2000" spc="-35" dirty="0">
                <a:solidFill>
                  <a:srgbClr val="0D6CB8"/>
                </a:solidFill>
                <a:latin typeface="Calibri"/>
                <a:cs typeface="Calibri"/>
              </a:rPr>
              <a:t> </a:t>
            </a:r>
            <a:r>
              <a:rPr lang="en-US" sz="2000" dirty="0">
                <a:solidFill>
                  <a:srgbClr val="0D6CB8"/>
                </a:solidFill>
                <a:latin typeface="Calibri"/>
                <a:cs typeface="Calibri"/>
              </a:rPr>
              <a:t>if</a:t>
            </a:r>
            <a:r>
              <a:rPr lang="en-US" sz="2000" spc="-20" dirty="0">
                <a:solidFill>
                  <a:srgbClr val="0D6CB8"/>
                </a:solidFill>
                <a:latin typeface="Calibri"/>
                <a:cs typeface="Calibri"/>
              </a:rPr>
              <a:t> </a:t>
            </a:r>
            <a:r>
              <a:rPr lang="en-US" sz="2000" dirty="0">
                <a:solidFill>
                  <a:srgbClr val="0D6CB8"/>
                </a:solidFill>
                <a:latin typeface="Calibri"/>
                <a:cs typeface="Calibri"/>
              </a:rPr>
              <a:t>not</a:t>
            </a:r>
            <a:r>
              <a:rPr lang="en-US" sz="2000" spc="-30" dirty="0">
                <a:solidFill>
                  <a:srgbClr val="0D6CB8"/>
                </a:solidFill>
                <a:latin typeface="Calibri"/>
                <a:cs typeface="Calibri"/>
              </a:rPr>
              <a:t> </a:t>
            </a:r>
            <a:r>
              <a:rPr lang="en-US" sz="2000" dirty="0">
                <a:solidFill>
                  <a:srgbClr val="0D6CB8"/>
                </a:solidFill>
                <a:latin typeface="Calibri"/>
                <a:cs typeface="Calibri"/>
              </a:rPr>
              <a:t>advanced</a:t>
            </a:r>
            <a:r>
              <a:rPr lang="en-US" sz="2000" spc="-25" dirty="0">
                <a:solidFill>
                  <a:srgbClr val="0D6CB8"/>
                </a:solidFill>
                <a:latin typeface="Calibri"/>
                <a:cs typeface="Calibri"/>
              </a:rPr>
              <a:t> </a:t>
            </a:r>
            <a:r>
              <a:rPr lang="en-US" sz="2000" dirty="0">
                <a:solidFill>
                  <a:srgbClr val="0D6CB8"/>
                </a:solidFill>
                <a:latin typeface="Calibri"/>
                <a:cs typeface="Calibri"/>
              </a:rPr>
              <a:t>from</a:t>
            </a:r>
            <a:r>
              <a:rPr lang="en-US" sz="2000" spc="-35" dirty="0">
                <a:solidFill>
                  <a:srgbClr val="0D6CB8"/>
                </a:solidFill>
                <a:latin typeface="Calibri"/>
                <a:cs typeface="Calibri"/>
              </a:rPr>
              <a:t> </a:t>
            </a:r>
            <a:r>
              <a:rPr lang="en-US" sz="2000" dirty="0">
                <a:solidFill>
                  <a:srgbClr val="0D6CB8"/>
                </a:solidFill>
                <a:latin typeface="Calibri"/>
                <a:cs typeface="Calibri"/>
              </a:rPr>
              <a:t>one</a:t>
            </a:r>
            <a:r>
              <a:rPr lang="en-US" sz="2000" spc="-20" dirty="0">
                <a:solidFill>
                  <a:srgbClr val="0D6CB8"/>
                </a:solidFill>
                <a:latin typeface="Calibri"/>
                <a:cs typeface="Calibri"/>
              </a:rPr>
              <a:t> </a:t>
            </a:r>
            <a:r>
              <a:rPr lang="en-US" sz="2000" dirty="0">
                <a:solidFill>
                  <a:srgbClr val="0D6CB8"/>
                </a:solidFill>
                <a:latin typeface="Calibri"/>
                <a:cs typeface="Calibri"/>
              </a:rPr>
              <a:t>grade</a:t>
            </a:r>
            <a:r>
              <a:rPr lang="en-US" sz="2000" spc="-30" dirty="0">
                <a:solidFill>
                  <a:srgbClr val="0D6CB8"/>
                </a:solidFill>
                <a:latin typeface="Calibri"/>
                <a:cs typeface="Calibri"/>
              </a:rPr>
              <a:t> </a:t>
            </a:r>
            <a:r>
              <a:rPr lang="en-US" sz="2000" dirty="0">
                <a:solidFill>
                  <a:srgbClr val="0D6CB8"/>
                </a:solidFill>
                <a:latin typeface="Calibri"/>
                <a:cs typeface="Calibri"/>
              </a:rPr>
              <a:t>to</a:t>
            </a:r>
            <a:r>
              <a:rPr lang="en-US" sz="2000" spc="-15" dirty="0">
                <a:solidFill>
                  <a:srgbClr val="0D6CB8"/>
                </a:solidFill>
                <a:latin typeface="Calibri"/>
                <a:cs typeface="Calibri"/>
              </a:rPr>
              <a:t> </a:t>
            </a:r>
            <a:r>
              <a:rPr lang="en-US" sz="2000" dirty="0">
                <a:solidFill>
                  <a:srgbClr val="0D6CB8"/>
                </a:solidFill>
                <a:latin typeface="Calibri"/>
                <a:cs typeface="Calibri"/>
              </a:rPr>
              <a:t>the</a:t>
            </a:r>
            <a:r>
              <a:rPr lang="en-US" sz="2000" spc="-25" dirty="0">
                <a:solidFill>
                  <a:srgbClr val="0D6CB8"/>
                </a:solidFill>
                <a:latin typeface="Calibri"/>
                <a:cs typeface="Calibri"/>
              </a:rPr>
              <a:t> </a:t>
            </a:r>
            <a:r>
              <a:rPr lang="en-US" sz="2000" dirty="0">
                <a:solidFill>
                  <a:srgbClr val="0D6CB8"/>
                </a:solidFill>
                <a:latin typeface="Calibri"/>
                <a:cs typeface="Calibri"/>
              </a:rPr>
              <a:t>next</a:t>
            </a:r>
            <a:r>
              <a:rPr lang="en-US" sz="2000" spc="-30" dirty="0">
                <a:solidFill>
                  <a:srgbClr val="0D6CB8"/>
                </a:solidFill>
                <a:latin typeface="Calibri"/>
                <a:cs typeface="Calibri"/>
              </a:rPr>
              <a:t> </a:t>
            </a:r>
            <a:r>
              <a:rPr lang="en-US" sz="2000" dirty="0">
                <a:solidFill>
                  <a:srgbClr val="0D6CB8"/>
                </a:solidFill>
                <a:latin typeface="Calibri"/>
                <a:cs typeface="Calibri"/>
              </a:rPr>
              <a:t>at</a:t>
            </a:r>
            <a:r>
              <a:rPr lang="en-US" sz="2000" spc="-25" dirty="0">
                <a:solidFill>
                  <a:srgbClr val="0D6CB8"/>
                </a:solidFill>
                <a:latin typeface="Calibri"/>
                <a:cs typeface="Calibri"/>
              </a:rPr>
              <a:t> the </a:t>
            </a:r>
            <a:r>
              <a:rPr lang="en-US" sz="2000" dirty="0">
                <a:solidFill>
                  <a:srgbClr val="0D6CB8"/>
                </a:solidFill>
                <a:latin typeface="Calibri"/>
                <a:cs typeface="Calibri"/>
              </a:rPr>
              <a:t>request</a:t>
            </a:r>
            <a:r>
              <a:rPr lang="en-US" sz="2000" spc="-40" dirty="0">
                <a:solidFill>
                  <a:srgbClr val="0D6CB8"/>
                </a:solidFill>
                <a:latin typeface="Calibri"/>
                <a:cs typeface="Calibri"/>
              </a:rPr>
              <a:t> </a:t>
            </a:r>
            <a:r>
              <a:rPr lang="en-US" sz="2000" dirty="0">
                <a:solidFill>
                  <a:srgbClr val="0D6CB8"/>
                </a:solidFill>
                <a:latin typeface="Calibri"/>
                <a:cs typeface="Calibri"/>
              </a:rPr>
              <a:t>of</a:t>
            </a:r>
            <a:r>
              <a:rPr lang="en-US" sz="2000" spc="-15" dirty="0">
                <a:solidFill>
                  <a:srgbClr val="0D6CB8"/>
                </a:solidFill>
                <a:latin typeface="Calibri"/>
                <a:cs typeface="Calibri"/>
              </a:rPr>
              <a:t> </a:t>
            </a:r>
            <a:r>
              <a:rPr lang="en-US" sz="2000" dirty="0">
                <a:solidFill>
                  <a:srgbClr val="0D6CB8"/>
                </a:solidFill>
                <a:latin typeface="Calibri"/>
                <a:cs typeface="Calibri"/>
              </a:rPr>
              <a:t>a</a:t>
            </a:r>
            <a:r>
              <a:rPr lang="en-US" sz="2000" spc="-20" dirty="0">
                <a:solidFill>
                  <a:srgbClr val="0D6CB8"/>
                </a:solidFill>
                <a:latin typeface="Calibri"/>
                <a:cs typeface="Calibri"/>
              </a:rPr>
              <a:t> </a:t>
            </a:r>
            <a:r>
              <a:rPr lang="en-US" sz="2000" spc="-10" dirty="0">
                <a:solidFill>
                  <a:srgbClr val="0D6CB8"/>
                </a:solidFill>
                <a:latin typeface="Calibri"/>
                <a:cs typeface="Calibri"/>
              </a:rPr>
              <a:t>parent.</a:t>
            </a:r>
            <a:endParaRPr lang="en-US" sz="2000" dirty="0">
              <a:latin typeface="Calibri"/>
              <a:cs typeface="Calibri"/>
            </a:endParaRPr>
          </a:p>
          <a:p>
            <a:pPr>
              <a:lnSpc>
                <a:spcPct val="100000"/>
              </a:lnSpc>
              <a:spcBef>
                <a:spcPts val="5"/>
              </a:spcBef>
              <a:buClr>
                <a:srgbClr val="F05F38"/>
              </a:buClr>
              <a:buFont typeface="Wingdings"/>
              <a:buChar char=""/>
            </a:pPr>
            <a:endParaRPr lang="en-US" sz="2000" dirty="0">
              <a:latin typeface="Calibri"/>
              <a:cs typeface="Calibri"/>
            </a:endParaRPr>
          </a:p>
          <a:p>
            <a:pPr marL="240665" marR="5715" indent="-228600">
              <a:lnSpc>
                <a:spcPct val="100000"/>
              </a:lnSpc>
              <a:buClr>
                <a:srgbClr val="F05F38"/>
              </a:buClr>
              <a:buFont typeface="Wingdings"/>
              <a:buChar char=""/>
              <a:tabLst>
                <a:tab pos="240665" algn="l"/>
              </a:tabLst>
            </a:pPr>
            <a:r>
              <a:rPr lang="en-US" sz="2000" dirty="0">
                <a:solidFill>
                  <a:srgbClr val="0D6CB8"/>
                </a:solidFill>
                <a:latin typeface="Calibri"/>
                <a:cs typeface="Calibri"/>
              </a:rPr>
              <a:t>A</a:t>
            </a:r>
            <a:r>
              <a:rPr lang="en-US" sz="2000" spc="-25" dirty="0">
                <a:solidFill>
                  <a:srgbClr val="0D6CB8"/>
                </a:solidFill>
                <a:latin typeface="Calibri"/>
                <a:cs typeface="Calibri"/>
              </a:rPr>
              <a:t> </a:t>
            </a:r>
            <a:r>
              <a:rPr lang="en-US" sz="2000" dirty="0">
                <a:solidFill>
                  <a:srgbClr val="0D6CB8"/>
                </a:solidFill>
                <a:latin typeface="Calibri"/>
                <a:cs typeface="Calibri"/>
              </a:rPr>
              <a:t>parent</a:t>
            </a:r>
            <a:r>
              <a:rPr lang="en-US" sz="2000" spc="-35" dirty="0">
                <a:solidFill>
                  <a:srgbClr val="0D6CB8"/>
                </a:solidFill>
                <a:latin typeface="Calibri"/>
                <a:cs typeface="Calibri"/>
              </a:rPr>
              <a:t> </a:t>
            </a:r>
            <a:r>
              <a:rPr lang="en-US" sz="2000" dirty="0">
                <a:solidFill>
                  <a:srgbClr val="0D6CB8"/>
                </a:solidFill>
                <a:latin typeface="Calibri"/>
                <a:cs typeface="Calibri"/>
              </a:rPr>
              <a:t>can</a:t>
            </a:r>
            <a:r>
              <a:rPr lang="en-US" sz="2000" spc="-30" dirty="0">
                <a:solidFill>
                  <a:srgbClr val="0D6CB8"/>
                </a:solidFill>
                <a:latin typeface="Calibri"/>
                <a:cs typeface="Calibri"/>
              </a:rPr>
              <a:t> </a:t>
            </a:r>
            <a:r>
              <a:rPr lang="en-US" sz="2000" dirty="0">
                <a:solidFill>
                  <a:srgbClr val="0D6CB8"/>
                </a:solidFill>
                <a:latin typeface="Calibri"/>
                <a:cs typeface="Calibri"/>
              </a:rPr>
              <a:t>enroll</a:t>
            </a:r>
            <a:r>
              <a:rPr lang="en-US" sz="2000" spc="-30" dirty="0">
                <a:solidFill>
                  <a:srgbClr val="0D6CB8"/>
                </a:solidFill>
                <a:latin typeface="Calibri"/>
                <a:cs typeface="Calibri"/>
              </a:rPr>
              <a:t> </a:t>
            </a:r>
            <a:r>
              <a:rPr lang="en-US" sz="2000" dirty="0">
                <a:solidFill>
                  <a:srgbClr val="0D6CB8"/>
                </a:solidFill>
                <a:latin typeface="Calibri"/>
                <a:cs typeface="Calibri"/>
              </a:rPr>
              <a:t>a</a:t>
            </a:r>
            <a:r>
              <a:rPr lang="en-US" sz="2000" spc="-45" dirty="0">
                <a:solidFill>
                  <a:srgbClr val="0D6CB8"/>
                </a:solidFill>
                <a:latin typeface="Calibri"/>
                <a:cs typeface="Calibri"/>
              </a:rPr>
              <a:t> </a:t>
            </a:r>
            <a:r>
              <a:rPr lang="en-US" sz="2000" spc="-10" dirty="0">
                <a:solidFill>
                  <a:srgbClr val="0D6CB8"/>
                </a:solidFill>
                <a:latin typeface="Calibri"/>
                <a:cs typeface="Calibri"/>
              </a:rPr>
              <a:t>five-year-</a:t>
            </a:r>
            <a:r>
              <a:rPr lang="en-US" sz="2000" dirty="0">
                <a:solidFill>
                  <a:srgbClr val="0D6CB8"/>
                </a:solidFill>
                <a:latin typeface="Calibri"/>
                <a:cs typeface="Calibri"/>
              </a:rPr>
              <a:t>old</a:t>
            </a:r>
            <a:r>
              <a:rPr lang="en-US" sz="2000" spc="-30" dirty="0">
                <a:solidFill>
                  <a:srgbClr val="0D6CB8"/>
                </a:solidFill>
                <a:latin typeface="Calibri"/>
                <a:cs typeface="Calibri"/>
              </a:rPr>
              <a:t> </a:t>
            </a:r>
            <a:r>
              <a:rPr lang="en-US" sz="2000" dirty="0">
                <a:solidFill>
                  <a:srgbClr val="0D6CB8"/>
                </a:solidFill>
                <a:latin typeface="Calibri"/>
                <a:cs typeface="Calibri"/>
              </a:rPr>
              <a:t>student</a:t>
            </a:r>
            <a:r>
              <a:rPr lang="en-US" sz="2000" spc="-35" dirty="0">
                <a:solidFill>
                  <a:srgbClr val="0D6CB8"/>
                </a:solidFill>
                <a:latin typeface="Calibri"/>
                <a:cs typeface="Calibri"/>
              </a:rPr>
              <a:t> </a:t>
            </a:r>
            <a:r>
              <a:rPr lang="en-US" sz="2000" dirty="0">
                <a:solidFill>
                  <a:srgbClr val="0D6CB8"/>
                </a:solidFill>
                <a:latin typeface="Calibri"/>
                <a:cs typeface="Calibri"/>
              </a:rPr>
              <a:t>in</a:t>
            </a:r>
            <a:r>
              <a:rPr lang="en-US" sz="2000" spc="-35" dirty="0">
                <a:solidFill>
                  <a:srgbClr val="0D6CB8"/>
                </a:solidFill>
                <a:latin typeface="Calibri"/>
                <a:cs typeface="Calibri"/>
              </a:rPr>
              <a:t> </a:t>
            </a:r>
            <a:r>
              <a:rPr lang="en-US" sz="2000" spc="-10" dirty="0">
                <a:solidFill>
                  <a:srgbClr val="0D6CB8"/>
                </a:solidFill>
                <a:latin typeface="Calibri"/>
                <a:cs typeface="Calibri"/>
              </a:rPr>
              <a:t>prekindergarten</a:t>
            </a:r>
            <a:r>
              <a:rPr lang="en-US" sz="2000" spc="-45" dirty="0">
                <a:solidFill>
                  <a:srgbClr val="0D6CB8"/>
                </a:solidFill>
                <a:latin typeface="Calibri"/>
                <a:cs typeface="Calibri"/>
              </a:rPr>
              <a:t> </a:t>
            </a:r>
            <a:r>
              <a:rPr lang="en-US" sz="2000" dirty="0">
                <a:solidFill>
                  <a:srgbClr val="0D6CB8"/>
                </a:solidFill>
                <a:latin typeface="Calibri"/>
                <a:cs typeface="Calibri"/>
              </a:rPr>
              <a:t>if</a:t>
            </a:r>
            <a:r>
              <a:rPr lang="en-US" sz="2000" spc="-20" dirty="0">
                <a:solidFill>
                  <a:srgbClr val="0D6CB8"/>
                </a:solidFill>
                <a:latin typeface="Calibri"/>
                <a:cs typeface="Calibri"/>
              </a:rPr>
              <a:t> </a:t>
            </a:r>
            <a:r>
              <a:rPr lang="en-US" sz="2000" dirty="0">
                <a:solidFill>
                  <a:srgbClr val="0D6CB8"/>
                </a:solidFill>
                <a:latin typeface="Calibri"/>
                <a:cs typeface="Calibri"/>
              </a:rPr>
              <a:t>the</a:t>
            </a:r>
            <a:r>
              <a:rPr lang="en-US" sz="2000" spc="-25" dirty="0">
                <a:solidFill>
                  <a:srgbClr val="0D6CB8"/>
                </a:solidFill>
                <a:latin typeface="Calibri"/>
                <a:cs typeface="Calibri"/>
              </a:rPr>
              <a:t> </a:t>
            </a:r>
            <a:r>
              <a:rPr lang="en-US" sz="2000" dirty="0">
                <a:solidFill>
                  <a:srgbClr val="0D6CB8"/>
                </a:solidFill>
                <a:latin typeface="Calibri"/>
                <a:cs typeface="Calibri"/>
              </a:rPr>
              <a:t>student</a:t>
            </a:r>
            <a:r>
              <a:rPr lang="en-US" sz="2000" spc="-35" dirty="0">
                <a:solidFill>
                  <a:srgbClr val="0D6CB8"/>
                </a:solidFill>
                <a:latin typeface="Calibri"/>
                <a:cs typeface="Calibri"/>
              </a:rPr>
              <a:t> </a:t>
            </a:r>
            <a:r>
              <a:rPr lang="en-US" sz="2000" spc="-10" dirty="0">
                <a:solidFill>
                  <a:srgbClr val="0D6CB8"/>
                </a:solidFill>
                <a:latin typeface="Calibri"/>
                <a:cs typeface="Calibri"/>
              </a:rPr>
              <a:t>would </a:t>
            </a:r>
            <a:r>
              <a:rPr lang="en-US" sz="2000" dirty="0">
                <a:solidFill>
                  <a:srgbClr val="0D6CB8"/>
                </a:solidFill>
                <a:latin typeface="Calibri"/>
                <a:cs typeface="Calibri"/>
              </a:rPr>
              <a:t>have</a:t>
            </a:r>
            <a:r>
              <a:rPr lang="en-US" sz="2000" spc="-55" dirty="0">
                <a:solidFill>
                  <a:srgbClr val="0D6CB8"/>
                </a:solidFill>
                <a:latin typeface="Calibri"/>
                <a:cs typeface="Calibri"/>
              </a:rPr>
              <a:t> </a:t>
            </a:r>
            <a:r>
              <a:rPr lang="en-US" sz="2000" dirty="0">
                <a:solidFill>
                  <a:srgbClr val="0D6CB8"/>
                </a:solidFill>
                <a:latin typeface="Calibri"/>
                <a:cs typeface="Calibri"/>
              </a:rPr>
              <a:t>been</a:t>
            </a:r>
            <a:r>
              <a:rPr lang="en-US" sz="2000" spc="-30" dirty="0">
                <a:solidFill>
                  <a:srgbClr val="0D6CB8"/>
                </a:solidFill>
                <a:latin typeface="Calibri"/>
                <a:cs typeface="Calibri"/>
              </a:rPr>
              <a:t> </a:t>
            </a:r>
            <a:r>
              <a:rPr lang="en-US" sz="2000" dirty="0">
                <a:solidFill>
                  <a:srgbClr val="0D6CB8"/>
                </a:solidFill>
                <a:latin typeface="Calibri"/>
                <a:cs typeface="Calibri"/>
              </a:rPr>
              <a:t>eligible</a:t>
            </a:r>
            <a:r>
              <a:rPr lang="en-US" sz="2000" spc="-35" dirty="0">
                <a:solidFill>
                  <a:srgbClr val="0D6CB8"/>
                </a:solidFill>
                <a:latin typeface="Calibri"/>
                <a:cs typeface="Calibri"/>
              </a:rPr>
              <a:t> </a:t>
            </a:r>
            <a:r>
              <a:rPr lang="en-US" sz="2000" dirty="0">
                <a:solidFill>
                  <a:srgbClr val="0D6CB8"/>
                </a:solidFill>
                <a:latin typeface="Calibri"/>
                <a:cs typeface="Calibri"/>
              </a:rPr>
              <a:t>to</a:t>
            </a:r>
            <a:r>
              <a:rPr lang="en-US" sz="2000" spc="-25" dirty="0">
                <a:solidFill>
                  <a:srgbClr val="0D6CB8"/>
                </a:solidFill>
                <a:latin typeface="Calibri"/>
                <a:cs typeface="Calibri"/>
              </a:rPr>
              <a:t> </a:t>
            </a:r>
            <a:r>
              <a:rPr lang="en-US" sz="2000" dirty="0">
                <a:solidFill>
                  <a:srgbClr val="0D6CB8"/>
                </a:solidFill>
                <a:latin typeface="Calibri"/>
                <a:cs typeface="Calibri"/>
              </a:rPr>
              <a:t>enroll</a:t>
            </a:r>
            <a:r>
              <a:rPr lang="en-US" sz="2000" spc="-45" dirty="0">
                <a:solidFill>
                  <a:srgbClr val="0D6CB8"/>
                </a:solidFill>
                <a:latin typeface="Calibri"/>
                <a:cs typeface="Calibri"/>
              </a:rPr>
              <a:t> </a:t>
            </a:r>
            <a:r>
              <a:rPr lang="en-US" sz="2000" dirty="0">
                <a:solidFill>
                  <a:srgbClr val="0D6CB8"/>
                </a:solidFill>
                <a:latin typeface="Calibri"/>
                <a:cs typeface="Calibri"/>
              </a:rPr>
              <a:t>in</a:t>
            </a:r>
            <a:r>
              <a:rPr lang="en-US" sz="2000" spc="-35" dirty="0">
                <a:solidFill>
                  <a:srgbClr val="0D6CB8"/>
                </a:solidFill>
                <a:latin typeface="Calibri"/>
                <a:cs typeface="Calibri"/>
              </a:rPr>
              <a:t> </a:t>
            </a:r>
            <a:r>
              <a:rPr lang="en-US" sz="2000" spc="-10" dirty="0">
                <a:solidFill>
                  <a:srgbClr val="0D6CB8"/>
                </a:solidFill>
                <a:latin typeface="Calibri"/>
                <a:cs typeface="Calibri"/>
              </a:rPr>
              <a:t>prekindergarten</a:t>
            </a:r>
            <a:r>
              <a:rPr lang="en-US" sz="2000" spc="-30" dirty="0">
                <a:solidFill>
                  <a:srgbClr val="0D6CB8"/>
                </a:solidFill>
                <a:latin typeface="Calibri"/>
                <a:cs typeface="Calibri"/>
              </a:rPr>
              <a:t> </a:t>
            </a:r>
            <a:r>
              <a:rPr lang="en-US" sz="2000" dirty="0">
                <a:solidFill>
                  <a:srgbClr val="0D6CB8"/>
                </a:solidFill>
                <a:latin typeface="Calibri"/>
                <a:cs typeface="Calibri"/>
              </a:rPr>
              <a:t>during</a:t>
            </a:r>
            <a:r>
              <a:rPr lang="en-US" sz="2000" spc="-45" dirty="0">
                <a:solidFill>
                  <a:srgbClr val="0D6CB8"/>
                </a:solidFill>
                <a:latin typeface="Calibri"/>
                <a:cs typeface="Calibri"/>
              </a:rPr>
              <a:t> </a:t>
            </a:r>
            <a:r>
              <a:rPr lang="en-US" sz="2000" dirty="0">
                <a:solidFill>
                  <a:srgbClr val="0D6CB8"/>
                </a:solidFill>
                <a:latin typeface="Calibri"/>
                <a:cs typeface="Calibri"/>
              </a:rPr>
              <a:t>the</a:t>
            </a:r>
            <a:r>
              <a:rPr lang="en-US" sz="2000" spc="-25" dirty="0">
                <a:solidFill>
                  <a:srgbClr val="0D6CB8"/>
                </a:solidFill>
                <a:latin typeface="Calibri"/>
                <a:cs typeface="Calibri"/>
              </a:rPr>
              <a:t> </a:t>
            </a:r>
            <a:r>
              <a:rPr lang="en-US" sz="2000" dirty="0">
                <a:solidFill>
                  <a:srgbClr val="0D6CB8"/>
                </a:solidFill>
                <a:latin typeface="Calibri"/>
                <a:cs typeface="Calibri"/>
              </a:rPr>
              <a:t>previous</a:t>
            </a:r>
            <a:r>
              <a:rPr lang="en-US" sz="2000" spc="-40" dirty="0">
                <a:solidFill>
                  <a:srgbClr val="0D6CB8"/>
                </a:solidFill>
                <a:latin typeface="Calibri"/>
                <a:cs typeface="Calibri"/>
              </a:rPr>
              <a:t> </a:t>
            </a:r>
            <a:r>
              <a:rPr lang="en-US" sz="2000" dirty="0">
                <a:solidFill>
                  <a:srgbClr val="0D6CB8"/>
                </a:solidFill>
                <a:latin typeface="Calibri"/>
                <a:cs typeface="Calibri"/>
              </a:rPr>
              <a:t>school</a:t>
            </a:r>
            <a:r>
              <a:rPr lang="en-US" sz="2000" spc="-45" dirty="0">
                <a:solidFill>
                  <a:srgbClr val="0D6CB8"/>
                </a:solidFill>
                <a:latin typeface="Calibri"/>
                <a:cs typeface="Calibri"/>
              </a:rPr>
              <a:t> </a:t>
            </a:r>
            <a:r>
              <a:rPr lang="en-US" sz="2000" spc="-20" dirty="0">
                <a:solidFill>
                  <a:srgbClr val="0D6CB8"/>
                </a:solidFill>
                <a:latin typeface="Calibri"/>
                <a:cs typeface="Calibri"/>
              </a:rPr>
              <a:t>year </a:t>
            </a:r>
            <a:r>
              <a:rPr lang="en-US" sz="2000" dirty="0">
                <a:solidFill>
                  <a:srgbClr val="0D6CB8"/>
                </a:solidFill>
                <a:latin typeface="Calibri"/>
                <a:cs typeface="Calibri"/>
              </a:rPr>
              <a:t>under</a:t>
            </a:r>
            <a:r>
              <a:rPr lang="en-US" sz="2000" spc="-45" dirty="0">
                <a:solidFill>
                  <a:srgbClr val="0D6CB8"/>
                </a:solidFill>
                <a:latin typeface="Calibri"/>
                <a:cs typeface="Calibri"/>
              </a:rPr>
              <a:t> </a:t>
            </a:r>
            <a:r>
              <a:rPr lang="en-US" sz="2000" dirty="0">
                <a:solidFill>
                  <a:srgbClr val="0D6CB8"/>
                </a:solidFill>
                <a:latin typeface="Calibri"/>
                <a:cs typeface="Calibri"/>
              </a:rPr>
              <a:t>TEC</a:t>
            </a:r>
            <a:r>
              <a:rPr lang="en-US" sz="2000" spc="-35" dirty="0">
                <a:solidFill>
                  <a:srgbClr val="0D6CB8"/>
                </a:solidFill>
                <a:latin typeface="Calibri"/>
                <a:cs typeface="Calibri"/>
              </a:rPr>
              <a:t> </a:t>
            </a:r>
            <a:r>
              <a:rPr lang="en-US" sz="2000" dirty="0">
                <a:solidFill>
                  <a:srgbClr val="0D6CB8"/>
                </a:solidFill>
                <a:latin typeface="Calibri"/>
                <a:cs typeface="Calibri"/>
              </a:rPr>
              <a:t>§29.153(b)</a:t>
            </a:r>
            <a:r>
              <a:rPr lang="en-US" sz="2000" spc="-45" dirty="0">
                <a:solidFill>
                  <a:srgbClr val="0D6CB8"/>
                </a:solidFill>
                <a:latin typeface="Calibri"/>
                <a:cs typeface="Calibri"/>
              </a:rPr>
              <a:t> </a:t>
            </a:r>
            <a:r>
              <a:rPr lang="en-US" sz="2000" dirty="0">
                <a:solidFill>
                  <a:srgbClr val="0D6CB8"/>
                </a:solidFill>
                <a:latin typeface="Calibri"/>
                <a:cs typeface="Calibri"/>
              </a:rPr>
              <a:t>and</a:t>
            </a:r>
            <a:r>
              <a:rPr lang="en-US" sz="2000" spc="-25" dirty="0">
                <a:solidFill>
                  <a:srgbClr val="0D6CB8"/>
                </a:solidFill>
                <a:latin typeface="Calibri"/>
                <a:cs typeface="Calibri"/>
              </a:rPr>
              <a:t> </a:t>
            </a:r>
            <a:r>
              <a:rPr lang="en-US" sz="2000" dirty="0">
                <a:solidFill>
                  <a:srgbClr val="0D6CB8"/>
                </a:solidFill>
                <a:latin typeface="Calibri"/>
                <a:cs typeface="Calibri"/>
              </a:rPr>
              <a:t>the</a:t>
            </a:r>
            <a:r>
              <a:rPr lang="en-US" sz="2000" spc="-35" dirty="0">
                <a:solidFill>
                  <a:srgbClr val="0D6CB8"/>
                </a:solidFill>
                <a:latin typeface="Calibri"/>
                <a:cs typeface="Calibri"/>
              </a:rPr>
              <a:t> </a:t>
            </a:r>
            <a:r>
              <a:rPr lang="en-US" sz="2000" dirty="0">
                <a:solidFill>
                  <a:srgbClr val="0D6CB8"/>
                </a:solidFill>
                <a:latin typeface="Calibri"/>
                <a:cs typeface="Calibri"/>
              </a:rPr>
              <a:t>student</a:t>
            </a:r>
            <a:r>
              <a:rPr lang="en-US" sz="2000" spc="-35" dirty="0">
                <a:solidFill>
                  <a:srgbClr val="0D6CB8"/>
                </a:solidFill>
                <a:latin typeface="Calibri"/>
                <a:cs typeface="Calibri"/>
              </a:rPr>
              <a:t> </a:t>
            </a:r>
            <a:r>
              <a:rPr lang="en-US" sz="2000" dirty="0">
                <a:solidFill>
                  <a:srgbClr val="0D6CB8"/>
                </a:solidFill>
                <a:latin typeface="Calibri"/>
                <a:cs typeface="Calibri"/>
              </a:rPr>
              <a:t>has</a:t>
            </a:r>
            <a:r>
              <a:rPr lang="en-US" sz="2000" spc="-45" dirty="0">
                <a:solidFill>
                  <a:srgbClr val="0D6CB8"/>
                </a:solidFill>
                <a:latin typeface="Calibri"/>
                <a:cs typeface="Calibri"/>
              </a:rPr>
              <a:t> </a:t>
            </a:r>
            <a:r>
              <a:rPr lang="en-US" sz="2000" dirty="0">
                <a:solidFill>
                  <a:srgbClr val="0D6CB8"/>
                </a:solidFill>
                <a:latin typeface="Calibri"/>
                <a:cs typeface="Calibri"/>
              </a:rPr>
              <a:t>not</a:t>
            </a:r>
            <a:r>
              <a:rPr lang="en-US" sz="2000" spc="-25" dirty="0">
                <a:solidFill>
                  <a:srgbClr val="0D6CB8"/>
                </a:solidFill>
                <a:latin typeface="Calibri"/>
                <a:cs typeface="Calibri"/>
              </a:rPr>
              <a:t> </a:t>
            </a:r>
            <a:r>
              <a:rPr lang="en-US" sz="2000" dirty="0">
                <a:solidFill>
                  <a:srgbClr val="0D6CB8"/>
                </a:solidFill>
                <a:latin typeface="Calibri"/>
                <a:cs typeface="Calibri"/>
              </a:rPr>
              <a:t>yet</a:t>
            </a:r>
            <a:r>
              <a:rPr lang="en-US" sz="2000" spc="-15" dirty="0">
                <a:solidFill>
                  <a:srgbClr val="0D6CB8"/>
                </a:solidFill>
                <a:latin typeface="Calibri"/>
                <a:cs typeface="Calibri"/>
              </a:rPr>
              <a:t> </a:t>
            </a:r>
            <a:r>
              <a:rPr lang="en-US" sz="2000" dirty="0">
                <a:solidFill>
                  <a:srgbClr val="0D6CB8"/>
                </a:solidFill>
                <a:latin typeface="Calibri"/>
                <a:cs typeface="Calibri"/>
              </a:rPr>
              <a:t>enrolled</a:t>
            </a:r>
            <a:r>
              <a:rPr lang="en-US" sz="2000" spc="-25" dirty="0">
                <a:solidFill>
                  <a:srgbClr val="0D6CB8"/>
                </a:solidFill>
                <a:latin typeface="Calibri"/>
                <a:cs typeface="Calibri"/>
              </a:rPr>
              <a:t> </a:t>
            </a:r>
            <a:r>
              <a:rPr lang="en-US" sz="2000" dirty="0">
                <a:solidFill>
                  <a:srgbClr val="0D6CB8"/>
                </a:solidFill>
                <a:latin typeface="Calibri"/>
                <a:cs typeface="Calibri"/>
              </a:rPr>
              <a:t>in</a:t>
            </a:r>
            <a:r>
              <a:rPr lang="en-US" sz="2000" spc="-45" dirty="0">
                <a:solidFill>
                  <a:srgbClr val="0D6CB8"/>
                </a:solidFill>
                <a:latin typeface="Calibri"/>
                <a:cs typeface="Calibri"/>
              </a:rPr>
              <a:t> </a:t>
            </a:r>
            <a:r>
              <a:rPr lang="en-US" sz="2000" spc="-10" dirty="0">
                <a:solidFill>
                  <a:srgbClr val="0D6CB8"/>
                </a:solidFill>
                <a:latin typeface="Calibri"/>
                <a:cs typeface="Calibri"/>
              </a:rPr>
              <a:t>kindergarten.</a:t>
            </a:r>
          </a:p>
          <a:p>
            <a:pPr marL="12065" marR="5715">
              <a:lnSpc>
                <a:spcPct val="100000"/>
              </a:lnSpc>
              <a:buClr>
                <a:srgbClr val="F05F38"/>
              </a:buClr>
              <a:tabLst>
                <a:tab pos="240665" algn="l"/>
              </a:tabLst>
            </a:pPr>
            <a:endParaRPr lang="en-US" sz="2000" spc="-10" dirty="0">
              <a:solidFill>
                <a:srgbClr val="0D6CB8"/>
              </a:solidFill>
              <a:latin typeface="Calibri"/>
              <a:cs typeface="Calibri"/>
            </a:endParaRPr>
          </a:p>
          <a:p>
            <a:pPr marL="240665" marR="5715" indent="-228600">
              <a:lnSpc>
                <a:spcPct val="100000"/>
              </a:lnSpc>
              <a:buClr>
                <a:srgbClr val="F05F38"/>
              </a:buClr>
              <a:buFont typeface="Wingdings"/>
              <a:buChar char=""/>
              <a:tabLst>
                <a:tab pos="240665" algn="l"/>
              </a:tabLst>
            </a:pPr>
            <a:r>
              <a:rPr lang="en-US" sz="2000" spc="-10" dirty="0">
                <a:solidFill>
                  <a:srgbClr val="0D6CB8"/>
                </a:solidFill>
                <a:latin typeface="Calibri"/>
                <a:cs typeface="Calibri"/>
              </a:rPr>
              <a:t>An eligible five-year-old student in a Prekindergarten class must also be reported with a PARENT-REQUEST-RETENTION-INDICATOR (E1729) in the PEIMS Fall Submission.</a:t>
            </a:r>
          </a:p>
        </p:txBody>
      </p:sp>
    </p:spTree>
    <p:extLst>
      <p:ext uri="{BB962C8B-B14F-4D97-AF65-F5344CB8AC3E}">
        <p14:creationId xmlns:p14="http://schemas.microsoft.com/office/powerpoint/2010/main" val="26849328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50D90-BA23-E15F-C5C6-1855459E1CDC}"/>
              </a:ext>
            </a:extLst>
          </p:cNvPr>
          <p:cNvSpPr>
            <a:spLocks noGrp="1"/>
          </p:cNvSpPr>
          <p:nvPr>
            <p:ph type="title"/>
          </p:nvPr>
        </p:nvSpPr>
        <p:spPr/>
        <p:txBody>
          <a:bodyPr>
            <a:normAutofit/>
          </a:bodyPr>
          <a:lstStyle/>
          <a:p>
            <a:r>
              <a:rPr lang="en-US" dirty="0"/>
              <a:t>PEIMS – Additional Updates</a:t>
            </a:r>
            <a:endParaRPr lang="en-US" sz="3100" b="0" dirty="0"/>
          </a:p>
        </p:txBody>
      </p:sp>
      <p:sp>
        <p:nvSpPr>
          <p:cNvPr id="7" name="TextBox 6">
            <a:extLst>
              <a:ext uri="{FF2B5EF4-FFF2-40B4-BE49-F238E27FC236}">
                <a16:creationId xmlns:a16="http://schemas.microsoft.com/office/drawing/2014/main" id="{95E4A810-4AB2-02C1-7AFF-4D1D264F052D}"/>
              </a:ext>
            </a:extLst>
          </p:cNvPr>
          <p:cNvSpPr txBox="1"/>
          <p:nvPr/>
        </p:nvSpPr>
        <p:spPr>
          <a:xfrm>
            <a:off x="803562" y="904580"/>
            <a:ext cx="10676057" cy="2062103"/>
          </a:xfrm>
          <a:prstGeom prst="rect">
            <a:avLst/>
          </a:prstGeom>
          <a:noFill/>
        </p:spPr>
        <p:txBody>
          <a:bodyPr wrap="square">
            <a:spAutoFit/>
          </a:bodyPr>
          <a:lstStyle/>
          <a:p>
            <a:r>
              <a:rPr kumimoji="0" lang="en-US" sz="3200" i="0" u="none" strike="noStrike" kern="1200" cap="none" spc="0" normalizeH="0" baseline="0" noProof="0" dirty="0">
                <a:ln>
                  <a:noFill/>
                </a:ln>
                <a:solidFill>
                  <a:srgbClr val="0D6CB9"/>
                </a:solidFill>
                <a:effectLst/>
                <a:uLnTx/>
                <a:uFillTx/>
                <a:latin typeface="Calibri" panose="020F0502020204030204"/>
                <a:ea typeface="+mj-ea"/>
                <a:cs typeface="Calibri"/>
              </a:rPr>
              <a:t>Migrant Indicator Data Element Updates</a:t>
            </a:r>
          </a:p>
          <a:p>
            <a:endParaRPr kumimoji="0" lang="en-US" sz="3200" i="0" u="none" strike="noStrike" kern="1200" cap="none" spc="0" normalizeH="0" baseline="0" noProof="0" dirty="0">
              <a:ln>
                <a:noFill/>
              </a:ln>
              <a:solidFill>
                <a:srgbClr val="0D6CB9"/>
              </a:solidFill>
              <a:effectLst/>
              <a:uLnTx/>
              <a:uFillTx/>
              <a:latin typeface="Calibri" panose="020F0502020204030204"/>
              <a:ea typeface="+mj-ea"/>
              <a:cs typeface="Calibri"/>
            </a:endParaRPr>
          </a:p>
          <a:p>
            <a:pPr marL="457200" indent="-457200">
              <a:buClr>
                <a:srgbClr val="F16038"/>
              </a:buClr>
              <a:buFont typeface="Wingdings" panose="05000000000000000000" pitchFamily="2" charset="2"/>
              <a:buChar char="§"/>
            </a:pPr>
            <a:r>
              <a:rPr kumimoji="0" lang="en-US" sz="3200" i="0" u="none" strike="noStrike" kern="1200" cap="none" spc="0" normalizeH="0" baseline="0" noProof="0" dirty="0">
                <a:ln>
                  <a:noFill/>
                </a:ln>
                <a:solidFill>
                  <a:srgbClr val="0D6CB9"/>
                </a:solidFill>
                <a:effectLst/>
                <a:uLnTx/>
                <a:uFillTx/>
                <a:latin typeface="Calibri" panose="020F0502020204030204"/>
                <a:ea typeface="+mj-ea"/>
                <a:cs typeface="Calibri"/>
              </a:rPr>
              <a:t>Overview</a:t>
            </a:r>
          </a:p>
          <a:p>
            <a:endParaRPr lang="en-US" sz="3200" dirty="0"/>
          </a:p>
        </p:txBody>
      </p:sp>
      <p:sp>
        <p:nvSpPr>
          <p:cNvPr id="11" name="TextBox 10">
            <a:extLst>
              <a:ext uri="{FF2B5EF4-FFF2-40B4-BE49-F238E27FC236}">
                <a16:creationId xmlns:a16="http://schemas.microsoft.com/office/drawing/2014/main" id="{85EA3348-ACFA-F535-3980-F27A8F7035A9}"/>
              </a:ext>
            </a:extLst>
          </p:cNvPr>
          <p:cNvSpPr txBox="1"/>
          <p:nvPr/>
        </p:nvSpPr>
        <p:spPr>
          <a:xfrm>
            <a:off x="757970" y="2733148"/>
            <a:ext cx="11030475" cy="2708434"/>
          </a:xfrm>
          <a:prstGeom prst="rect">
            <a:avLst/>
          </a:prstGeom>
          <a:noFill/>
        </p:spPr>
        <p:txBody>
          <a:bodyPr wrap="square">
            <a:spAutoFit/>
          </a:bodyPr>
          <a:lstStyle/>
          <a:p>
            <a:pPr marL="742950" marR="0" lvl="1" indent="-285750" algn="l" defTabSz="914400" rtl="0" eaLnBrk="1" fontAlgn="auto" latinLnBrk="0" hangingPunct="1">
              <a:lnSpc>
                <a:spcPct val="100000"/>
              </a:lnSpc>
              <a:spcBef>
                <a:spcPts val="600"/>
              </a:spcBef>
              <a:spcAft>
                <a:spcPts val="600"/>
              </a:spcAft>
              <a:buClr>
                <a:srgbClr val="F16038"/>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595959"/>
                </a:solidFill>
                <a:effectLst/>
                <a:uLnTx/>
                <a:uFillTx/>
                <a:latin typeface="Calibri" panose="020F0502020204030204"/>
                <a:ea typeface="Calibri" panose="020F0502020204030204" pitchFamily="34" charset="0"/>
                <a:cs typeface="Times New Roman" panose="02020603050405020304" pitchFamily="18" charset="0"/>
              </a:rPr>
              <a:t>The Elementary and Secondary Education Act of 1965 (ESEA), as amended by the Every Student Succeeds Act of 2015 (ESSA) in December 2015, updated the definition of a migrant child and the terminology used in Title 1, Chapter 3 from Education of Migrant Children to Education of Migratory Children. </a:t>
            </a:r>
          </a:p>
          <a:p>
            <a:pPr marL="742950" marR="0" lvl="1" indent="-285750" algn="l" defTabSz="914400" rtl="0" eaLnBrk="1" fontAlgn="auto" latinLnBrk="0" hangingPunct="1">
              <a:lnSpc>
                <a:spcPct val="100000"/>
              </a:lnSpc>
              <a:spcBef>
                <a:spcPts val="600"/>
              </a:spcBef>
              <a:spcAft>
                <a:spcPts val="600"/>
              </a:spcAft>
              <a:buClr>
                <a:srgbClr val="F16038"/>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595959"/>
                </a:solidFill>
                <a:effectLst/>
                <a:uLnTx/>
                <a:uFillTx/>
                <a:latin typeface="Calibri (Body)"/>
                <a:ea typeface="+mn-ea"/>
                <a:cs typeface="+mn-cs"/>
              </a:rPr>
              <a:t>LEAs currently report the data element, MIGRANT-INDICATOR-CODE (E0984), to indicate whether a student should be coded as a participant in the migrant education program. The current data element definition needs to be updated in addition to guidance updates to the terminology from “migrant” to “migratory” to align terminology with federal legislation.</a:t>
            </a:r>
            <a:endParaRPr lang="en-US" sz="2000" dirty="0"/>
          </a:p>
        </p:txBody>
      </p:sp>
    </p:spTree>
    <p:extLst>
      <p:ext uri="{BB962C8B-B14F-4D97-AF65-F5344CB8AC3E}">
        <p14:creationId xmlns:p14="http://schemas.microsoft.com/office/powerpoint/2010/main" val="24360487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Migrant Indicator Data Element Updates </a:t>
            </a:r>
            <a:r>
              <a:rPr lang="en-US" sz="4000">
                <a:solidFill>
                  <a:schemeClr val="bg1"/>
                </a:solidFill>
                <a:cs typeface="Calibri"/>
              </a:rPr>
              <a:t>- 3</a:t>
            </a:r>
            <a:endParaRPr lang="en-US" sz="4000">
              <a:solidFill>
                <a:schemeClr val="bg1"/>
              </a:solidFill>
            </a:endParaRPr>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0" y="1142839"/>
            <a:ext cx="11121657" cy="57045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dirty="0">
                <a:solidFill>
                  <a:srgbClr val="595959"/>
                </a:solidFill>
              </a:rPr>
              <a:t>Updated Data Element:</a:t>
            </a:r>
            <a:endParaRPr lang="en-US" dirty="0">
              <a:solidFill>
                <a:srgbClr val="595959"/>
              </a:solidFill>
              <a:effectLst/>
              <a:ea typeface="Calibri" panose="020F0502020204030204" pitchFamily="34" charset="0"/>
              <a:cs typeface="Times New Roman" panose="02020603050405020304" pitchFamily="18" charset="0"/>
            </a:endParaRPr>
          </a:p>
          <a:p>
            <a:pPr>
              <a:lnSpc>
                <a:spcPct val="100000"/>
              </a:lnSpc>
              <a:spcBef>
                <a:spcPts val="600"/>
              </a:spcBef>
              <a:spcAft>
                <a:spcPts val="600"/>
              </a:spcAft>
              <a:buClr>
                <a:srgbClr val="F16038"/>
              </a:buClr>
            </a:pPr>
            <a:endParaRPr lang="en-US"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data element">
            <a:extLst>
              <a:ext uri="{FF2B5EF4-FFF2-40B4-BE49-F238E27FC236}">
                <a16:creationId xmlns:a16="http://schemas.microsoft.com/office/drawing/2014/main" id="{5B341983-96BF-E587-2B41-8C46EE789CEA}"/>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5183018" y="756139"/>
            <a:ext cx="5508428" cy="5165634"/>
          </a:xfrm>
          <a:prstGeom prst="rect">
            <a:avLst/>
          </a:prstGeom>
        </p:spPr>
      </p:pic>
    </p:spTree>
    <p:extLst>
      <p:ext uri="{BB962C8B-B14F-4D97-AF65-F5344CB8AC3E}">
        <p14:creationId xmlns:p14="http://schemas.microsoft.com/office/powerpoint/2010/main" val="35798703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FASRG Updates</a:t>
            </a:r>
            <a:endParaRPr lang="en-US" sz="4000"/>
          </a:p>
        </p:txBody>
      </p:sp>
      <p:sp>
        <p:nvSpPr>
          <p:cNvPr id="4" name="Content Placeholder 3">
            <a:extLst>
              <a:ext uri="{FF2B5EF4-FFF2-40B4-BE49-F238E27FC236}">
                <a16:creationId xmlns:a16="http://schemas.microsoft.com/office/drawing/2014/main" id="{346170F6-040E-C1F9-4D4D-C1FD3FB13A83}"/>
              </a:ext>
            </a:extLst>
          </p:cNvPr>
          <p:cNvSpPr txBox="1">
            <a:spLocks/>
          </p:cNvSpPr>
          <p:nvPr/>
        </p:nvSpPr>
        <p:spPr>
          <a:xfrm>
            <a:off x="535171" y="744467"/>
            <a:ext cx="11121656" cy="4749710"/>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sz="2400" dirty="0">
                <a:solidFill>
                  <a:srgbClr val="595959"/>
                </a:solidFill>
              </a:rPr>
              <a:t>Overview</a:t>
            </a:r>
          </a:p>
          <a:p>
            <a:pPr lvl="1">
              <a:lnSpc>
                <a:spcPct val="100000"/>
              </a:lnSpc>
              <a:spcBef>
                <a:spcPts val="600"/>
              </a:spcBef>
              <a:spcAft>
                <a:spcPts val="600"/>
              </a:spcAft>
              <a:buClr>
                <a:srgbClr val="F16038"/>
              </a:buClr>
            </a:pPr>
            <a:r>
              <a:rPr lang="en-US" sz="2000" dirty="0">
                <a:solidFill>
                  <a:srgbClr val="595959"/>
                </a:solidFill>
              </a:rPr>
              <a:t>On September 7, 2022, the Financial Compliance Division released the Financial Accountability System Resource Guide (FASRG) version 18.0. The change included removing three program intent codes, Pre-Kindergarten (32), Pre-Kindergarten – Compensatory Education (34), and Pre-Kindergarten – Bilingual Education (35), from being used for budget, payroll, and contracted instructional (CI) staff for the 2022-2023 school year.</a:t>
            </a:r>
          </a:p>
          <a:p>
            <a:pPr lvl="1">
              <a:lnSpc>
                <a:spcPct val="100000"/>
              </a:lnSpc>
              <a:spcBef>
                <a:spcPts val="600"/>
              </a:spcBef>
              <a:spcAft>
                <a:spcPts val="600"/>
              </a:spcAft>
              <a:buClr>
                <a:srgbClr val="F16038"/>
              </a:buClr>
            </a:pPr>
            <a:endParaRPr lang="en-US" sz="2000" dirty="0">
              <a:solidFill>
                <a:srgbClr val="595959"/>
              </a:solidFill>
            </a:endParaRPr>
          </a:p>
          <a:p>
            <a:pPr lvl="1">
              <a:lnSpc>
                <a:spcPct val="100000"/>
              </a:lnSpc>
              <a:spcBef>
                <a:spcPts val="600"/>
              </a:spcBef>
              <a:spcAft>
                <a:spcPts val="600"/>
              </a:spcAft>
              <a:buClr>
                <a:srgbClr val="F16038"/>
              </a:buClr>
            </a:pPr>
            <a:r>
              <a:rPr lang="en-US" sz="2000" dirty="0">
                <a:solidFill>
                  <a:srgbClr val="595959"/>
                </a:solidFill>
              </a:rPr>
              <a:t>Modified the </a:t>
            </a:r>
            <a:r>
              <a:rPr lang="en-US" sz="2000" b="1" dirty="0">
                <a:solidFill>
                  <a:srgbClr val="595959"/>
                </a:solidFill>
              </a:rPr>
              <a:t>PROGRAM-INTENT-CODE (C147) </a:t>
            </a:r>
            <a:r>
              <a:rPr lang="en-US" sz="2000" dirty="0">
                <a:solidFill>
                  <a:srgbClr val="595959"/>
                </a:solidFill>
              </a:rPr>
              <a:t>code table to </a:t>
            </a:r>
            <a:r>
              <a:rPr lang="en-US" sz="2000" b="1" dirty="0">
                <a:solidFill>
                  <a:srgbClr val="595959"/>
                </a:solidFill>
              </a:rPr>
              <a:t>remove 32, 34, and 35 </a:t>
            </a:r>
            <a:r>
              <a:rPr lang="en-US" sz="2000" dirty="0">
                <a:solidFill>
                  <a:srgbClr val="595959"/>
                </a:solidFill>
              </a:rPr>
              <a:t>from being used for budget, payroll, and contracted instructional staff.</a:t>
            </a:r>
          </a:p>
          <a:p>
            <a:pPr lvl="1">
              <a:lnSpc>
                <a:spcPct val="100000"/>
              </a:lnSpc>
              <a:spcBef>
                <a:spcPts val="600"/>
              </a:spcBef>
              <a:spcAft>
                <a:spcPts val="600"/>
              </a:spcAft>
              <a:buClr>
                <a:srgbClr val="F16038"/>
              </a:buClr>
            </a:pPr>
            <a:endParaRPr lang="en-US" sz="2000" dirty="0">
              <a:solidFill>
                <a:srgbClr val="595959"/>
              </a:solidFill>
            </a:endParaRPr>
          </a:p>
          <a:p>
            <a:pPr lvl="1">
              <a:lnSpc>
                <a:spcPct val="100000"/>
              </a:lnSpc>
              <a:spcBef>
                <a:spcPts val="600"/>
              </a:spcBef>
              <a:spcAft>
                <a:spcPts val="600"/>
              </a:spcAft>
              <a:buClr>
                <a:srgbClr val="F16038"/>
              </a:buClr>
            </a:pPr>
            <a:endParaRPr lang="en-US" sz="2000" dirty="0">
              <a:solidFill>
                <a:srgbClr val="595959"/>
              </a:solidFill>
            </a:endParaRPr>
          </a:p>
          <a:p>
            <a:pPr marL="0" indent="0">
              <a:buFont typeface="Wingdings" panose="05000000000000000000" pitchFamily="2" charset="2"/>
              <a:buNone/>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p:txBody>
      </p:sp>
    </p:spTree>
    <p:extLst>
      <p:ext uri="{BB962C8B-B14F-4D97-AF65-F5344CB8AC3E}">
        <p14:creationId xmlns:p14="http://schemas.microsoft.com/office/powerpoint/2010/main" val="16236744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CTE Code Table Updates</a:t>
            </a:r>
            <a:endParaRPr lang="en-US" sz="4000"/>
          </a:p>
        </p:txBody>
      </p:sp>
      <p:sp>
        <p:nvSpPr>
          <p:cNvPr id="4" name="Content Placeholder 3">
            <a:extLst>
              <a:ext uri="{FF2B5EF4-FFF2-40B4-BE49-F238E27FC236}">
                <a16:creationId xmlns:a16="http://schemas.microsoft.com/office/drawing/2014/main" id="{346170F6-040E-C1F9-4D4D-C1FD3FB13A83}"/>
              </a:ext>
            </a:extLst>
          </p:cNvPr>
          <p:cNvSpPr txBox="1">
            <a:spLocks/>
          </p:cNvSpPr>
          <p:nvPr/>
        </p:nvSpPr>
        <p:spPr>
          <a:xfrm>
            <a:off x="535171" y="1142839"/>
            <a:ext cx="11121656"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Overview</a:t>
            </a:r>
          </a:p>
          <a:p>
            <a:pPr lvl="1">
              <a:lnSpc>
                <a:spcPct val="100000"/>
              </a:lnSpc>
              <a:spcBef>
                <a:spcPts val="600"/>
              </a:spcBef>
              <a:spcAft>
                <a:spcPts val="600"/>
              </a:spcAft>
              <a:buClr>
                <a:srgbClr val="F16038"/>
              </a:buClr>
            </a:pPr>
            <a:r>
              <a:rPr lang="en-US">
                <a:solidFill>
                  <a:srgbClr val="595959"/>
                </a:solidFill>
              </a:rPr>
              <a:t>Beginning in the 2020-2021 school year, TEA began auto-calculating the Career and Technology (CTE) indicator to assign to all students in grades 6-12. The calculation is based on the student's course completion data submitted by an LEA in the PEIMS Summer and Extended Year Submissions. The College, Career, and Military Preparation Division maintains the translations in the </a:t>
            </a:r>
            <a:r>
              <a:rPr lang="en-US" b="1">
                <a:solidFill>
                  <a:srgbClr val="595959"/>
                </a:solidFill>
              </a:rPr>
              <a:t>CAREER-AND-TECHNICAL-ED-IND-CD (C142) </a:t>
            </a:r>
            <a:r>
              <a:rPr lang="en-US">
                <a:solidFill>
                  <a:srgbClr val="595959"/>
                </a:solidFill>
              </a:rPr>
              <a:t>and has requested changes to help clarify the codes. </a:t>
            </a: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6422058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CTE Code Table Updates </a:t>
            </a:r>
            <a:r>
              <a:rPr lang="en-US" sz="4000" dirty="0">
                <a:solidFill>
                  <a:schemeClr val="bg1"/>
                </a:solidFill>
                <a:cs typeface="Calibri"/>
              </a:rPr>
              <a:t>- 2</a:t>
            </a:r>
            <a:endParaRPr lang="en-US" sz="4000" dirty="0">
              <a:solidFill>
                <a:schemeClr val="bg1"/>
              </a:solidFill>
            </a:endParaRPr>
          </a:p>
        </p:txBody>
      </p:sp>
      <p:sp>
        <p:nvSpPr>
          <p:cNvPr id="4" name="Content Placeholder 3">
            <a:extLst>
              <a:ext uri="{FF2B5EF4-FFF2-40B4-BE49-F238E27FC236}">
                <a16:creationId xmlns:a16="http://schemas.microsoft.com/office/drawing/2014/main" id="{346170F6-040E-C1F9-4D4D-C1FD3FB13A83}"/>
              </a:ext>
            </a:extLst>
          </p:cNvPr>
          <p:cNvSpPr txBox="1">
            <a:spLocks/>
          </p:cNvSpPr>
          <p:nvPr/>
        </p:nvSpPr>
        <p:spPr>
          <a:xfrm>
            <a:off x="535170" y="729673"/>
            <a:ext cx="11121657" cy="4764504"/>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dirty="0">
                <a:solidFill>
                  <a:srgbClr val="595959"/>
                </a:solidFill>
              </a:rPr>
              <a:t>Modified the CAREER-AND-TECHNICAL-ED-IND-CD (C142) translations.</a:t>
            </a:r>
          </a:p>
        </p:txBody>
      </p:sp>
      <p:pic>
        <p:nvPicPr>
          <p:cNvPr id="5" name="Picture 4" descr="c142 code table">
            <a:extLst>
              <a:ext uri="{FF2B5EF4-FFF2-40B4-BE49-F238E27FC236}">
                <a16:creationId xmlns:a16="http://schemas.microsoft.com/office/drawing/2014/main" id="{0F40BBA9-65C7-06DC-36FF-B75948E45E40}"/>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2161308" y="1200206"/>
            <a:ext cx="6733309" cy="4764504"/>
          </a:xfrm>
          <a:prstGeom prst="rect">
            <a:avLst/>
          </a:prstGeom>
        </p:spPr>
      </p:pic>
    </p:spTree>
    <p:extLst>
      <p:ext uri="{BB962C8B-B14F-4D97-AF65-F5344CB8AC3E}">
        <p14:creationId xmlns:p14="http://schemas.microsoft.com/office/powerpoint/2010/main" val="23593657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Code Table Updates </a:t>
            </a:r>
            <a:r>
              <a:rPr lang="en-US" sz="4000" dirty="0">
                <a:solidFill>
                  <a:schemeClr val="bg1"/>
                </a:solidFill>
                <a:cs typeface="Calibri"/>
              </a:rPr>
              <a:t>- 2</a:t>
            </a:r>
            <a:endParaRPr lang="en-US" sz="4000" dirty="0">
              <a:solidFill>
                <a:schemeClr val="bg1"/>
              </a:solidFill>
            </a:endParaRPr>
          </a:p>
        </p:txBody>
      </p:sp>
      <p:sp>
        <p:nvSpPr>
          <p:cNvPr id="4" name="Content Placeholder 3">
            <a:extLst>
              <a:ext uri="{FF2B5EF4-FFF2-40B4-BE49-F238E27FC236}">
                <a16:creationId xmlns:a16="http://schemas.microsoft.com/office/drawing/2014/main" id="{346170F6-040E-C1F9-4D4D-C1FD3FB13A83}"/>
              </a:ext>
            </a:extLst>
          </p:cNvPr>
          <p:cNvSpPr txBox="1">
            <a:spLocks/>
          </p:cNvSpPr>
          <p:nvPr/>
        </p:nvSpPr>
        <p:spPr>
          <a:xfrm>
            <a:off x="535170" y="893291"/>
            <a:ext cx="11121657" cy="4600886"/>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dirty="0">
                <a:solidFill>
                  <a:srgbClr val="595959"/>
                </a:solidFill>
              </a:rPr>
              <a:t>C022 SERVICE-ID</a:t>
            </a:r>
          </a:p>
          <a:p>
            <a:pPr lvl="1">
              <a:lnSpc>
                <a:spcPct val="100000"/>
              </a:lnSpc>
              <a:spcBef>
                <a:spcPts val="600"/>
              </a:spcBef>
              <a:spcAft>
                <a:spcPts val="600"/>
              </a:spcAft>
              <a:buClr>
                <a:srgbClr val="F16038"/>
              </a:buClr>
            </a:pPr>
            <a:r>
              <a:rPr lang="en-US" dirty="0">
                <a:solidFill>
                  <a:srgbClr val="595959"/>
                </a:solidFill>
              </a:rPr>
              <a:t>The following Service IDs have been added:</a:t>
            </a:r>
          </a:p>
          <a:p>
            <a:pPr lvl="2">
              <a:lnSpc>
                <a:spcPct val="100000"/>
              </a:lnSpc>
              <a:spcBef>
                <a:spcPts val="600"/>
              </a:spcBef>
              <a:spcAft>
                <a:spcPts val="600"/>
              </a:spcAft>
              <a:buClr>
                <a:srgbClr val="F16038"/>
              </a:buClr>
            </a:pPr>
            <a:r>
              <a:rPr lang="en-US" dirty="0">
                <a:solidFill>
                  <a:srgbClr val="595959"/>
                </a:solidFill>
              </a:rPr>
              <a:t>12700110 Career and College Exploration (First Time Taken)</a:t>
            </a:r>
          </a:p>
          <a:p>
            <a:pPr lvl="2">
              <a:lnSpc>
                <a:spcPct val="100000"/>
              </a:lnSpc>
              <a:spcBef>
                <a:spcPts val="600"/>
              </a:spcBef>
              <a:spcAft>
                <a:spcPts val="600"/>
              </a:spcAft>
              <a:buClr>
                <a:srgbClr val="F16038"/>
              </a:buClr>
            </a:pPr>
            <a:r>
              <a:rPr lang="en-US" dirty="0">
                <a:solidFill>
                  <a:srgbClr val="595959"/>
                </a:solidFill>
              </a:rPr>
              <a:t>12700120 Career and College Exploration (Second Time Taken)</a:t>
            </a:r>
          </a:p>
          <a:p>
            <a:pPr lvl="2">
              <a:lnSpc>
                <a:spcPct val="100000"/>
              </a:lnSpc>
              <a:spcBef>
                <a:spcPts val="600"/>
              </a:spcBef>
              <a:spcAft>
                <a:spcPts val="600"/>
              </a:spcAft>
              <a:buClr>
                <a:srgbClr val="F16038"/>
              </a:buClr>
            </a:pPr>
            <a:r>
              <a:rPr lang="en-US" dirty="0">
                <a:solidFill>
                  <a:srgbClr val="595959"/>
                </a:solidFill>
              </a:rPr>
              <a:t>N1110035 Elements of Data Science</a:t>
            </a:r>
          </a:p>
          <a:p>
            <a:pPr lvl="2">
              <a:lnSpc>
                <a:spcPct val="100000"/>
              </a:lnSpc>
              <a:spcBef>
                <a:spcPts val="600"/>
              </a:spcBef>
              <a:spcAft>
                <a:spcPts val="600"/>
              </a:spcAft>
              <a:buClr>
                <a:srgbClr val="F16038"/>
              </a:buClr>
            </a:pPr>
            <a:r>
              <a:rPr lang="en-US" dirty="0">
                <a:solidFill>
                  <a:srgbClr val="595959"/>
                </a:solidFill>
              </a:rPr>
              <a:t>N1130030 Ethnic Studies:  American Indian/Native Studies</a:t>
            </a:r>
          </a:p>
          <a:p>
            <a:pPr lvl="2">
              <a:lnSpc>
                <a:spcPct val="100000"/>
              </a:lnSpc>
              <a:spcBef>
                <a:spcPts val="600"/>
              </a:spcBef>
              <a:spcAft>
                <a:spcPts val="600"/>
              </a:spcAft>
              <a:buClr>
                <a:srgbClr val="F16038"/>
              </a:buClr>
            </a:pPr>
            <a:r>
              <a:rPr lang="en-US" dirty="0">
                <a:solidFill>
                  <a:srgbClr val="595959"/>
                </a:solidFill>
              </a:rPr>
              <a:t>N1290062 Multilingual Acculturation Studies for Newcomers</a:t>
            </a:r>
          </a:p>
          <a:p>
            <a:pPr lvl="1">
              <a:lnSpc>
                <a:spcPct val="100000"/>
              </a:lnSpc>
              <a:spcBef>
                <a:spcPts val="600"/>
              </a:spcBef>
              <a:spcAft>
                <a:spcPts val="600"/>
              </a:spcAft>
              <a:buClr>
                <a:srgbClr val="F16038"/>
              </a:buClr>
            </a:pPr>
            <a:r>
              <a:rPr lang="en-US" dirty="0">
                <a:solidFill>
                  <a:srgbClr val="595959"/>
                </a:solidFill>
              </a:rPr>
              <a:t>Code ’13036300’ changed as follows: </a:t>
            </a:r>
          </a:p>
          <a:p>
            <a:pPr marL="457200" lvl="1" indent="0">
              <a:lnSpc>
                <a:spcPct val="100000"/>
              </a:lnSpc>
              <a:spcBef>
                <a:spcPts val="600"/>
              </a:spcBef>
              <a:spcAft>
                <a:spcPts val="600"/>
              </a:spcAft>
              <a:buClr>
                <a:srgbClr val="F16038"/>
              </a:buClr>
              <a:buNone/>
            </a:pPr>
            <a:r>
              <a:rPr lang="en-US" dirty="0">
                <a:solidFill>
                  <a:srgbClr val="595959"/>
                </a:solidFill>
              </a:rPr>
              <a:t>Description changed from ‘Principles of Biosciences’ to ‘Principles of Bioscience’</a:t>
            </a:r>
          </a:p>
          <a:p>
            <a:pPr marL="914400" lvl="2" indent="0">
              <a:lnSpc>
                <a:spcPct val="100000"/>
              </a:lnSpc>
              <a:spcBef>
                <a:spcPts val="600"/>
              </a:spcBef>
              <a:spcAft>
                <a:spcPts val="600"/>
              </a:spcAft>
              <a:buClr>
                <a:srgbClr val="F16038"/>
              </a:buClr>
              <a:buNone/>
            </a:pPr>
            <a:endParaRPr lang="en-US" dirty="0">
              <a:solidFill>
                <a:srgbClr val="595959"/>
              </a:solidFill>
            </a:endParaRPr>
          </a:p>
          <a:p>
            <a:pPr marL="457200" lvl="1" indent="0">
              <a:lnSpc>
                <a:spcPct val="100000"/>
              </a:lnSpc>
              <a:spcBef>
                <a:spcPts val="600"/>
              </a:spcBef>
              <a:spcAft>
                <a:spcPts val="600"/>
              </a:spcAft>
              <a:buClr>
                <a:srgbClr val="F16038"/>
              </a:buClr>
              <a:buNone/>
            </a:pPr>
            <a:endParaRPr lang="en-US" dirty="0">
              <a:solidFill>
                <a:srgbClr val="595959"/>
              </a:solidFill>
            </a:endParaRPr>
          </a:p>
        </p:txBody>
      </p:sp>
      <p:sp>
        <p:nvSpPr>
          <p:cNvPr id="2" name="TextBox 1">
            <a:extLst>
              <a:ext uri="{FF2B5EF4-FFF2-40B4-BE49-F238E27FC236}">
                <a16:creationId xmlns:a16="http://schemas.microsoft.com/office/drawing/2014/main" id="{E2F07465-564F-C8EB-6747-56C09D346BEF}"/>
              </a:ext>
            </a:extLst>
          </p:cNvPr>
          <p:cNvSpPr txBox="1"/>
          <p:nvPr/>
        </p:nvSpPr>
        <p:spPr>
          <a:xfrm>
            <a:off x="9267825" y="6096000"/>
            <a:ext cx="317182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 New slide since Spring 2023 training</a:t>
            </a:r>
          </a:p>
        </p:txBody>
      </p:sp>
    </p:spTree>
    <p:extLst>
      <p:ext uri="{BB962C8B-B14F-4D97-AF65-F5344CB8AC3E}">
        <p14:creationId xmlns:p14="http://schemas.microsoft.com/office/powerpoint/2010/main" val="12610220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Application Updates</a:t>
            </a:r>
            <a:endParaRPr lang="en-US" sz="4000"/>
          </a:p>
        </p:txBody>
      </p:sp>
      <p:sp>
        <p:nvSpPr>
          <p:cNvPr id="4" name="Content Placeholder 3">
            <a:extLst>
              <a:ext uri="{FF2B5EF4-FFF2-40B4-BE49-F238E27FC236}">
                <a16:creationId xmlns:a16="http://schemas.microsoft.com/office/drawing/2014/main" id="{751675B9-146A-B868-8B16-D3830C079353}"/>
              </a:ext>
            </a:extLst>
          </p:cNvPr>
          <p:cNvSpPr txBox="1">
            <a:spLocks/>
          </p:cNvSpPr>
          <p:nvPr/>
        </p:nvSpPr>
        <p:spPr>
          <a:xfrm>
            <a:off x="535170" y="1142839"/>
            <a:ext cx="11121657"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The following PEIMS application functionality will be updated to include new data elements: </a:t>
            </a:r>
          </a:p>
          <a:p>
            <a:pPr lvl="1">
              <a:lnSpc>
                <a:spcPct val="100000"/>
              </a:lnSpc>
              <a:spcBef>
                <a:spcPts val="600"/>
              </a:spcBef>
              <a:spcAft>
                <a:spcPts val="600"/>
              </a:spcAft>
              <a:buClr>
                <a:srgbClr val="F16038"/>
              </a:buClr>
            </a:pPr>
            <a:r>
              <a:rPr lang="en-US">
                <a:solidFill>
                  <a:srgbClr val="595959"/>
                </a:solidFill>
              </a:rPr>
              <a:t>Data Search</a:t>
            </a:r>
          </a:p>
          <a:p>
            <a:pPr lvl="1">
              <a:lnSpc>
                <a:spcPct val="100000"/>
              </a:lnSpc>
              <a:spcBef>
                <a:spcPts val="600"/>
              </a:spcBef>
              <a:spcAft>
                <a:spcPts val="600"/>
              </a:spcAft>
              <a:buClr>
                <a:srgbClr val="F16038"/>
              </a:buClr>
            </a:pPr>
            <a:r>
              <a:rPr lang="en-US">
                <a:solidFill>
                  <a:srgbClr val="595959"/>
                </a:solidFill>
              </a:rPr>
              <a:t>Data Retrieval</a:t>
            </a:r>
          </a:p>
          <a:p>
            <a:pPr lvl="1">
              <a:lnSpc>
                <a:spcPct val="100000"/>
              </a:lnSpc>
              <a:spcBef>
                <a:spcPts val="600"/>
              </a:spcBef>
              <a:spcAft>
                <a:spcPts val="600"/>
              </a:spcAft>
              <a:buClr>
                <a:srgbClr val="F16038"/>
              </a:buClr>
            </a:pPr>
            <a:r>
              <a:rPr lang="en-US">
                <a:solidFill>
                  <a:srgbClr val="595959"/>
                </a:solidFill>
              </a:rPr>
              <a:t>Data Element Summary</a:t>
            </a: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7585986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Code Table Updates </a:t>
            </a:r>
            <a:r>
              <a:rPr lang="en-US" sz="4000">
                <a:solidFill>
                  <a:schemeClr val="bg1"/>
                </a:solidFill>
                <a:cs typeface="Calibri"/>
              </a:rPr>
              <a:t>- 2</a:t>
            </a:r>
            <a:endParaRPr lang="en-US" sz="4000">
              <a:solidFill>
                <a:schemeClr val="bg1"/>
              </a:solidFill>
            </a:endParaRPr>
          </a:p>
        </p:txBody>
      </p:sp>
      <p:sp>
        <p:nvSpPr>
          <p:cNvPr id="4" name="Content Placeholder 3">
            <a:extLst>
              <a:ext uri="{FF2B5EF4-FFF2-40B4-BE49-F238E27FC236}">
                <a16:creationId xmlns:a16="http://schemas.microsoft.com/office/drawing/2014/main" id="{346170F6-040E-C1F9-4D4D-C1FD3FB13A83}"/>
              </a:ext>
            </a:extLst>
          </p:cNvPr>
          <p:cNvSpPr txBox="1">
            <a:spLocks/>
          </p:cNvSpPr>
          <p:nvPr/>
        </p:nvSpPr>
        <p:spPr>
          <a:xfrm>
            <a:off x="535170" y="1142839"/>
            <a:ext cx="11121657"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dirty="0">
                <a:solidFill>
                  <a:srgbClr val="595959"/>
                </a:solidFill>
              </a:rPr>
              <a:t>C022 SERVICE-ID</a:t>
            </a:r>
          </a:p>
          <a:p>
            <a:pPr lvl="1">
              <a:lnSpc>
                <a:spcPct val="100000"/>
              </a:lnSpc>
              <a:spcBef>
                <a:spcPts val="600"/>
              </a:spcBef>
              <a:spcAft>
                <a:spcPts val="600"/>
              </a:spcAft>
              <a:buClr>
                <a:srgbClr val="F16038"/>
              </a:buClr>
            </a:pPr>
            <a:r>
              <a:rPr lang="en-US" dirty="0">
                <a:solidFill>
                  <a:srgbClr val="595959"/>
                </a:solidFill>
              </a:rPr>
              <a:t>The following Service IDs have been removed:</a:t>
            </a:r>
          </a:p>
          <a:p>
            <a:pPr lvl="2">
              <a:lnSpc>
                <a:spcPct val="100000"/>
              </a:lnSpc>
              <a:spcBef>
                <a:spcPts val="600"/>
              </a:spcBef>
              <a:spcAft>
                <a:spcPts val="600"/>
              </a:spcAft>
              <a:buClr>
                <a:srgbClr val="F16038"/>
              </a:buClr>
            </a:pPr>
            <a:endParaRPr lang="en-US" dirty="0">
              <a:solidFill>
                <a:srgbClr val="595959"/>
              </a:solidFill>
            </a:endParaRPr>
          </a:p>
          <a:p>
            <a:pPr marL="457200" lvl="1" indent="0">
              <a:lnSpc>
                <a:spcPct val="100000"/>
              </a:lnSpc>
              <a:spcBef>
                <a:spcPts val="600"/>
              </a:spcBef>
              <a:spcAft>
                <a:spcPts val="600"/>
              </a:spcAft>
              <a:buClr>
                <a:srgbClr val="F16038"/>
              </a:buClr>
              <a:buNone/>
            </a:pPr>
            <a:endParaRPr lang="en-US" dirty="0">
              <a:solidFill>
                <a:srgbClr val="595959"/>
              </a:solidFill>
            </a:endParaRPr>
          </a:p>
        </p:txBody>
      </p:sp>
      <p:sp>
        <p:nvSpPr>
          <p:cNvPr id="2" name="TextBox 1">
            <a:extLst>
              <a:ext uri="{FF2B5EF4-FFF2-40B4-BE49-F238E27FC236}">
                <a16:creationId xmlns:a16="http://schemas.microsoft.com/office/drawing/2014/main" id="{E2F07465-564F-C8EB-6747-56C09D346BEF}"/>
              </a:ext>
            </a:extLst>
          </p:cNvPr>
          <p:cNvSpPr txBox="1"/>
          <p:nvPr/>
        </p:nvSpPr>
        <p:spPr>
          <a:xfrm>
            <a:off x="9267825" y="6096000"/>
            <a:ext cx="317182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 New slide since Spring 2023 training</a:t>
            </a:r>
          </a:p>
        </p:txBody>
      </p:sp>
      <p:pic>
        <p:nvPicPr>
          <p:cNvPr id="6" name="Picture 5">
            <a:extLst>
              <a:ext uri="{FF2B5EF4-FFF2-40B4-BE49-F238E27FC236}">
                <a16:creationId xmlns:a16="http://schemas.microsoft.com/office/drawing/2014/main" id="{A44DA700-F04C-81DB-12BE-81E7AF06D8C7}"/>
              </a:ext>
            </a:extLst>
          </p:cNvPr>
          <p:cNvPicPr>
            <a:picLocks noChangeAspect="1"/>
          </p:cNvPicPr>
          <p:nvPr/>
        </p:nvPicPr>
        <p:blipFill>
          <a:blip r:embed="rId3"/>
          <a:stretch>
            <a:fillRect/>
          </a:stretch>
        </p:blipFill>
        <p:spPr>
          <a:xfrm>
            <a:off x="131214" y="2449005"/>
            <a:ext cx="5438095" cy="2495238"/>
          </a:xfrm>
          <a:prstGeom prst="rect">
            <a:avLst/>
          </a:prstGeom>
        </p:spPr>
      </p:pic>
      <p:pic>
        <p:nvPicPr>
          <p:cNvPr id="8" name="Picture 7">
            <a:extLst>
              <a:ext uri="{FF2B5EF4-FFF2-40B4-BE49-F238E27FC236}">
                <a16:creationId xmlns:a16="http://schemas.microsoft.com/office/drawing/2014/main" id="{1E3623E1-628A-1FBD-3A20-85A2209CE55F}"/>
              </a:ext>
            </a:extLst>
          </p:cNvPr>
          <p:cNvPicPr>
            <a:picLocks noChangeAspect="1"/>
          </p:cNvPicPr>
          <p:nvPr/>
        </p:nvPicPr>
        <p:blipFill>
          <a:blip r:embed="rId4"/>
          <a:stretch>
            <a:fillRect/>
          </a:stretch>
        </p:blipFill>
        <p:spPr>
          <a:xfrm>
            <a:off x="5569309" y="2449005"/>
            <a:ext cx="6411377" cy="2495239"/>
          </a:xfrm>
          <a:prstGeom prst="rect">
            <a:avLst/>
          </a:prstGeom>
        </p:spPr>
      </p:pic>
    </p:spTree>
    <p:extLst>
      <p:ext uri="{BB962C8B-B14F-4D97-AF65-F5344CB8AC3E}">
        <p14:creationId xmlns:p14="http://schemas.microsoft.com/office/powerpoint/2010/main" val="16905383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Reporting Requirement Updates</a:t>
            </a:r>
            <a:endParaRPr lang="en-US" sz="4000"/>
          </a:p>
        </p:txBody>
      </p:sp>
      <p:sp>
        <p:nvSpPr>
          <p:cNvPr id="4" name="Content Placeholder 3">
            <a:extLst>
              <a:ext uri="{FF2B5EF4-FFF2-40B4-BE49-F238E27FC236}">
                <a16:creationId xmlns:a16="http://schemas.microsoft.com/office/drawing/2014/main" id="{346170F6-040E-C1F9-4D4D-C1FD3FB13A83}"/>
              </a:ext>
            </a:extLst>
          </p:cNvPr>
          <p:cNvSpPr txBox="1">
            <a:spLocks/>
          </p:cNvSpPr>
          <p:nvPr/>
        </p:nvSpPr>
        <p:spPr>
          <a:xfrm>
            <a:off x="535171" y="1142839"/>
            <a:ext cx="11121656"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 TX-</a:t>
            </a:r>
            <a:r>
              <a:rPr lang="en-US" err="1">
                <a:solidFill>
                  <a:srgbClr val="595959"/>
                </a:solidFill>
              </a:rPr>
              <a:t>DyslexiaServices</a:t>
            </a:r>
            <a:r>
              <a:rPr lang="en-US">
                <a:solidFill>
                  <a:srgbClr val="595959"/>
                </a:solidFill>
              </a:rPr>
              <a:t> Complex Type ** DR 12</a:t>
            </a:r>
          </a:p>
          <a:p>
            <a:pPr marL="914400" lvl="2" indent="0" fontAlgn="base">
              <a:buNone/>
            </a:pPr>
            <a:r>
              <a:rPr lang="en-US">
                <a:solidFill>
                  <a:srgbClr val="595959"/>
                </a:solidFill>
              </a:rPr>
              <a:t>The TX-</a:t>
            </a:r>
            <a:r>
              <a:rPr lang="en-US" err="1">
                <a:solidFill>
                  <a:srgbClr val="595959"/>
                </a:solidFill>
              </a:rPr>
              <a:t>DyslexiaService</a:t>
            </a:r>
            <a:r>
              <a:rPr lang="en-US">
                <a:solidFill>
                  <a:srgbClr val="595959"/>
                </a:solidFill>
              </a:rPr>
              <a:t> Complex Type represents which type of dyslexia or related services, if any, a student identified with dyslexia or a related disorder under TEC 48.009 has received at any time during the school year.</a:t>
            </a:r>
            <a:endParaRPr lang="en-US">
              <a:solidFill>
                <a:srgbClr val="595959"/>
              </a:solidFill>
              <a:cs typeface="Calibri"/>
            </a:endParaRPr>
          </a:p>
          <a:p>
            <a:pPr marL="914400" lvl="2" indent="0" fontAlgn="base">
              <a:buNone/>
            </a:pPr>
            <a:endParaRPr lang="en-US">
              <a:solidFill>
                <a:srgbClr val="595959"/>
              </a:solidFill>
              <a:highlight>
                <a:srgbClr val="FFFF00"/>
              </a:highlight>
            </a:endParaRPr>
          </a:p>
          <a:p>
            <a:pPr marL="914400" lvl="2" indent="0" fontAlgn="base">
              <a:buNone/>
            </a:pPr>
            <a:r>
              <a:rPr lang="en-US">
                <a:solidFill>
                  <a:srgbClr val="595959"/>
                </a:solidFill>
                <a:highlight>
                  <a:srgbClr val="FFFF00"/>
                </a:highlight>
              </a:rPr>
              <a:t>The sub-complex type is only reported for students identified with dyslexia or a related disorder under TEC 48.009 (student with DYSLEXIA-INDICATOR-CODE of ‘1’ on the </a:t>
            </a:r>
            <a:r>
              <a:rPr lang="en-US" err="1">
                <a:solidFill>
                  <a:srgbClr val="595959"/>
                </a:solidFill>
                <a:highlight>
                  <a:srgbClr val="FFFF00"/>
                </a:highlight>
              </a:rPr>
              <a:t>StudentExtension</a:t>
            </a:r>
            <a:r>
              <a:rPr lang="en-US">
                <a:solidFill>
                  <a:srgbClr val="595959"/>
                </a:solidFill>
                <a:highlight>
                  <a:srgbClr val="FFFF00"/>
                </a:highlight>
              </a:rPr>
              <a:t> complex type).</a:t>
            </a:r>
          </a:p>
          <a:p>
            <a:pPr marL="914400" lvl="2" indent="0" fontAlgn="base">
              <a:buNone/>
            </a:pPr>
            <a:endParaRPr lang="en-US">
              <a:solidFill>
                <a:srgbClr val="595959"/>
              </a:solidFill>
              <a:highlight>
                <a:srgbClr val="FFFF00"/>
              </a:highlight>
            </a:endParaRPr>
          </a:p>
          <a:p>
            <a:pPr marL="914400" lvl="2" indent="0" fontAlgn="base">
              <a:buNone/>
            </a:pPr>
            <a:r>
              <a:rPr lang="en-US">
                <a:solidFill>
                  <a:srgbClr val="595959"/>
                </a:solidFill>
                <a:highlight>
                  <a:srgbClr val="FFFF00"/>
                </a:highlight>
              </a:rPr>
              <a:t>If a student identified with dyslexia or a related disorder under TEC 48.009 does not receive services, DYSLEXIA-SERVICES-CODE of ‘00’ should be reported for that student.</a:t>
            </a:r>
            <a:endParaRPr lang="en-US">
              <a:solidFill>
                <a:srgbClr val="595959"/>
              </a:solidFill>
              <a:highlight>
                <a:srgbClr val="FFFF00"/>
              </a:highlight>
              <a:cs typeface="Calibri"/>
            </a:endParaRPr>
          </a:p>
          <a:p>
            <a:pPr marL="0" indent="0">
              <a:buFont typeface="Wingdings" panose="05000000000000000000" pitchFamily="2" charset="2"/>
              <a:buNone/>
            </a:pPr>
            <a:endParaRPr lang="en-US">
              <a:solidFill>
                <a:srgbClr val="0D6CB9"/>
              </a:solidFill>
            </a:endParaRPr>
          </a:p>
        </p:txBody>
      </p:sp>
      <p:sp>
        <p:nvSpPr>
          <p:cNvPr id="2" name="TextBox 1">
            <a:extLst>
              <a:ext uri="{FF2B5EF4-FFF2-40B4-BE49-F238E27FC236}">
                <a16:creationId xmlns:a16="http://schemas.microsoft.com/office/drawing/2014/main" id="{0EEBF50A-7144-32D2-2533-3E74F1C8C8C1}"/>
              </a:ext>
            </a:extLst>
          </p:cNvPr>
          <p:cNvSpPr txBox="1"/>
          <p:nvPr/>
        </p:nvSpPr>
        <p:spPr>
          <a:xfrm>
            <a:off x="9078526" y="6095840"/>
            <a:ext cx="3114675" cy="307777"/>
          </a:xfrm>
          <a:prstGeom prst="rect">
            <a:avLst/>
          </a:prstGeom>
          <a:noFill/>
        </p:spPr>
        <p:txBody>
          <a:bodyPr wrap="square" lIns="91440" tIns="45720" rIns="91440" bIns="45720" rtlCol="0" anchor="t">
            <a:spAutoFit/>
          </a:bodyPr>
          <a:lstStyle/>
          <a:p>
            <a:pPr>
              <a:defRPr/>
            </a:pPr>
            <a:r>
              <a:rPr kumimoji="0" lang="en-US" sz="1400" b="0" i="0" u="none" strike="noStrike" kern="1200" cap="none" spc="0" normalizeH="0" baseline="0" noProof="0">
                <a:ln>
                  <a:noFill/>
                </a:ln>
                <a:solidFill>
                  <a:schemeClr val="bg1"/>
                </a:solidFill>
                <a:effectLst/>
                <a:uLnTx/>
                <a:uFillTx/>
                <a:latin typeface="Calibri" panose="020F0502020204030204"/>
                <a:ea typeface="+mn-ea"/>
                <a:cs typeface="+mn-cs"/>
              </a:rPr>
              <a:t>* </a:t>
            </a:r>
            <a:r>
              <a:rPr lang="en-US" sz="1400">
                <a:solidFill>
                  <a:schemeClr val="bg1"/>
                </a:solidFill>
                <a:latin typeface="Calibri" panose="020F0502020204030204"/>
              </a:rPr>
              <a:t>New slide since</a:t>
            </a:r>
            <a:r>
              <a:rPr kumimoji="0" lang="en-US" sz="1400" b="0" i="0" u="none" strike="noStrike" kern="1200" cap="none" spc="0" normalizeH="0" baseline="0" noProof="0">
                <a:ln>
                  <a:noFill/>
                </a:ln>
                <a:solidFill>
                  <a:schemeClr val="bg1"/>
                </a:solidFill>
                <a:effectLst/>
                <a:uLnTx/>
                <a:uFillTx/>
                <a:latin typeface="Calibri" panose="020F0502020204030204"/>
                <a:ea typeface="+mn-ea"/>
                <a:cs typeface="+mn-cs"/>
              </a:rPr>
              <a:t> Spring 2023 training</a:t>
            </a:r>
            <a:endParaRPr lang="en-US" sz="1400" b="0" i="0" u="none" strike="noStrike" kern="1200" cap="none" spc="0" normalizeH="0" baseline="0" noProof="0">
              <a:ln>
                <a:noFill/>
              </a:ln>
              <a:solidFill>
                <a:schemeClr val="bg1"/>
              </a:solidFill>
              <a:effectLst/>
              <a:uLnTx/>
              <a:uFillTx/>
              <a:latin typeface="Calibri" panose="020F0502020204030204"/>
              <a:cs typeface="Calibri"/>
            </a:endParaRPr>
          </a:p>
        </p:txBody>
      </p:sp>
    </p:spTree>
    <p:extLst>
      <p:ext uri="{BB962C8B-B14F-4D97-AF65-F5344CB8AC3E}">
        <p14:creationId xmlns:p14="http://schemas.microsoft.com/office/powerpoint/2010/main" val="19742710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Reporting Requirement Updates</a:t>
            </a:r>
            <a:endParaRPr lang="en-US" sz="4000"/>
          </a:p>
        </p:txBody>
      </p:sp>
      <p:sp>
        <p:nvSpPr>
          <p:cNvPr id="4" name="Content Placeholder 3">
            <a:extLst>
              <a:ext uri="{FF2B5EF4-FFF2-40B4-BE49-F238E27FC236}">
                <a16:creationId xmlns:a16="http://schemas.microsoft.com/office/drawing/2014/main" id="{346170F6-040E-C1F9-4D4D-C1FD3FB13A83}"/>
              </a:ext>
            </a:extLst>
          </p:cNvPr>
          <p:cNvSpPr txBox="1">
            <a:spLocks/>
          </p:cNvSpPr>
          <p:nvPr/>
        </p:nvSpPr>
        <p:spPr>
          <a:xfrm>
            <a:off x="535171" y="1142839"/>
            <a:ext cx="11121656"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**TX-</a:t>
            </a:r>
            <a:r>
              <a:rPr lang="en-US" err="1">
                <a:solidFill>
                  <a:srgbClr val="595959"/>
                </a:solidFill>
              </a:rPr>
              <a:t>IndustryCertifications</a:t>
            </a:r>
            <a:r>
              <a:rPr lang="en-US">
                <a:solidFill>
                  <a:srgbClr val="595959"/>
                </a:solidFill>
              </a:rPr>
              <a:t> Complex Type ** DR 50</a:t>
            </a:r>
          </a:p>
          <a:p>
            <a:pPr marL="0" indent="0">
              <a:spcBef>
                <a:spcPts val="0"/>
              </a:spcBef>
              <a:buNone/>
            </a:pPr>
            <a:r>
              <a:rPr lang="en-US" sz="2000">
                <a:solidFill>
                  <a:srgbClr val="595959"/>
                </a:solidFill>
              </a:rPr>
              <a:t>The TX-</a:t>
            </a:r>
            <a:r>
              <a:rPr lang="en-US" sz="2000" err="1">
                <a:solidFill>
                  <a:srgbClr val="595959"/>
                </a:solidFill>
              </a:rPr>
              <a:t>IndustryCertifications</a:t>
            </a:r>
            <a:r>
              <a:rPr lang="en-US" sz="2000">
                <a:solidFill>
                  <a:srgbClr val="595959"/>
                </a:solidFill>
              </a:rPr>
              <a:t> Complex Type provides information on the examinations by a student during a school year.  The TX-</a:t>
            </a:r>
            <a:r>
              <a:rPr lang="en-US" sz="2000" err="1">
                <a:solidFill>
                  <a:srgbClr val="595959"/>
                </a:solidFill>
              </a:rPr>
              <a:t>IndustryCertifications</a:t>
            </a:r>
            <a:r>
              <a:rPr lang="en-US" sz="2000">
                <a:solidFill>
                  <a:srgbClr val="595959"/>
                </a:solidFill>
              </a:rPr>
              <a:t> Complex Type includes the following:</a:t>
            </a:r>
          </a:p>
          <a:p>
            <a:pPr lvl="1">
              <a:spcBef>
                <a:spcPts val="0"/>
              </a:spcBef>
              <a:buClr>
                <a:srgbClr val="F16038"/>
              </a:buClr>
            </a:pPr>
            <a:r>
              <a:rPr lang="en-US" sz="1600">
                <a:solidFill>
                  <a:srgbClr val="333333"/>
                </a:solidFill>
              </a:rPr>
              <a:t>Type of Certification</a:t>
            </a:r>
          </a:p>
          <a:p>
            <a:pPr lvl="1">
              <a:spcBef>
                <a:spcPts val="0"/>
              </a:spcBef>
              <a:buClr>
                <a:srgbClr val="F16038"/>
              </a:buClr>
            </a:pPr>
            <a:r>
              <a:rPr lang="en-US" sz="1600">
                <a:solidFill>
                  <a:srgbClr val="333333"/>
                </a:solidFill>
              </a:rPr>
              <a:t>Results of the examination, and</a:t>
            </a:r>
          </a:p>
          <a:p>
            <a:pPr lvl="1">
              <a:spcBef>
                <a:spcPts val="0"/>
              </a:spcBef>
              <a:buClr>
                <a:srgbClr val="F16038"/>
              </a:buClr>
            </a:pPr>
            <a:r>
              <a:rPr lang="en-US" sz="1600">
                <a:solidFill>
                  <a:srgbClr val="333333"/>
                </a:solidFill>
              </a:rPr>
              <a:t>If requesting, the cost of examination to the Local Education Agency (LEA).</a:t>
            </a:r>
          </a:p>
          <a:p>
            <a:pPr lvl="1">
              <a:spcBef>
                <a:spcPts val="0"/>
              </a:spcBef>
            </a:pPr>
            <a:endParaRPr lang="en-US" sz="1400">
              <a:solidFill>
                <a:srgbClr val="333333"/>
              </a:solidFill>
              <a:latin typeface="Helvetica" panose="020B0604020202020204" pitchFamily="34" charset="0"/>
            </a:endParaRPr>
          </a:p>
          <a:p>
            <a:pPr marL="0" indent="0">
              <a:spcBef>
                <a:spcPts val="0"/>
              </a:spcBef>
              <a:buNone/>
            </a:pPr>
            <a:r>
              <a:rPr lang="en-US" sz="2000">
                <a:solidFill>
                  <a:srgbClr val="595959"/>
                </a:solidFill>
              </a:rPr>
              <a:t>More than one IBC may be reported for each student. For each unique IBC or license examination taken by a student during a school year, the complex type TX-</a:t>
            </a:r>
            <a:r>
              <a:rPr lang="en-US" sz="2000" err="1">
                <a:solidFill>
                  <a:srgbClr val="595959"/>
                </a:solidFill>
              </a:rPr>
              <a:t>IndustryCertifications</a:t>
            </a:r>
            <a:r>
              <a:rPr lang="en-US" sz="2000">
                <a:solidFill>
                  <a:srgbClr val="595959"/>
                </a:solidFill>
              </a:rPr>
              <a:t> will be reported. In the XML reporting, this is known as “unbounded” and allows an XML item or set of items to be repeated as many times as needed.</a:t>
            </a:r>
          </a:p>
          <a:p>
            <a:pPr marL="0" indent="0">
              <a:spcBef>
                <a:spcPts val="0"/>
              </a:spcBef>
              <a:buNone/>
            </a:pPr>
            <a:endParaRPr lang="en-US" sz="1800">
              <a:solidFill>
                <a:srgbClr val="333333"/>
              </a:solidFill>
              <a:latin typeface="Helvetica" panose="020B0604020202020204" pitchFamily="34" charset="0"/>
            </a:endParaRPr>
          </a:p>
          <a:p>
            <a:pPr marL="0" indent="0">
              <a:spcBef>
                <a:spcPts val="0"/>
              </a:spcBef>
              <a:buNone/>
            </a:pPr>
            <a:r>
              <a:rPr lang="en-US" sz="2000">
                <a:solidFill>
                  <a:srgbClr val="595959"/>
                </a:solidFill>
              </a:rPr>
              <a:t>Effective dating is a method of tracking data changes over time. A new instance of the TX-</a:t>
            </a:r>
            <a:r>
              <a:rPr lang="en-US" sz="2000" err="1">
                <a:solidFill>
                  <a:srgbClr val="595959"/>
                </a:solidFill>
              </a:rPr>
              <a:t>IndustryCertifications</a:t>
            </a:r>
            <a:r>
              <a:rPr lang="en-US" sz="2000">
                <a:solidFill>
                  <a:srgbClr val="595959"/>
                </a:solidFill>
              </a:rPr>
              <a:t> Complex Type will be reported each time a student takes an IBC or license examination during the school year. </a:t>
            </a:r>
            <a:r>
              <a:rPr lang="en-US" sz="2000" strike="sngStrike">
                <a:solidFill>
                  <a:srgbClr val="595959"/>
                </a:solidFill>
                <a:highlight>
                  <a:srgbClr val="FFFF00"/>
                </a:highlight>
              </a:rPr>
              <a:t>With each new instance of the complex type, a new date should be reported in the EFFECTIVE-DATE (TX-</a:t>
            </a:r>
            <a:r>
              <a:rPr lang="en-US" sz="2000" strike="sngStrike" err="1">
                <a:solidFill>
                  <a:srgbClr val="595959"/>
                </a:solidFill>
                <a:highlight>
                  <a:srgbClr val="FFFF00"/>
                </a:highlight>
              </a:rPr>
              <a:t>DateCertEarned</a:t>
            </a:r>
            <a:r>
              <a:rPr lang="en-US" sz="2000" strike="sngStrike">
                <a:solidFill>
                  <a:srgbClr val="595959"/>
                </a:solidFill>
                <a:highlight>
                  <a:srgbClr val="FFFF00"/>
                </a:highlight>
              </a:rPr>
              <a:t>).</a:t>
            </a:r>
          </a:p>
          <a:p>
            <a:pPr marL="914400" lvl="2" indent="0" fontAlgn="base">
              <a:buNone/>
            </a:pPr>
            <a:endParaRPr lang="en-US">
              <a:solidFill>
                <a:srgbClr val="595959"/>
              </a:solidFill>
              <a:highlight>
                <a:srgbClr val="FFFF00"/>
              </a:highlight>
            </a:endParaRPr>
          </a:p>
          <a:p>
            <a:pPr marL="0" indent="0">
              <a:buFont typeface="Wingdings" panose="05000000000000000000" pitchFamily="2" charset="2"/>
              <a:buNone/>
            </a:pPr>
            <a:endParaRPr lang="en-US">
              <a:solidFill>
                <a:srgbClr val="0D6CB9"/>
              </a:solidFill>
            </a:endParaRPr>
          </a:p>
        </p:txBody>
      </p:sp>
      <p:sp>
        <p:nvSpPr>
          <p:cNvPr id="2" name="TextBox 1">
            <a:extLst>
              <a:ext uri="{FF2B5EF4-FFF2-40B4-BE49-F238E27FC236}">
                <a16:creationId xmlns:a16="http://schemas.microsoft.com/office/drawing/2014/main" id="{0EEBF50A-7144-32D2-2533-3E74F1C8C8C1}"/>
              </a:ext>
            </a:extLst>
          </p:cNvPr>
          <p:cNvSpPr txBox="1"/>
          <p:nvPr/>
        </p:nvSpPr>
        <p:spPr>
          <a:xfrm>
            <a:off x="9212996" y="6115050"/>
            <a:ext cx="3114675" cy="307777"/>
          </a:xfrm>
          <a:prstGeom prst="rect">
            <a:avLst/>
          </a:prstGeom>
          <a:noFill/>
        </p:spPr>
        <p:txBody>
          <a:bodyPr wrap="square" lIns="91440" tIns="45720" rIns="91440" bIns="45720" rtlCol="0" anchor="t">
            <a:spAutoFit/>
          </a:bodyPr>
          <a:lstStyle/>
          <a:p>
            <a:pPr>
              <a:defRPr/>
            </a:pPr>
            <a:r>
              <a:rPr kumimoji="0" lang="en-US" sz="1400" b="0" i="0" u="none" strike="noStrike" kern="1200" cap="none" spc="0" normalizeH="0" baseline="0" noProof="0">
                <a:ln>
                  <a:noFill/>
                </a:ln>
                <a:solidFill>
                  <a:schemeClr val="bg1"/>
                </a:solidFill>
                <a:effectLst/>
                <a:uLnTx/>
                <a:uFillTx/>
                <a:latin typeface="Calibri" panose="020F0502020204030204"/>
                <a:ea typeface="+mn-ea"/>
                <a:cs typeface="+mn-cs"/>
              </a:rPr>
              <a:t>*</a:t>
            </a:r>
            <a:r>
              <a:rPr lang="en-US" sz="1400">
                <a:solidFill>
                  <a:schemeClr val="bg1"/>
                </a:solidFill>
                <a:latin typeface="Calibri" panose="020F0502020204030204"/>
              </a:rPr>
              <a:t>New slide</a:t>
            </a:r>
            <a:r>
              <a:rPr kumimoji="0" lang="en-US" sz="1400" b="0" i="0" u="none" strike="noStrike" kern="1200" cap="none" spc="0" normalizeH="0" baseline="0" noProof="0">
                <a:ln>
                  <a:noFill/>
                </a:ln>
                <a:solidFill>
                  <a:schemeClr val="bg1"/>
                </a:solidFill>
                <a:effectLst/>
                <a:uLnTx/>
                <a:uFillTx/>
                <a:latin typeface="Calibri" panose="020F0502020204030204"/>
                <a:ea typeface="+mn-ea"/>
                <a:cs typeface="+mn-cs"/>
              </a:rPr>
              <a:t> since Spring 2023 training</a:t>
            </a:r>
            <a:endParaRPr lang="en-US" sz="1400" b="0" i="0" u="none" strike="noStrike" kern="1200" cap="none" spc="0" normalizeH="0" baseline="0" noProof="0">
              <a:ln>
                <a:noFill/>
              </a:ln>
              <a:solidFill>
                <a:schemeClr val="bg1"/>
              </a:solidFill>
              <a:effectLst/>
              <a:uLnTx/>
              <a:uFillTx/>
              <a:latin typeface="Calibri" panose="020F0502020204030204"/>
              <a:cs typeface="Calibri"/>
            </a:endParaRPr>
          </a:p>
        </p:txBody>
      </p:sp>
    </p:spTree>
    <p:extLst>
      <p:ext uri="{BB962C8B-B14F-4D97-AF65-F5344CB8AC3E}">
        <p14:creationId xmlns:p14="http://schemas.microsoft.com/office/powerpoint/2010/main" val="38982092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Timeline PEIMS Fall Submission</a:t>
            </a:r>
            <a:endParaRPr lang="en-US" sz="4000"/>
          </a:p>
        </p:txBody>
      </p:sp>
      <p:graphicFrame>
        <p:nvGraphicFramePr>
          <p:cNvPr id="5" name="Table 5">
            <a:extLst>
              <a:ext uri="{FF2B5EF4-FFF2-40B4-BE49-F238E27FC236}">
                <a16:creationId xmlns:a16="http://schemas.microsoft.com/office/drawing/2014/main" id="{F8A4B757-DCAC-FE7D-58DD-57F767937DE8}"/>
              </a:ext>
            </a:extLst>
          </p:cNvPr>
          <p:cNvGraphicFramePr>
            <a:graphicFrameLocks noGrp="1"/>
          </p:cNvGraphicFramePr>
          <p:nvPr>
            <p:extLst>
              <p:ext uri="{D42A27DB-BD31-4B8C-83A1-F6EECF244321}">
                <p14:modId xmlns:p14="http://schemas.microsoft.com/office/powerpoint/2010/main" val="363046755"/>
              </p:ext>
            </p:extLst>
          </p:nvPr>
        </p:nvGraphicFramePr>
        <p:xfrm>
          <a:off x="511479" y="1174778"/>
          <a:ext cx="11075484" cy="4580040"/>
        </p:xfrm>
        <a:graphic>
          <a:graphicData uri="http://schemas.openxmlformats.org/drawingml/2006/table">
            <a:tbl>
              <a:tblPr firstRow="1" bandRow="1">
                <a:tableStyleId>{5C22544A-7EE6-4342-B048-85BDC9FD1C3A}</a:tableStyleId>
              </a:tblPr>
              <a:tblGrid>
                <a:gridCol w="8289486">
                  <a:extLst>
                    <a:ext uri="{9D8B030D-6E8A-4147-A177-3AD203B41FA5}">
                      <a16:colId xmlns:a16="http://schemas.microsoft.com/office/drawing/2014/main" val="1183892384"/>
                    </a:ext>
                  </a:extLst>
                </a:gridCol>
                <a:gridCol w="2785998">
                  <a:extLst>
                    <a:ext uri="{9D8B030D-6E8A-4147-A177-3AD203B41FA5}">
                      <a16:colId xmlns:a16="http://schemas.microsoft.com/office/drawing/2014/main" val="2711912488"/>
                    </a:ext>
                  </a:extLst>
                </a:gridCol>
              </a:tblGrid>
              <a:tr h="458004">
                <a:tc>
                  <a:txBody>
                    <a:bodyPr/>
                    <a:lstStyle/>
                    <a:p>
                      <a:pPr algn="ctr"/>
                      <a:r>
                        <a:rPr lang="en-US" sz="2400"/>
                        <a:t>PEIMS Fall Submission</a:t>
                      </a:r>
                    </a:p>
                  </a:txBody>
                  <a:tcPr/>
                </a:tc>
                <a:tc>
                  <a:txBody>
                    <a:bodyPr/>
                    <a:lstStyle/>
                    <a:p>
                      <a:pPr algn="ctr"/>
                      <a:r>
                        <a:rPr lang="en-US" sz="2400"/>
                        <a:t>Date</a:t>
                      </a:r>
                    </a:p>
                  </a:txBody>
                  <a:tcPr/>
                </a:tc>
                <a:extLst>
                  <a:ext uri="{0D108BD9-81ED-4DB2-BD59-A6C34878D82A}">
                    <a16:rowId xmlns:a16="http://schemas.microsoft.com/office/drawing/2014/main" val="2543380154"/>
                  </a:ext>
                </a:extLst>
              </a:tr>
              <a:tr h="458004">
                <a:tc>
                  <a:txBody>
                    <a:bodyPr/>
                    <a:lstStyle/>
                    <a:p>
                      <a:pPr fontAlgn="t"/>
                      <a:r>
                        <a:rPr lang="en-US" sz="2000">
                          <a:solidFill>
                            <a:srgbClr val="242424"/>
                          </a:solidFill>
                          <a:effectLst/>
                          <a:latin typeface="+mn-lt"/>
                        </a:rPr>
                        <a:t>TSDS PEIMS ready to load data to eDM</a:t>
                      </a:r>
                    </a:p>
                  </a:txBody>
                  <a:tcPr marL="76200" marR="76200"/>
                </a:tc>
                <a:tc>
                  <a:txBody>
                    <a:bodyPr/>
                    <a:lstStyle/>
                    <a:p>
                      <a:pPr fontAlgn="t"/>
                      <a:r>
                        <a:rPr lang="en-US" sz="2000">
                          <a:solidFill>
                            <a:srgbClr val="242424"/>
                          </a:solidFill>
                          <a:effectLst/>
                          <a:latin typeface="+mn-lt"/>
                        </a:rPr>
                        <a:t>August 7, 2023</a:t>
                      </a:r>
                    </a:p>
                  </a:txBody>
                  <a:tcPr marL="76200" marR="76200"/>
                </a:tc>
                <a:extLst>
                  <a:ext uri="{0D108BD9-81ED-4DB2-BD59-A6C34878D82A}">
                    <a16:rowId xmlns:a16="http://schemas.microsoft.com/office/drawing/2014/main" val="4075560472"/>
                  </a:ext>
                </a:extLst>
              </a:tr>
              <a:tr h="458004">
                <a:tc>
                  <a:txBody>
                    <a:bodyPr/>
                    <a:lstStyle/>
                    <a:p>
                      <a:pPr fontAlgn="t"/>
                      <a:r>
                        <a:rPr lang="en-US" sz="2000">
                          <a:solidFill>
                            <a:srgbClr val="242424"/>
                          </a:solidFill>
                          <a:effectLst/>
                          <a:latin typeface="+mn-lt"/>
                        </a:rPr>
                        <a:t>PEIMS Fall Submission ready for users to promote data</a:t>
                      </a:r>
                    </a:p>
                  </a:txBody>
                  <a:tcPr marL="76200" marR="76200"/>
                </a:tc>
                <a:tc>
                  <a:txBody>
                    <a:bodyPr/>
                    <a:lstStyle/>
                    <a:p>
                      <a:pPr fontAlgn="t"/>
                      <a:r>
                        <a:rPr lang="en-US" sz="2000">
                          <a:solidFill>
                            <a:srgbClr val="242424"/>
                          </a:solidFill>
                          <a:effectLst/>
                          <a:latin typeface="+mn-lt"/>
                        </a:rPr>
                        <a:t>September 11, 2023</a:t>
                      </a:r>
                    </a:p>
                  </a:txBody>
                  <a:tcPr marL="76200" marR="76200"/>
                </a:tc>
                <a:extLst>
                  <a:ext uri="{0D108BD9-81ED-4DB2-BD59-A6C34878D82A}">
                    <a16:rowId xmlns:a16="http://schemas.microsoft.com/office/drawing/2014/main" val="1862281251"/>
                  </a:ext>
                </a:extLst>
              </a:tr>
              <a:tr h="458004">
                <a:tc>
                  <a:txBody>
                    <a:bodyPr/>
                    <a:lstStyle/>
                    <a:p>
                      <a:pPr fontAlgn="t"/>
                      <a:r>
                        <a:rPr lang="en-US" sz="2000">
                          <a:solidFill>
                            <a:srgbClr val="242424"/>
                          </a:solidFill>
                          <a:effectLst/>
                          <a:latin typeface="+mn-lt"/>
                        </a:rPr>
                        <a:t>Close of school-start window - Last Friday in September</a:t>
                      </a:r>
                    </a:p>
                  </a:txBody>
                  <a:tcPr marL="76200" marR="76200"/>
                </a:tc>
                <a:tc>
                  <a:txBody>
                    <a:bodyPr/>
                    <a:lstStyle/>
                    <a:p>
                      <a:pPr fontAlgn="t"/>
                      <a:r>
                        <a:rPr lang="en-US" sz="2000">
                          <a:solidFill>
                            <a:srgbClr val="242424"/>
                          </a:solidFill>
                          <a:effectLst/>
                          <a:latin typeface="+mn-lt"/>
                        </a:rPr>
                        <a:t>September 29, 2023</a:t>
                      </a:r>
                    </a:p>
                  </a:txBody>
                  <a:tcPr marL="76200" marR="76200"/>
                </a:tc>
                <a:extLst>
                  <a:ext uri="{0D108BD9-81ED-4DB2-BD59-A6C34878D82A}">
                    <a16:rowId xmlns:a16="http://schemas.microsoft.com/office/drawing/2014/main" val="2931110835"/>
                  </a:ext>
                </a:extLst>
              </a:tr>
              <a:tr h="458004">
                <a:tc>
                  <a:txBody>
                    <a:bodyPr/>
                    <a:lstStyle/>
                    <a:p>
                      <a:pPr fontAlgn="t"/>
                      <a:r>
                        <a:rPr lang="en-US" sz="2000">
                          <a:solidFill>
                            <a:srgbClr val="242424"/>
                          </a:solidFill>
                          <a:effectLst/>
                          <a:latin typeface="+mn-lt"/>
                        </a:rPr>
                        <a:t>PEIMS Fall snapshot date</a:t>
                      </a:r>
                    </a:p>
                  </a:txBody>
                  <a:tcPr marL="76200" marR="76200"/>
                </a:tc>
                <a:tc>
                  <a:txBody>
                    <a:bodyPr/>
                    <a:lstStyle/>
                    <a:p>
                      <a:pPr fontAlgn="t"/>
                      <a:r>
                        <a:rPr lang="en-US" sz="2000">
                          <a:solidFill>
                            <a:srgbClr val="242424"/>
                          </a:solidFill>
                          <a:effectLst/>
                          <a:latin typeface="+mn-lt"/>
                        </a:rPr>
                        <a:t>October 27, 2023</a:t>
                      </a:r>
                    </a:p>
                  </a:txBody>
                  <a:tcPr marL="76200" marR="76200"/>
                </a:tc>
                <a:extLst>
                  <a:ext uri="{0D108BD9-81ED-4DB2-BD59-A6C34878D82A}">
                    <a16:rowId xmlns:a16="http://schemas.microsoft.com/office/drawing/2014/main" val="3139471494"/>
                  </a:ext>
                </a:extLst>
              </a:tr>
              <a:tr h="458004">
                <a:tc>
                  <a:txBody>
                    <a:bodyPr/>
                    <a:lstStyle/>
                    <a:p>
                      <a:pPr fontAlgn="t"/>
                      <a:r>
                        <a:rPr lang="en-US" sz="2000">
                          <a:solidFill>
                            <a:srgbClr val="242424"/>
                          </a:solidFill>
                          <a:effectLst/>
                          <a:latin typeface="+mn-lt"/>
                        </a:rPr>
                        <a:t>TSDS PEIMS Fall ready for users to complete, approve, and accept submissions</a:t>
                      </a:r>
                    </a:p>
                  </a:txBody>
                  <a:tcPr marL="76200" marR="76200"/>
                </a:tc>
                <a:tc>
                  <a:txBody>
                    <a:bodyPr/>
                    <a:lstStyle/>
                    <a:p>
                      <a:pPr fontAlgn="t"/>
                      <a:r>
                        <a:rPr lang="en-US" sz="2000">
                          <a:solidFill>
                            <a:srgbClr val="242424"/>
                          </a:solidFill>
                          <a:effectLst/>
                          <a:latin typeface="+mn-lt"/>
                        </a:rPr>
                        <a:t>October 30, 2023</a:t>
                      </a:r>
                    </a:p>
                  </a:txBody>
                  <a:tcPr marL="76200" marR="76200"/>
                </a:tc>
                <a:extLst>
                  <a:ext uri="{0D108BD9-81ED-4DB2-BD59-A6C34878D82A}">
                    <a16:rowId xmlns:a16="http://schemas.microsoft.com/office/drawing/2014/main" val="1307355544"/>
                  </a:ext>
                </a:extLst>
              </a:tr>
              <a:tr h="458004">
                <a:tc>
                  <a:txBody>
                    <a:bodyPr/>
                    <a:lstStyle/>
                    <a:p>
                      <a:pPr fontAlgn="t"/>
                      <a:r>
                        <a:rPr lang="en-US" sz="2000">
                          <a:solidFill>
                            <a:srgbClr val="242424"/>
                          </a:solidFill>
                          <a:effectLst/>
                          <a:latin typeface="+mn-lt"/>
                        </a:rPr>
                        <a:t>Requests to retire Unique IDs due at TEA for PEIMS Fall First Submission</a:t>
                      </a:r>
                    </a:p>
                  </a:txBody>
                  <a:tcPr marL="76200" marR="76200"/>
                </a:tc>
                <a:tc>
                  <a:txBody>
                    <a:bodyPr/>
                    <a:lstStyle/>
                    <a:p>
                      <a:pPr fontAlgn="t"/>
                      <a:r>
                        <a:rPr lang="en-US" sz="2000">
                          <a:solidFill>
                            <a:srgbClr val="242424"/>
                          </a:solidFill>
                          <a:effectLst/>
                          <a:latin typeface="+mn-lt"/>
                        </a:rPr>
                        <a:t>December 1, 2023</a:t>
                      </a:r>
                    </a:p>
                  </a:txBody>
                  <a:tcPr marL="76200" marR="76200"/>
                </a:tc>
                <a:extLst>
                  <a:ext uri="{0D108BD9-81ED-4DB2-BD59-A6C34878D82A}">
                    <a16:rowId xmlns:a16="http://schemas.microsoft.com/office/drawing/2014/main" val="4201605557"/>
                  </a:ext>
                </a:extLst>
              </a:tr>
              <a:tr h="458004">
                <a:tc>
                  <a:txBody>
                    <a:bodyPr/>
                    <a:lstStyle/>
                    <a:p>
                      <a:pPr fontAlgn="t"/>
                      <a:r>
                        <a:rPr lang="en-US" sz="2000" b="1">
                          <a:solidFill>
                            <a:srgbClr val="242424"/>
                          </a:solidFill>
                          <a:effectLst/>
                          <a:latin typeface="+mn-lt"/>
                        </a:rPr>
                        <a:t>PEIMS Fall First Submission due date for LEAs and ESCs</a:t>
                      </a:r>
                      <a:endParaRPr lang="en-US" sz="2000">
                        <a:solidFill>
                          <a:srgbClr val="242424"/>
                        </a:solidFill>
                        <a:effectLst/>
                        <a:latin typeface="+mn-lt"/>
                      </a:endParaRPr>
                    </a:p>
                  </a:txBody>
                  <a:tcPr marL="76200" marR="76200"/>
                </a:tc>
                <a:tc>
                  <a:txBody>
                    <a:bodyPr/>
                    <a:lstStyle/>
                    <a:p>
                      <a:pPr fontAlgn="t"/>
                      <a:r>
                        <a:rPr lang="en-US" sz="2000">
                          <a:solidFill>
                            <a:srgbClr val="242424"/>
                          </a:solidFill>
                          <a:effectLst/>
                          <a:latin typeface="+mn-lt"/>
                        </a:rPr>
                        <a:t>December 7, 2023</a:t>
                      </a:r>
                    </a:p>
                  </a:txBody>
                  <a:tcPr marL="76200" marR="76200"/>
                </a:tc>
                <a:extLst>
                  <a:ext uri="{0D108BD9-81ED-4DB2-BD59-A6C34878D82A}">
                    <a16:rowId xmlns:a16="http://schemas.microsoft.com/office/drawing/2014/main" val="3749850416"/>
                  </a:ext>
                </a:extLst>
              </a:tr>
              <a:tr h="458004">
                <a:tc>
                  <a:txBody>
                    <a:bodyPr/>
                    <a:lstStyle/>
                    <a:p>
                      <a:pPr fontAlgn="t"/>
                      <a:r>
                        <a:rPr lang="en-US" sz="2000">
                          <a:solidFill>
                            <a:srgbClr val="242424"/>
                          </a:solidFill>
                          <a:effectLst/>
                          <a:latin typeface="+mn-lt"/>
                        </a:rPr>
                        <a:t>Requests to retire Unique IDs due at TEA for PEIMS Fall Resubmission</a:t>
                      </a:r>
                    </a:p>
                  </a:txBody>
                  <a:tcPr marL="76200" marR="76200"/>
                </a:tc>
                <a:tc>
                  <a:txBody>
                    <a:bodyPr/>
                    <a:lstStyle/>
                    <a:p>
                      <a:pPr fontAlgn="t"/>
                      <a:r>
                        <a:rPr lang="en-US" sz="2000">
                          <a:solidFill>
                            <a:srgbClr val="242424"/>
                          </a:solidFill>
                          <a:effectLst/>
                          <a:latin typeface="+mn-lt"/>
                        </a:rPr>
                        <a:t>January 12, 2024</a:t>
                      </a:r>
                    </a:p>
                  </a:txBody>
                  <a:tcPr marL="76200" marR="76200"/>
                </a:tc>
                <a:extLst>
                  <a:ext uri="{0D108BD9-81ED-4DB2-BD59-A6C34878D82A}">
                    <a16:rowId xmlns:a16="http://schemas.microsoft.com/office/drawing/2014/main" val="1814015326"/>
                  </a:ext>
                </a:extLst>
              </a:tr>
              <a:tr h="458004">
                <a:tc>
                  <a:txBody>
                    <a:bodyPr/>
                    <a:lstStyle/>
                    <a:p>
                      <a:pPr fontAlgn="t"/>
                      <a:r>
                        <a:rPr lang="en-US" sz="2000" b="1">
                          <a:solidFill>
                            <a:srgbClr val="242424"/>
                          </a:solidFill>
                          <a:effectLst/>
                          <a:latin typeface="+mn-lt"/>
                        </a:rPr>
                        <a:t>PEIMS Fall Resubmission due date for LEAs and ESCs</a:t>
                      </a:r>
                      <a:endParaRPr lang="en-US" sz="2000">
                        <a:solidFill>
                          <a:srgbClr val="242424"/>
                        </a:solidFill>
                        <a:effectLst/>
                        <a:latin typeface="+mn-lt"/>
                      </a:endParaRPr>
                    </a:p>
                  </a:txBody>
                  <a:tcPr marL="76200" marR="76200"/>
                </a:tc>
                <a:tc>
                  <a:txBody>
                    <a:bodyPr/>
                    <a:lstStyle/>
                    <a:p>
                      <a:pPr fontAlgn="t"/>
                      <a:r>
                        <a:rPr lang="en-US" sz="2000">
                          <a:solidFill>
                            <a:srgbClr val="242424"/>
                          </a:solidFill>
                          <a:effectLst/>
                          <a:latin typeface="+mn-lt"/>
                        </a:rPr>
                        <a:t>January 18, 2024</a:t>
                      </a:r>
                    </a:p>
                  </a:txBody>
                  <a:tcPr marL="76200" marR="76200"/>
                </a:tc>
                <a:extLst>
                  <a:ext uri="{0D108BD9-81ED-4DB2-BD59-A6C34878D82A}">
                    <a16:rowId xmlns:a16="http://schemas.microsoft.com/office/drawing/2014/main" val="3923319792"/>
                  </a:ext>
                </a:extLst>
              </a:tr>
            </a:tbl>
          </a:graphicData>
        </a:graphic>
      </p:graphicFrame>
    </p:spTree>
    <p:extLst>
      <p:ext uri="{BB962C8B-B14F-4D97-AF65-F5344CB8AC3E}">
        <p14:creationId xmlns:p14="http://schemas.microsoft.com/office/powerpoint/2010/main" val="37038673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Timeline PEIMS Mid-Year Submission</a:t>
            </a:r>
            <a:endParaRPr lang="en-US" sz="4000"/>
          </a:p>
        </p:txBody>
      </p:sp>
      <p:graphicFrame>
        <p:nvGraphicFramePr>
          <p:cNvPr id="5" name="Table 5">
            <a:extLst>
              <a:ext uri="{FF2B5EF4-FFF2-40B4-BE49-F238E27FC236}">
                <a16:creationId xmlns:a16="http://schemas.microsoft.com/office/drawing/2014/main" id="{F8A4B757-DCAC-FE7D-58DD-57F767937DE8}"/>
              </a:ext>
            </a:extLst>
          </p:cNvPr>
          <p:cNvGraphicFramePr>
            <a:graphicFrameLocks noGrp="1"/>
          </p:cNvGraphicFramePr>
          <p:nvPr>
            <p:extLst>
              <p:ext uri="{D42A27DB-BD31-4B8C-83A1-F6EECF244321}">
                <p14:modId xmlns:p14="http://schemas.microsoft.com/office/powerpoint/2010/main" val="3422992278"/>
              </p:ext>
            </p:extLst>
          </p:nvPr>
        </p:nvGraphicFramePr>
        <p:xfrm>
          <a:off x="511479" y="1165053"/>
          <a:ext cx="11075484" cy="2290020"/>
        </p:xfrm>
        <a:graphic>
          <a:graphicData uri="http://schemas.openxmlformats.org/drawingml/2006/table">
            <a:tbl>
              <a:tblPr firstRow="1" bandRow="1">
                <a:tableStyleId>{5C22544A-7EE6-4342-B048-85BDC9FD1C3A}</a:tableStyleId>
              </a:tblPr>
              <a:tblGrid>
                <a:gridCol w="8289486">
                  <a:extLst>
                    <a:ext uri="{9D8B030D-6E8A-4147-A177-3AD203B41FA5}">
                      <a16:colId xmlns:a16="http://schemas.microsoft.com/office/drawing/2014/main" val="1183892384"/>
                    </a:ext>
                  </a:extLst>
                </a:gridCol>
                <a:gridCol w="2785998">
                  <a:extLst>
                    <a:ext uri="{9D8B030D-6E8A-4147-A177-3AD203B41FA5}">
                      <a16:colId xmlns:a16="http://schemas.microsoft.com/office/drawing/2014/main" val="2711912488"/>
                    </a:ext>
                  </a:extLst>
                </a:gridCol>
              </a:tblGrid>
              <a:tr h="458004">
                <a:tc>
                  <a:txBody>
                    <a:bodyPr/>
                    <a:lstStyle/>
                    <a:p>
                      <a:pPr algn="ctr"/>
                      <a:r>
                        <a:rPr lang="en-US" sz="2400"/>
                        <a:t>PEIMS Mid-Year Submission</a:t>
                      </a:r>
                    </a:p>
                  </a:txBody>
                  <a:tcPr/>
                </a:tc>
                <a:tc>
                  <a:txBody>
                    <a:bodyPr/>
                    <a:lstStyle/>
                    <a:p>
                      <a:pPr algn="ctr"/>
                      <a:r>
                        <a:rPr lang="en-US" sz="2400"/>
                        <a:t>Date</a:t>
                      </a:r>
                    </a:p>
                  </a:txBody>
                  <a:tcPr/>
                </a:tc>
                <a:extLst>
                  <a:ext uri="{0D108BD9-81ED-4DB2-BD59-A6C34878D82A}">
                    <a16:rowId xmlns:a16="http://schemas.microsoft.com/office/drawing/2014/main" val="2543380154"/>
                  </a:ext>
                </a:extLst>
              </a:tr>
              <a:tr h="458004">
                <a:tc>
                  <a:txBody>
                    <a:bodyPr/>
                    <a:lstStyle/>
                    <a:p>
                      <a:pPr fontAlgn="t"/>
                      <a:r>
                        <a:rPr lang="en-US" sz="2000">
                          <a:solidFill>
                            <a:srgbClr val="242424"/>
                          </a:solidFill>
                          <a:effectLst/>
                          <a:latin typeface="+mn-lt"/>
                        </a:rPr>
                        <a:t>PEIMS Mid-Year Submission ready for users to promote data</a:t>
                      </a:r>
                    </a:p>
                  </a:txBody>
                  <a:tcPr marL="76200" marR="76200"/>
                </a:tc>
                <a:tc>
                  <a:txBody>
                    <a:bodyPr/>
                    <a:lstStyle/>
                    <a:p>
                      <a:pPr fontAlgn="t"/>
                      <a:r>
                        <a:rPr lang="en-US" sz="2000">
                          <a:solidFill>
                            <a:srgbClr val="242424"/>
                          </a:solidFill>
                          <a:effectLst/>
                          <a:latin typeface="+mn-lt"/>
                        </a:rPr>
                        <a:t>November 13, 2023</a:t>
                      </a:r>
                    </a:p>
                  </a:txBody>
                  <a:tcPr marL="76200" marR="76200"/>
                </a:tc>
                <a:extLst>
                  <a:ext uri="{0D108BD9-81ED-4DB2-BD59-A6C34878D82A}">
                    <a16:rowId xmlns:a16="http://schemas.microsoft.com/office/drawing/2014/main" val="4075560472"/>
                  </a:ext>
                </a:extLst>
              </a:tr>
              <a:tr h="458004">
                <a:tc>
                  <a:txBody>
                    <a:bodyPr/>
                    <a:lstStyle/>
                    <a:p>
                      <a:pPr fontAlgn="t"/>
                      <a:r>
                        <a:rPr lang="en-US" sz="2000">
                          <a:solidFill>
                            <a:srgbClr val="242424"/>
                          </a:solidFill>
                          <a:effectLst/>
                          <a:latin typeface="+mn-lt"/>
                        </a:rPr>
                        <a:t>PEIMS Mid-Year ready for users to complete, approve, and accept submissions</a:t>
                      </a:r>
                    </a:p>
                  </a:txBody>
                  <a:tcPr marL="76200" marR="76200"/>
                </a:tc>
                <a:tc>
                  <a:txBody>
                    <a:bodyPr/>
                    <a:lstStyle/>
                    <a:p>
                      <a:pPr fontAlgn="t"/>
                      <a:r>
                        <a:rPr lang="en-US" sz="2000">
                          <a:solidFill>
                            <a:srgbClr val="242424"/>
                          </a:solidFill>
                          <a:effectLst/>
                          <a:latin typeface="+mn-lt"/>
                        </a:rPr>
                        <a:t>December 18, 2023</a:t>
                      </a:r>
                    </a:p>
                  </a:txBody>
                  <a:tcPr marL="76200" marR="76200"/>
                </a:tc>
                <a:extLst>
                  <a:ext uri="{0D108BD9-81ED-4DB2-BD59-A6C34878D82A}">
                    <a16:rowId xmlns:a16="http://schemas.microsoft.com/office/drawing/2014/main" val="1862281251"/>
                  </a:ext>
                </a:extLst>
              </a:tr>
              <a:tr h="458004">
                <a:tc>
                  <a:txBody>
                    <a:bodyPr/>
                    <a:lstStyle/>
                    <a:p>
                      <a:pPr fontAlgn="t"/>
                      <a:r>
                        <a:rPr lang="en-US" sz="2000" b="1">
                          <a:solidFill>
                            <a:srgbClr val="242424"/>
                          </a:solidFill>
                          <a:effectLst/>
                          <a:latin typeface="+mn-lt"/>
                        </a:rPr>
                        <a:t>PEIMS Mid-Year First Submission due date for LEAs and ESCs</a:t>
                      </a:r>
                      <a:endParaRPr lang="en-US" sz="2000">
                        <a:solidFill>
                          <a:srgbClr val="242424"/>
                        </a:solidFill>
                        <a:effectLst/>
                        <a:latin typeface="+mn-lt"/>
                      </a:endParaRPr>
                    </a:p>
                  </a:txBody>
                  <a:tcPr marL="76200" marR="76200"/>
                </a:tc>
                <a:tc>
                  <a:txBody>
                    <a:bodyPr/>
                    <a:lstStyle/>
                    <a:p>
                      <a:pPr fontAlgn="t"/>
                      <a:r>
                        <a:rPr lang="en-US" sz="2000">
                          <a:solidFill>
                            <a:srgbClr val="242424"/>
                          </a:solidFill>
                          <a:effectLst/>
                          <a:latin typeface="+mn-lt"/>
                        </a:rPr>
                        <a:t>January 25, 2024</a:t>
                      </a:r>
                    </a:p>
                  </a:txBody>
                  <a:tcPr marL="76200" marR="76200"/>
                </a:tc>
                <a:extLst>
                  <a:ext uri="{0D108BD9-81ED-4DB2-BD59-A6C34878D82A}">
                    <a16:rowId xmlns:a16="http://schemas.microsoft.com/office/drawing/2014/main" val="2931110835"/>
                  </a:ext>
                </a:extLst>
              </a:tr>
              <a:tr h="458004">
                <a:tc>
                  <a:txBody>
                    <a:bodyPr/>
                    <a:lstStyle/>
                    <a:p>
                      <a:pPr fontAlgn="t"/>
                      <a:r>
                        <a:rPr lang="en-US" sz="2000" b="1">
                          <a:solidFill>
                            <a:srgbClr val="242424"/>
                          </a:solidFill>
                          <a:effectLst/>
                          <a:latin typeface="+mn-lt"/>
                        </a:rPr>
                        <a:t>PEIMS Mid-Year Resubmission due date for LEAs and ESCs</a:t>
                      </a:r>
                      <a:endParaRPr lang="en-US" sz="2000">
                        <a:solidFill>
                          <a:srgbClr val="242424"/>
                        </a:solidFill>
                        <a:effectLst/>
                        <a:latin typeface="+mn-lt"/>
                      </a:endParaRPr>
                    </a:p>
                  </a:txBody>
                  <a:tcPr marL="76200" marR="76200"/>
                </a:tc>
                <a:tc>
                  <a:txBody>
                    <a:bodyPr/>
                    <a:lstStyle/>
                    <a:p>
                      <a:pPr fontAlgn="t"/>
                      <a:r>
                        <a:rPr lang="en-US" sz="2000">
                          <a:solidFill>
                            <a:srgbClr val="242424"/>
                          </a:solidFill>
                          <a:effectLst/>
                          <a:latin typeface="+mn-lt"/>
                        </a:rPr>
                        <a:t>February 8, 2024</a:t>
                      </a:r>
                    </a:p>
                  </a:txBody>
                  <a:tcPr marL="76200" marR="76200"/>
                </a:tc>
                <a:extLst>
                  <a:ext uri="{0D108BD9-81ED-4DB2-BD59-A6C34878D82A}">
                    <a16:rowId xmlns:a16="http://schemas.microsoft.com/office/drawing/2014/main" val="3139471494"/>
                  </a:ext>
                </a:extLst>
              </a:tr>
            </a:tbl>
          </a:graphicData>
        </a:graphic>
      </p:graphicFrame>
    </p:spTree>
    <p:extLst>
      <p:ext uri="{BB962C8B-B14F-4D97-AF65-F5344CB8AC3E}">
        <p14:creationId xmlns:p14="http://schemas.microsoft.com/office/powerpoint/2010/main" val="27787582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Timeline PEIMS Summer Submission 2024</a:t>
            </a:r>
            <a:endParaRPr lang="en-US" sz="4000"/>
          </a:p>
        </p:txBody>
      </p:sp>
      <p:graphicFrame>
        <p:nvGraphicFramePr>
          <p:cNvPr id="5" name="Table 5">
            <a:extLst>
              <a:ext uri="{FF2B5EF4-FFF2-40B4-BE49-F238E27FC236}">
                <a16:creationId xmlns:a16="http://schemas.microsoft.com/office/drawing/2014/main" id="{F8A4B757-DCAC-FE7D-58DD-57F767937DE8}"/>
              </a:ext>
            </a:extLst>
          </p:cNvPr>
          <p:cNvGraphicFramePr>
            <a:graphicFrameLocks noGrp="1"/>
          </p:cNvGraphicFramePr>
          <p:nvPr>
            <p:extLst>
              <p:ext uri="{D42A27DB-BD31-4B8C-83A1-F6EECF244321}">
                <p14:modId xmlns:p14="http://schemas.microsoft.com/office/powerpoint/2010/main" val="1403699473"/>
              </p:ext>
            </p:extLst>
          </p:nvPr>
        </p:nvGraphicFramePr>
        <p:xfrm>
          <a:off x="511479" y="1087236"/>
          <a:ext cx="11075484" cy="4759704"/>
        </p:xfrm>
        <a:graphic>
          <a:graphicData uri="http://schemas.openxmlformats.org/drawingml/2006/table">
            <a:tbl>
              <a:tblPr firstRow="1" bandRow="1">
                <a:tableStyleId>{5C22544A-7EE6-4342-B048-85BDC9FD1C3A}</a:tableStyleId>
              </a:tblPr>
              <a:tblGrid>
                <a:gridCol w="8289486">
                  <a:extLst>
                    <a:ext uri="{9D8B030D-6E8A-4147-A177-3AD203B41FA5}">
                      <a16:colId xmlns:a16="http://schemas.microsoft.com/office/drawing/2014/main" val="1183892384"/>
                    </a:ext>
                  </a:extLst>
                </a:gridCol>
                <a:gridCol w="2785998">
                  <a:extLst>
                    <a:ext uri="{9D8B030D-6E8A-4147-A177-3AD203B41FA5}">
                      <a16:colId xmlns:a16="http://schemas.microsoft.com/office/drawing/2014/main" val="2711912488"/>
                    </a:ext>
                  </a:extLst>
                </a:gridCol>
              </a:tblGrid>
              <a:tr h="458004">
                <a:tc>
                  <a:txBody>
                    <a:bodyPr/>
                    <a:lstStyle/>
                    <a:p>
                      <a:pPr algn="ctr"/>
                      <a:r>
                        <a:rPr lang="en-US" sz="2400"/>
                        <a:t>PEIMS Summer Submission</a:t>
                      </a:r>
                    </a:p>
                  </a:txBody>
                  <a:tcPr/>
                </a:tc>
                <a:tc>
                  <a:txBody>
                    <a:bodyPr/>
                    <a:lstStyle/>
                    <a:p>
                      <a:pPr algn="ctr"/>
                      <a:r>
                        <a:rPr lang="en-US" sz="2400"/>
                        <a:t>Date</a:t>
                      </a:r>
                    </a:p>
                  </a:txBody>
                  <a:tcPr/>
                </a:tc>
                <a:extLst>
                  <a:ext uri="{0D108BD9-81ED-4DB2-BD59-A6C34878D82A}">
                    <a16:rowId xmlns:a16="http://schemas.microsoft.com/office/drawing/2014/main" val="2543380154"/>
                  </a:ext>
                </a:extLst>
              </a:tr>
              <a:tr h="458004">
                <a:tc>
                  <a:txBody>
                    <a:bodyPr/>
                    <a:lstStyle/>
                    <a:p>
                      <a:pPr fontAlgn="t"/>
                      <a:r>
                        <a:rPr lang="en-US" sz="1800">
                          <a:solidFill>
                            <a:srgbClr val="242424"/>
                          </a:solidFill>
                          <a:effectLst/>
                          <a:latin typeface="+mn-lt"/>
                        </a:rPr>
                        <a:t>PEIMS Summer Submission ready for users to promote data</a:t>
                      </a:r>
                    </a:p>
                  </a:txBody>
                  <a:tcPr marL="76200" marR="76200"/>
                </a:tc>
                <a:tc>
                  <a:txBody>
                    <a:bodyPr/>
                    <a:lstStyle/>
                    <a:p>
                      <a:pPr fontAlgn="t"/>
                      <a:r>
                        <a:rPr lang="en-US" sz="1800">
                          <a:solidFill>
                            <a:srgbClr val="242424"/>
                          </a:solidFill>
                          <a:effectLst/>
                          <a:latin typeface="+mn-lt"/>
                        </a:rPr>
                        <a:t>February 26, 2024</a:t>
                      </a:r>
                    </a:p>
                  </a:txBody>
                  <a:tcPr marL="76200" marR="76200"/>
                </a:tc>
                <a:extLst>
                  <a:ext uri="{0D108BD9-81ED-4DB2-BD59-A6C34878D82A}">
                    <a16:rowId xmlns:a16="http://schemas.microsoft.com/office/drawing/2014/main" val="4075560472"/>
                  </a:ext>
                </a:extLst>
              </a:tr>
              <a:tr h="458004">
                <a:tc>
                  <a:txBody>
                    <a:bodyPr/>
                    <a:lstStyle/>
                    <a:p>
                      <a:pPr fontAlgn="t"/>
                      <a:r>
                        <a:rPr lang="en-US" sz="1800">
                          <a:solidFill>
                            <a:srgbClr val="242424"/>
                          </a:solidFill>
                          <a:effectLst/>
                          <a:latin typeface="+mn-lt"/>
                        </a:rPr>
                        <a:t>TSDS PEIMS Summer ready for users to complete, approve, and accept submissions</a:t>
                      </a:r>
                    </a:p>
                  </a:txBody>
                  <a:tcPr marL="76200" marR="76200"/>
                </a:tc>
                <a:tc>
                  <a:txBody>
                    <a:bodyPr/>
                    <a:lstStyle/>
                    <a:p>
                      <a:pPr fontAlgn="t"/>
                      <a:r>
                        <a:rPr lang="en-US" sz="1800">
                          <a:solidFill>
                            <a:srgbClr val="242424"/>
                          </a:solidFill>
                          <a:effectLst/>
                          <a:latin typeface="+mn-lt"/>
                        </a:rPr>
                        <a:t>May 20, 2024</a:t>
                      </a:r>
                    </a:p>
                  </a:txBody>
                  <a:tcPr marL="76200" marR="76200"/>
                </a:tc>
                <a:extLst>
                  <a:ext uri="{0D108BD9-81ED-4DB2-BD59-A6C34878D82A}">
                    <a16:rowId xmlns:a16="http://schemas.microsoft.com/office/drawing/2014/main" val="1862281251"/>
                  </a:ext>
                </a:extLst>
              </a:tr>
              <a:tr h="458004">
                <a:tc>
                  <a:txBody>
                    <a:bodyPr/>
                    <a:lstStyle/>
                    <a:p>
                      <a:pPr fontAlgn="t"/>
                      <a:r>
                        <a:rPr lang="en-US" sz="1800">
                          <a:solidFill>
                            <a:srgbClr val="242424"/>
                          </a:solidFill>
                          <a:effectLst/>
                          <a:latin typeface="+mn-lt"/>
                        </a:rPr>
                        <a:t>Requests to retire Unique IDs due at TEA for PEIMS Summer First Submission</a:t>
                      </a:r>
                    </a:p>
                  </a:txBody>
                  <a:tcPr marL="76200" marR="76200"/>
                </a:tc>
                <a:tc>
                  <a:txBody>
                    <a:bodyPr/>
                    <a:lstStyle/>
                    <a:p>
                      <a:pPr fontAlgn="t"/>
                      <a:r>
                        <a:rPr lang="en-US" sz="1800">
                          <a:solidFill>
                            <a:srgbClr val="242424"/>
                          </a:solidFill>
                          <a:effectLst/>
                          <a:latin typeface="+mn-lt"/>
                        </a:rPr>
                        <a:t>June 14, 2024</a:t>
                      </a:r>
                    </a:p>
                  </a:txBody>
                  <a:tcPr marL="76200" marR="76200"/>
                </a:tc>
                <a:extLst>
                  <a:ext uri="{0D108BD9-81ED-4DB2-BD59-A6C34878D82A}">
                    <a16:rowId xmlns:a16="http://schemas.microsoft.com/office/drawing/2014/main" val="2931110835"/>
                  </a:ext>
                </a:extLst>
              </a:tr>
              <a:tr h="458004">
                <a:tc>
                  <a:txBody>
                    <a:bodyPr/>
                    <a:lstStyle/>
                    <a:p>
                      <a:pPr fontAlgn="t"/>
                      <a:r>
                        <a:rPr lang="en-US" sz="1800" b="1">
                          <a:solidFill>
                            <a:srgbClr val="242424"/>
                          </a:solidFill>
                          <a:effectLst/>
                          <a:latin typeface="+mn-lt"/>
                        </a:rPr>
                        <a:t>PEIMS Summer First Submission due date for LEAs</a:t>
                      </a:r>
                      <a:endParaRPr lang="en-US" sz="1800">
                        <a:solidFill>
                          <a:srgbClr val="242424"/>
                        </a:solidFill>
                        <a:effectLst/>
                        <a:latin typeface="+mn-lt"/>
                      </a:endParaRPr>
                    </a:p>
                  </a:txBody>
                  <a:tcPr marL="76200" marR="76200"/>
                </a:tc>
                <a:tc>
                  <a:txBody>
                    <a:bodyPr/>
                    <a:lstStyle/>
                    <a:p>
                      <a:pPr fontAlgn="t"/>
                      <a:r>
                        <a:rPr lang="en-US" sz="1800">
                          <a:solidFill>
                            <a:srgbClr val="242424"/>
                          </a:solidFill>
                          <a:effectLst/>
                          <a:latin typeface="+mn-lt"/>
                        </a:rPr>
                        <a:t>June 20, 2024</a:t>
                      </a:r>
                    </a:p>
                  </a:txBody>
                  <a:tcPr marL="76200" marR="76200"/>
                </a:tc>
                <a:extLst>
                  <a:ext uri="{0D108BD9-81ED-4DB2-BD59-A6C34878D82A}">
                    <a16:rowId xmlns:a16="http://schemas.microsoft.com/office/drawing/2014/main" val="3139471494"/>
                  </a:ext>
                </a:extLst>
              </a:tr>
              <a:tr h="458004">
                <a:tc>
                  <a:txBody>
                    <a:bodyPr/>
                    <a:lstStyle/>
                    <a:p>
                      <a:pPr fontAlgn="t"/>
                      <a:r>
                        <a:rPr lang="en-US" sz="1800">
                          <a:solidFill>
                            <a:srgbClr val="242424"/>
                          </a:solidFill>
                          <a:effectLst/>
                          <a:latin typeface="+mn-lt"/>
                        </a:rPr>
                        <a:t>Requests to retire Unique IDs due at TEA for PEIMS Summer Resubmission</a:t>
                      </a:r>
                    </a:p>
                  </a:txBody>
                  <a:tcPr marL="76200" marR="76200"/>
                </a:tc>
                <a:tc>
                  <a:txBody>
                    <a:bodyPr/>
                    <a:lstStyle/>
                    <a:p>
                      <a:pPr fontAlgn="t"/>
                      <a:r>
                        <a:rPr lang="en-US" sz="1800">
                          <a:solidFill>
                            <a:srgbClr val="242424"/>
                          </a:solidFill>
                          <a:effectLst/>
                          <a:latin typeface="+mn-lt"/>
                        </a:rPr>
                        <a:t>July 12, 2024</a:t>
                      </a:r>
                    </a:p>
                  </a:txBody>
                  <a:tcPr marL="76200" marR="76200"/>
                </a:tc>
                <a:extLst>
                  <a:ext uri="{0D108BD9-81ED-4DB2-BD59-A6C34878D82A}">
                    <a16:rowId xmlns:a16="http://schemas.microsoft.com/office/drawing/2014/main" val="1307355544"/>
                  </a:ext>
                </a:extLst>
              </a:tr>
              <a:tr h="458004">
                <a:tc>
                  <a:txBody>
                    <a:bodyPr/>
                    <a:lstStyle/>
                    <a:p>
                      <a:pPr fontAlgn="t"/>
                      <a:r>
                        <a:rPr lang="en-US" sz="1800" b="1">
                          <a:solidFill>
                            <a:srgbClr val="242424"/>
                          </a:solidFill>
                          <a:effectLst/>
                          <a:latin typeface="+mn-lt"/>
                        </a:rPr>
                        <a:t>PEIMS Summer Resubmission due date for LEAs</a:t>
                      </a:r>
                      <a:endParaRPr lang="en-US" sz="1800">
                        <a:solidFill>
                          <a:srgbClr val="242424"/>
                        </a:solidFill>
                        <a:effectLst/>
                        <a:latin typeface="+mn-lt"/>
                      </a:endParaRPr>
                    </a:p>
                    <a:p>
                      <a:pPr fontAlgn="t"/>
                      <a:r>
                        <a:rPr lang="en-US" sz="1800">
                          <a:solidFill>
                            <a:srgbClr val="242424"/>
                          </a:solidFill>
                          <a:effectLst/>
                          <a:latin typeface="+mn-lt"/>
                        </a:rPr>
                        <a:t>LEAs registered with TEA with year-round tracks ending later than June 20, 2024 may delay PEIMS Summer Resubmission until two weeks following completion of the latest year-round track or August 15, 2024, whichever comes first. However, the initial data delivery for submission 3 must still be made by June 20, 2024, for all LEAs. In no case will any resubmission be processed after August 15, 2024.  Data corrections made after August 15, 2024 will be processed by State Funding.</a:t>
                      </a:r>
                    </a:p>
                  </a:txBody>
                  <a:tcPr marL="76200" marR="76200"/>
                </a:tc>
                <a:tc>
                  <a:txBody>
                    <a:bodyPr/>
                    <a:lstStyle/>
                    <a:p>
                      <a:pPr fontAlgn="t"/>
                      <a:r>
                        <a:rPr lang="en-US" sz="1800">
                          <a:solidFill>
                            <a:srgbClr val="242424"/>
                          </a:solidFill>
                          <a:effectLst/>
                          <a:latin typeface="+mn-lt"/>
                        </a:rPr>
                        <a:t>July 18, 2024</a:t>
                      </a:r>
                    </a:p>
                  </a:txBody>
                  <a:tcPr marL="76200" marR="76200"/>
                </a:tc>
                <a:extLst>
                  <a:ext uri="{0D108BD9-81ED-4DB2-BD59-A6C34878D82A}">
                    <a16:rowId xmlns:a16="http://schemas.microsoft.com/office/drawing/2014/main" val="4201605557"/>
                  </a:ext>
                </a:extLst>
              </a:tr>
            </a:tbl>
          </a:graphicData>
        </a:graphic>
      </p:graphicFrame>
    </p:spTree>
    <p:extLst>
      <p:ext uri="{BB962C8B-B14F-4D97-AF65-F5344CB8AC3E}">
        <p14:creationId xmlns:p14="http://schemas.microsoft.com/office/powerpoint/2010/main" val="4976994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Timeline PEIMS Extended Year Submission 2024</a:t>
            </a:r>
            <a:endParaRPr lang="en-US" sz="4000"/>
          </a:p>
        </p:txBody>
      </p:sp>
      <p:graphicFrame>
        <p:nvGraphicFramePr>
          <p:cNvPr id="5" name="Table 5">
            <a:extLst>
              <a:ext uri="{FF2B5EF4-FFF2-40B4-BE49-F238E27FC236}">
                <a16:creationId xmlns:a16="http://schemas.microsoft.com/office/drawing/2014/main" id="{F8A4B757-DCAC-FE7D-58DD-57F767937DE8}"/>
              </a:ext>
            </a:extLst>
          </p:cNvPr>
          <p:cNvGraphicFramePr>
            <a:graphicFrameLocks noGrp="1"/>
          </p:cNvGraphicFramePr>
          <p:nvPr>
            <p:extLst>
              <p:ext uri="{D42A27DB-BD31-4B8C-83A1-F6EECF244321}">
                <p14:modId xmlns:p14="http://schemas.microsoft.com/office/powerpoint/2010/main" val="4026342122"/>
              </p:ext>
            </p:extLst>
          </p:nvPr>
        </p:nvGraphicFramePr>
        <p:xfrm>
          <a:off x="511479" y="1203964"/>
          <a:ext cx="11075484" cy="3935136"/>
        </p:xfrm>
        <a:graphic>
          <a:graphicData uri="http://schemas.openxmlformats.org/drawingml/2006/table">
            <a:tbl>
              <a:tblPr firstRow="1" bandRow="1">
                <a:tableStyleId>{5C22544A-7EE6-4342-B048-85BDC9FD1C3A}</a:tableStyleId>
              </a:tblPr>
              <a:tblGrid>
                <a:gridCol w="8289486">
                  <a:extLst>
                    <a:ext uri="{9D8B030D-6E8A-4147-A177-3AD203B41FA5}">
                      <a16:colId xmlns:a16="http://schemas.microsoft.com/office/drawing/2014/main" val="1183892384"/>
                    </a:ext>
                  </a:extLst>
                </a:gridCol>
                <a:gridCol w="2785998">
                  <a:extLst>
                    <a:ext uri="{9D8B030D-6E8A-4147-A177-3AD203B41FA5}">
                      <a16:colId xmlns:a16="http://schemas.microsoft.com/office/drawing/2014/main" val="2711912488"/>
                    </a:ext>
                  </a:extLst>
                </a:gridCol>
              </a:tblGrid>
              <a:tr h="458004">
                <a:tc>
                  <a:txBody>
                    <a:bodyPr/>
                    <a:lstStyle/>
                    <a:p>
                      <a:pPr algn="ctr"/>
                      <a:r>
                        <a:rPr lang="en-US" sz="2400"/>
                        <a:t>PEIMS Extended Year Submission</a:t>
                      </a:r>
                    </a:p>
                  </a:txBody>
                  <a:tcPr/>
                </a:tc>
                <a:tc>
                  <a:txBody>
                    <a:bodyPr/>
                    <a:lstStyle/>
                    <a:p>
                      <a:pPr algn="ctr"/>
                      <a:r>
                        <a:rPr lang="en-US" sz="2400"/>
                        <a:t>Date</a:t>
                      </a:r>
                    </a:p>
                  </a:txBody>
                  <a:tcPr/>
                </a:tc>
                <a:extLst>
                  <a:ext uri="{0D108BD9-81ED-4DB2-BD59-A6C34878D82A}">
                    <a16:rowId xmlns:a16="http://schemas.microsoft.com/office/drawing/2014/main" val="2543380154"/>
                  </a:ext>
                </a:extLst>
              </a:tr>
              <a:tr h="458004">
                <a:tc>
                  <a:txBody>
                    <a:bodyPr/>
                    <a:lstStyle/>
                    <a:p>
                      <a:pPr fontAlgn="t"/>
                      <a:r>
                        <a:rPr lang="en-US" sz="2000">
                          <a:solidFill>
                            <a:srgbClr val="242424"/>
                          </a:solidFill>
                          <a:effectLst/>
                          <a:latin typeface="+mn-lt"/>
                        </a:rPr>
                        <a:t>PEIMS Extended Year Submission ready for users to promote data</a:t>
                      </a:r>
                    </a:p>
                  </a:txBody>
                  <a:tcPr marL="76200" marR="76200"/>
                </a:tc>
                <a:tc>
                  <a:txBody>
                    <a:bodyPr/>
                    <a:lstStyle/>
                    <a:p>
                      <a:pPr fontAlgn="t"/>
                      <a:r>
                        <a:rPr lang="en-US" sz="2000">
                          <a:solidFill>
                            <a:srgbClr val="242424"/>
                          </a:solidFill>
                          <a:effectLst/>
                          <a:latin typeface="+mn-lt"/>
                        </a:rPr>
                        <a:t>March 25, 2024</a:t>
                      </a:r>
                    </a:p>
                  </a:txBody>
                  <a:tcPr marL="76200" marR="76200"/>
                </a:tc>
                <a:extLst>
                  <a:ext uri="{0D108BD9-81ED-4DB2-BD59-A6C34878D82A}">
                    <a16:rowId xmlns:a16="http://schemas.microsoft.com/office/drawing/2014/main" val="4075560472"/>
                  </a:ext>
                </a:extLst>
              </a:tr>
              <a:tr h="458004">
                <a:tc>
                  <a:txBody>
                    <a:bodyPr/>
                    <a:lstStyle/>
                    <a:p>
                      <a:pPr fontAlgn="t"/>
                      <a:r>
                        <a:rPr lang="en-US" sz="2000">
                          <a:solidFill>
                            <a:srgbClr val="242424"/>
                          </a:solidFill>
                          <a:effectLst/>
                          <a:latin typeface="+mn-lt"/>
                        </a:rPr>
                        <a:t>TSDS PEIMS Extended Year ready for users to complete, approve, and accept submissions</a:t>
                      </a:r>
                    </a:p>
                  </a:txBody>
                  <a:tcPr marL="76200" marR="76200"/>
                </a:tc>
                <a:tc>
                  <a:txBody>
                    <a:bodyPr/>
                    <a:lstStyle/>
                    <a:p>
                      <a:pPr fontAlgn="t"/>
                      <a:r>
                        <a:rPr lang="en-US" sz="2000">
                          <a:solidFill>
                            <a:srgbClr val="242424"/>
                          </a:solidFill>
                          <a:effectLst/>
                          <a:latin typeface="+mn-lt"/>
                        </a:rPr>
                        <a:t>July 29, 2024</a:t>
                      </a:r>
                    </a:p>
                  </a:txBody>
                  <a:tcPr marL="76200" marR="76200"/>
                </a:tc>
                <a:extLst>
                  <a:ext uri="{0D108BD9-81ED-4DB2-BD59-A6C34878D82A}">
                    <a16:rowId xmlns:a16="http://schemas.microsoft.com/office/drawing/2014/main" val="1862281251"/>
                  </a:ext>
                </a:extLst>
              </a:tr>
              <a:tr h="458004">
                <a:tc>
                  <a:txBody>
                    <a:bodyPr/>
                    <a:lstStyle/>
                    <a:p>
                      <a:pPr fontAlgn="t"/>
                      <a:r>
                        <a:rPr lang="en-US" sz="2000">
                          <a:solidFill>
                            <a:srgbClr val="242424"/>
                          </a:solidFill>
                          <a:effectLst/>
                          <a:latin typeface="+mn-lt"/>
                        </a:rPr>
                        <a:t>Requests to retire Unique IDs due at TEA for PEIMS Extended Year First Submission</a:t>
                      </a:r>
                    </a:p>
                  </a:txBody>
                  <a:tcPr marL="76200" marR="76200"/>
                </a:tc>
                <a:tc>
                  <a:txBody>
                    <a:bodyPr/>
                    <a:lstStyle/>
                    <a:p>
                      <a:pPr fontAlgn="t"/>
                      <a:r>
                        <a:rPr lang="en-US" sz="2000">
                          <a:solidFill>
                            <a:srgbClr val="242424"/>
                          </a:solidFill>
                          <a:effectLst/>
                          <a:latin typeface="+mn-lt"/>
                        </a:rPr>
                        <a:t>August 23, 2024</a:t>
                      </a:r>
                    </a:p>
                  </a:txBody>
                  <a:tcPr marL="76200" marR="76200"/>
                </a:tc>
                <a:extLst>
                  <a:ext uri="{0D108BD9-81ED-4DB2-BD59-A6C34878D82A}">
                    <a16:rowId xmlns:a16="http://schemas.microsoft.com/office/drawing/2014/main" val="2931110835"/>
                  </a:ext>
                </a:extLst>
              </a:tr>
              <a:tr h="458004">
                <a:tc>
                  <a:txBody>
                    <a:bodyPr/>
                    <a:lstStyle/>
                    <a:p>
                      <a:pPr fontAlgn="t"/>
                      <a:r>
                        <a:rPr lang="en-US" sz="2000" b="1">
                          <a:solidFill>
                            <a:srgbClr val="242424"/>
                          </a:solidFill>
                          <a:effectLst/>
                          <a:latin typeface="+mn-lt"/>
                        </a:rPr>
                        <a:t>PEIMS Extended Year First Submission due date for LEAs</a:t>
                      </a:r>
                      <a:endParaRPr lang="en-US" sz="2000">
                        <a:solidFill>
                          <a:srgbClr val="242424"/>
                        </a:solidFill>
                        <a:effectLst/>
                        <a:latin typeface="+mn-lt"/>
                      </a:endParaRPr>
                    </a:p>
                  </a:txBody>
                  <a:tcPr marL="76200" marR="76200"/>
                </a:tc>
                <a:tc>
                  <a:txBody>
                    <a:bodyPr/>
                    <a:lstStyle/>
                    <a:p>
                      <a:pPr fontAlgn="t"/>
                      <a:r>
                        <a:rPr lang="en-US" sz="2000">
                          <a:solidFill>
                            <a:srgbClr val="242424"/>
                          </a:solidFill>
                          <a:effectLst/>
                          <a:latin typeface="+mn-lt"/>
                        </a:rPr>
                        <a:t>August 29, 2024</a:t>
                      </a:r>
                    </a:p>
                  </a:txBody>
                  <a:tcPr marL="76200" marR="76200"/>
                </a:tc>
                <a:extLst>
                  <a:ext uri="{0D108BD9-81ED-4DB2-BD59-A6C34878D82A}">
                    <a16:rowId xmlns:a16="http://schemas.microsoft.com/office/drawing/2014/main" val="3139471494"/>
                  </a:ext>
                </a:extLst>
              </a:tr>
              <a:tr h="458004">
                <a:tc>
                  <a:txBody>
                    <a:bodyPr/>
                    <a:lstStyle/>
                    <a:p>
                      <a:pPr fontAlgn="t"/>
                      <a:r>
                        <a:rPr lang="en-US" sz="2000">
                          <a:solidFill>
                            <a:srgbClr val="242424"/>
                          </a:solidFill>
                          <a:effectLst/>
                          <a:latin typeface="+mn-lt"/>
                        </a:rPr>
                        <a:t>Requests to retire Unique IDs due at TEA for PEIMS Extended Year Resubmission</a:t>
                      </a:r>
                    </a:p>
                  </a:txBody>
                  <a:tcPr marL="76200" marR="76200"/>
                </a:tc>
                <a:tc>
                  <a:txBody>
                    <a:bodyPr/>
                    <a:lstStyle/>
                    <a:p>
                      <a:pPr fontAlgn="t"/>
                      <a:r>
                        <a:rPr lang="en-US" sz="2000">
                          <a:solidFill>
                            <a:srgbClr val="242424"/>
                          </a:solidFill>
                          <a:effectLst/>
                          <a:latin typeface="+mn-lt"/>
                        </a:rPr>
                        <a:t>September 13, 2024</a:t>
                      </a:r>
                    </a:p>
                  </a:txBody>
                  <a:tcPr marL="76200" marR="76200"/>
                </a:tc>
                <a:extLst>
                  <a:ext uri="{0D108BD9-81ED-4DB2-BD59-A6C34878D82A}">
                    <a16:rowId xmlns:a16="http://schemas.microsoft.com/office/drawing/2014/main" val="1307355544"/>
                  </a:ext>
                </a:extLst>
              </a:tr>
              <a:tr h="458004">
                <a:tc>
                  <a:txBody>
                    <a:bodyPr/>
                    <a:lstStyle/>
                    <a:p>
                      <a:pPr fontAlgn="t"/>
                      <a:r>
                        <a:rPr lang="en-US" sz="2000" b="1">
                          <a:solidFill>
                            <a:srgbClr val="242424"/>
                          </a:solidFill>
                          <a:effectLst/>
                          <a:latin typeface="+mn-lt"/>
                        </a:rPr>
                        <a:t>PEIMS Extended Year Resubmission due date for LEAs</a:t>
                      </a:r>
                      <a:endParaRPr lang="en-US" sz="2000">
                        <a:solidFill>
                          <a:srgbClr val="242424"/>
                        </a:solidFill>
                        <a:effectLst/>
                        <a:latin typeface="+mn-lt"/>
                      </a:endParaRPr>
                    </a:p>
                  </a:txBody>
                  <a:tcPr marL="76200" marR="76200"/>
                </a:tc>
                <a:tc>
                  <a:txBody>
                    <a:bodyPr/>
                    <a:lstStyle/>
                    <a:p>
                      <a:pPr fontAlgn="t"/>
                      <a:r>
                        <a:rPr lang="en-US" sz="2000">
                          <a:solidFill>
                            <a:srgbClr val="242424"/>
                          </a:solidFill>
                          <a:effectLst/>
                          <a:latin typeface="+mn-lt"/>
                        </a:rPr>
                        <a:t>September 19, 2024</a:t>
                      </a:r>
                    </a:p>
                  </a:txBody>
                  <a:tcPr marL="76200" marR="76200"/>
                </a:tc>
                <a:extLst>
                  <a:ext uri="{0D108BD9-81ED-4DB2-BD59-A6C34878D82A}">
                    <a16:rowId xmlns:a16="http://schemas.microsoft.com/office/drawing/2014/main" val="4201605557"/>
                  </a:ext>
                </a:extLst>
              </a:tr>
            </a:tbl>
          </a:graphicData>
        </a:graphic>
      </p:graphicFrame>
    </p:spTree>
    <p:extLst>
      <p:ext uri="{BB962C8B-B14F-4D97-AF65-F5344CB8AC3E}">
        <p14:creationId xmlns:p14="http://schemas.microsoft.com/office/powerpoint/2010/main" val="18024766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2024-2025 PEIMS Changes</a:t>
            </a:r>
            <a:endParaRPr lang="en-US" sz="4000" dirty="0"/>
          </a:p>
        </p:txBody>
      </p:sp>
      <p:pic>
        <p:nvPicPr>
          <p:cNvPr id="5" name="Picture 4">
            <a:extLst>
              <a:ext uri="{FF2B5EF4-FFF2-40B4-BE49-F238E27FC236}">
                <a16:creationId xmlns:a16="http://schemas.microsoft.com/office/drawing/2014/main" id="{3D304E67-A5B1-E031-AF49-139D5A93A909}"/>
              </a:ext>
            </a:extLst>
          </p:cNvPr>
          <p:cNvPicPr>
            <a:picLocks noChangeAspect="1"/>
          </p:cNvPicPr>
          <p:nvPr/>
        </p:nvPicPr>
        <p:blipFill>
          <a:blip r:embed="rId2"/>
          <a:stretch>
            <a:fillRect/>
          </a:stretch>
        </p:blipFill>
        <p:spPr>
          <a:xfrm>
            <a:off x="646229" y="1078375"/>
            <a:ext cx="7315834" cy="853514"/>
          </a:xfrm>
          <a:prstGeom prst="rect">
            <a:avLst/>
          </a:prstGeom>
        </p:spPr>
      </p:pic>
      <p:sp>
        <p:nvSpPr>
          <p:cNvPr id="8" name="TextBox 7">
            <a:extLst>
              <a:ext uri="{FF2B5EF4-FFF2-40B4-BE49-F238E27FC236}">
                <a16:creationId xmlns:a16="http://schemas.microsoft.com/office/drawing/2014/main" id="{3054A7E0-25EC-05E0-4995-32F6682F70B3}"/>
              </a:ext>
            </a:extLst>
          </p:cNvPr>
          <p:cNvSpPr txBox="1"/>
          <p:nvPr/>
        </p:nvSpPr>
        <p:spPr>
          <a:xfrm>
            <a:off x="535171" y="2116973"/>
            <a:ext cx="11010599" cy="3562514"/>
          </a:xfrm>
          <a:prstGeom prst="rect">
            <a:avLst/>
          </a:prstGeom>
          <a:noFill/>
        </p:spPr>
        <p:txBody>
          <a:bodyPr wrap="square">
            <a:spAutoFit/>
          </a:bodyPr>
          <a:lstStyle/>
          <a:p>
            <a:pPr marL="25400" marR="17780" lvl="0" indent="0" defTabSz="914400" eaLnBrk="1" fontAlgn="auto" latinLnBrk="0" hangingPunct="1">
              <a:lnSpc>
                <a:spcPts val="2590"/>
              </a:lnSpc>
              <a:spcBef>
                <a:spcPts val="425"/>
              </a:spcBef>
              <a:spcAft>
                <a:spcPts val="0"/>
              </a:spcAft>
              <a:buClrTx/>
              <a:buSzTx/>
              <a:buFontTx/>
              <a:buNone/>
              <a:tabLst/>
              <a:defRPr/>
            </a:pPr>
            <a:r>
              <a:rPr kumimoji="0" lang="en-US" sz="2400" b="1" i="0" u="none" strike="noStrike" kern="0" cap="none" spc="0" normalizeH="0" baseline="0" noProof="0" dirty="0">
                <a:ln>
                  <a:noFill/>
                </a:ln>
                <a:solidFill>
                  <a:srgbClr val="F05F38"/>
                </a:solidFill>
                <a:effectLst/>
                <a:uLnTx/>
                <a:uFillTx/>
                <a:latin typeface="Calibri"/>
                <a:cs typeface="Calibri"/>
              </a:rPr>
              <a:t>HB</a:t>
            </a:r>
            <a:r>
              <a:rPr kumimoji="0" lang="en-US" sz="2400" b="1" i="0" u="none" strike="noStrike" kern="0" cap="none" spc="-55" normalizeH="0" baseline="0" noProof="0" dirty="0">
                <a:ln>
                  <a:noFill/>
                </a:ln>
                <a:solidFill>
                  <a:srgbClr val="F05F38"/>
                </a:solidFill>
                <a:effectLst/>
                <a:uLnTx/>
                <a:uFillTx/>
                <a:latin typeface="Calibri"/>
                <a:cs typeface="Calibri"/>
              </a:rPr>
              <a:t> </a:t>
            </a:r>
            <a:r>
              <a:rPr kumimoji="0" lang="en-US" sz="2400" b="1" i="0" u="none" strike="noStrike" kern="0" cap="none" spc="0" normalizeH="0" baseline="0" noProof="0" dirty="0">
                <a:ln>
                  <a:noFill/>
                </a:ln>
                <a:solidFill>
                  <a:srgbClr val="F05F38"/>
                </a:solidFill>
                <a:effectLst/>
                <a:uLnTx/>
                <a:uFillTx/>
                <a:latin typeface="Calibri"/>
                <a:cs typeface="Calibri"/>
              </a:rPr>
              <a:t>1416</a:t>
            </a:r>
            <a:r>
              <a:rPr kumimoji="0" lang="en-US" sz="2400" b="1" i="0" u="none" strike="noStrike" kern="0" cap="none" spc="-65" normalizeH="0" baseline="0" noProof="0" dirty="0">
                <a:ln>
                  <a:noFill/>
                </a:ln>
                <a:solidFill>
                  <a:srgbClr val="F05F3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amends</a:t>
            </a:r>
            <a:r>
              <a:rPr kumimoji="0" lang="en-US" sz="2400" b="1" i="0" u="none" strike="noStrike" kern="0" cap="none" spc="-4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TEC</a:t>
            </a:r>
            <a:r>
              <a:rPr kumimoji="0" lang="en-US" sz="2400" b="1" i="0" u="none" strike="noStrike" kern="0" cap="none" spc="-4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§28.0211</a:t>
            </a:r>
            <a:r>
              <a:rPr kumimoji="0" lang="en-US" sz="2400" b="1" i="0" u="none" strike="noStrike" kern="0" cap="none" spc="-6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related</a:t>
            </a:r>
            <a:r>
              <a:rPr kumimoji="0" lang="en-US" sz="2400" b="1" i="0" u="none" strike="noStrike" kern="0" cap="none" spc="-2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to</a:t>
            </a:r>
            <a:r>
              <a:rPr kumimoji="0" lang="en-US" sz="2400" b="1" i="0" u="none" strike="noStrike" kern="0" cap="none" spc="-5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accelerated</a:t>
            </a:r>
            <a:r>
              <a:rPr kumimoji="0" lang="en-US" sz="2400" b="1" i="0" u="none" strike="noStrike" kern="0" cap="none" spc="-1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and</a:t>
            </a:r>
            <a:r>
              <a:rPr kumimoji="0" lang="en-US" sz="2400" b="1" i="0" u="none" strike="noStrike" kern="0" cap="none" spc="-50" normalizeH="0" baseline="0" noProof="0" dirty="0">
                <a:ln>
                  <a:noFill/>
                </a:ln>
                <a:solidFill>
                  <a:srgbClr val="0D6CB8"/>
                </a:solidFill>
                <a:effectLst/>
                <a:uLnTx/>
                <a:uFillTx/>
                <a:latin typeface="Calibri"/>
                <a:cs typeface="Calibri"/>
              </a:rPr>
              <a:t> </a:t>
            </a:r>
            <a:r>
              <a:rPr kumimoji="0" lang="en-US" sz="2400" b="1" i="0" u="none" strike="noStrike" kern="0" cap="none" spc="-10" normalizeH="0" baseline="0" noProof="0" dirty="0">
                <a:ln>
                  <a:noFill/>
                </a:ln>
                <a:solidFill>
                  <a:srgbClr val="0D6CB8"/>
                </a:solidFill>
                <a:effectLst/>
                <a:uLnTx/>
                <a:uFillTx/>
                <a:latin typeface="Calibri"/>
                <a:cs typeface="Calibri"/>
              </a:rPr>
              <a:t>supplemental </a:t>
            </a:r>
            <a:r>
              <a:rPr kumimoji="0" lang="en-US" sz="2400" b="1" i="0" u="none" strike="noStrike" kern="0" cap="none" spc="0" normalizeH="0" baseline="0" noProof="0" dirty="0">
                <a:ln>
                  <a:noFill/>
                </a:ln>
                <a:solidFill>
                  <a:srgbClr val="0D6CB8"/>
                </a:solidFill>
                <a:effectLst/>
                <a:uLnTx/>
                <a:uFillTx/>
                <a:latin typeface="Calibri"/>
                <a:cs typeface="Calibri"/>
              </a:rPr>
              <a:t>instruction</a:t>
            </a:r>
            <a:r>
              <a:rPr kumimoji="0" lang="en-US" sz="2400" b="1" i="0" u="none" strike="noStrike" kern="0" cap="none" spc="-5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for</a:t>
            </a:r>
            <a:r>
              <a:rPr kumimoji="0" lang="en-US" sz="2400" b="1" i="0" u="none" strike="noStrike" kern="0" cap="none" spc="-5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students.</a:t>
            </a:r>
            <a:r>
              <a:rPr kumimoji="0" lang="en-US" sz="2400" b="1" i="0" u="none" strike="noStrike" kern="0" cap="none" spc="-4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Each</a:t>
            </a:r>
            <a:r>
              <a:rPr kumimoji="0" lang="en-US" sz="2400" b="1" i="0" u="none" strike="noStrike" kern="0" cap="none" spc="-5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student</a:t>
            </a:r>
            <a:r>
              <a:rPr kumimoji="0" lang="en-US" sz="2400" b="1" i="0" u="none" strike="noStrike" kern="0" cap="none" spc="-3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that</a:t>
            </a:r>
            <a:r>
              <a:rPr kumimoji="0" lang="en-US" sz="2400" b="1" i="0" u="none" strike="noStrike" kern="0" cap="none" spc="-4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fails</a:t>
            </a:r>
            <a:r>
              <a:rPr kumimoji="0" lang="en-US" sz="2400" b="1" i="0" u="none" strike="noStrike" kern="0" cap="none" spc="-5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to</a:t>
            </a:r>
            <a:r>
              <a:rPr kumimoji="0" lang="en-US" sz="2400" b="1" i="0" u="none" strike="noStrike" kern="0" cap="none" spc="-5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achieve</a:t>
            </a:r>
            <a:r>
              <a:rPr kumimoji="0" lang="en-US" sz="2400" b="1" i="0" u="none" strike="noStrike" kern="0" cap="none" spc="-3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at</a:t>
            </a:r>
            <a:r>
              <a:rPr kumimoji="0" lang="en-US" sz="2400" b="1" i="0" u="none" strike="noStrike" kern="0" cap="none" spc="-40" normalizeH="0" baseline="0" noProof="0" dirty="0">
                <a:ln>
                  <a:noFill/>
                </a:ln>
                <a:solidFill>
                  <a:srgbClr val="0D6CB8"/>
                </a:solidFill>
                <a:effectLst/>
                <a:uLnTx/>
                <a:uFillTx/>
                <a:latin typeface="Calibri"/>
                <a:cs typeface="Calibri"/>
              </a:rPr>
              <a:t> </a:t>
            </a:r>
            <a:r>
              <a:rPr kumimoji="0" lang="en-US" sz="2400" b="1" i="0" u="none" strike="noStrike" kern="0" cap="none" spc="-10" normalizeH="0" baseline="0" noProof="0" dirty="0">
                <a:ln>
                  <a:noFill/>
                </a:ln>
                <a:solidFill>
                  <a:srgbClr val="0D6CB8"/>
                </a:solidFill>
                <a:effectLst/>
                <a:uLnTx/>
                <a:uFillTx/>
                <a:latin typeface="Calibri"/>
                <a:cs typeface="Calibri"/>
              </a:rPr>
              <a:t>least </a:t>
            </a:r>
            <a:r>
              <a:rPr kumimoji="0" lang="en-US" sz="2400" b="1" i="0" u="none" strike="noStrike" kern="0" cap="none" spc="0" normalizeH="0" baseline="0" noProof="0" dirty="0">
                <a:ln>
                  <a:noFill/>
                </a:ln>
                <a:solidFill>
                  <a:srgbClr val="0D6CB8"/>
                </a:solidFill>
                <a:effectLst/>
                <a:uLnTx/>
                <a:uFillTx/>
                <a:latin typeface="Calibri"/>
                <a:cs typeface="Calibri"/>
              </a:rPr>
              <a:t>satisfactory</a:t>
            </a:r>
            <a:r>
              <a:rPr kumimoji="0" lang="en-US" sz="2400" b="1" i="0" u="none" strike="noStrike" kern="0" cap="none" spc="-6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performance</a:t>
            </a:r>
            <a:r>
              <a:rPr kumimoji="0" lang="en-US" sz="2400" b="1" i="0" u="none" strike="noStrike" kern="0" cap="none" spc="-5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on</a:t>
            </a:r>
            <a:r>
              <a:rPr kumimoji="0" lang="en-US" sz="2400" b="1" i="0" u="none" strike="noStrike" kern="0" cap="none" spc="-7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each</a:t>
            </a:r>
            <a:r>
              <a:rPr kumimoji="0" lang="en-US" sz="2400" b="1" i="0" u="none" strike="noStrike" kern="0" cap="none" spc="-5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assessment</a:t>
            </a:r>
            <a:r>
              <a:rPr kumimoji="0" lang="en-US" sz="2400" b="1" i="0" u="none" strike="noStrike" kern="0" cap="none" spc="-3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instrument</a:t>
            </a:r>
            <a:r>
              <a:rPr kumimoji="0" lang="en-US" sz="2400" b="1" i="0" u="none" strike="noStrike" kern="0" cap="none" spc="-50" normalizeH="0" baseline="0" noProof="0" dirty="0">
                <a:ln>
                  <a:noFill/>
                </a:ln>
                <a:solidFill>
                  <a:srgbClr val="0D6CB8"/>
                </a:solidFill>
                <a:effectLst/>
                <a:uLnTx/>
                <a:uFillTx/>
                <a:latin typeface="Calibri"/>
                <a:cs typeface="Calibri"/>
              </a:rPr>
              <a:t> </a:t>
            </a:r>
            <a:r>
              <a:rPr kumimoji="0" lang="en-US" sz="2400" b="1" i="0" u="none" strike="noStrike" kern="0" cap="none" spc="-10" normalizeH="0" baseline="0" noProof="0" dirty="0">
                <a:ln>
                  <a:noFill/>
                </a:ln>
                <a:solidFill>
                  <a:srgbClr val="0D6CB8"/>
                </a:solidFill>
                <a:effectLst/>
                <a:uLnTx/>
                <a:uFillTx/>
                <a:latin typeface="Calibri"/>
                <a:cs typeface="Calibri"/>
              </a:rPr>
              <a:t>administered </a:t>
            </a:r>
            <a:r>
              <a:rPr kumimoji="0" lang="en-US" sz="2400" b="1" i="0" u="none" strike="noStrike" kern="0" cap="none" spc="0" normalizeH="0" baseline="0" noProof="0" dirty="0">
                <a:ln>
                  <a:noFill/>
                </a:ln>
                <a:solidFill>
                  <a:srgbClr val="0D6CB8"/>
                </a:solidFill>
                <a:effectLst/>
                <a:uLnTx/>
                <a:uFillTx/>
                <a:latin typeface="Calibri"/>
                <a:cs typeface="Calibri"/>
              </a:rPr>
              <a:t>under</a:t>
            </a:r>
            <a:r>
              <a:rPr kumimoji="0" lang="en-US" sz="2400" b="1" i="0" u="none" strike="noStrike" kern="0" cap="none" spc="-5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TEC</a:t>
            </a:r>
            <a:r>
              <a:rPr kumimoji="0" lang="en-US" sz="2400" b="1" i="0" u="none" strike="noStrike" kern="0" cap="none" spc="-2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§39.023</a:t>
            </a:r>
            <a:r>
              <a:rPr kumimoji="0" lang="en-US" sz="2400" b="1" i="0" u="none" strike="noStrike" kern="0" cap="none" spc="-6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must</a:t>
            </a:r>
            <a:r>
              <a:rPr kumimoji="0" lang="en-US" sz="2400" b="1" i="0" u="none" strike="noStrike" kern="0" cap="none" spc="-3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be</a:t>
            </a:r>
            <a:r>
              <a:rPr kumimoji="0" lang="en-US" sz="2400" b="1" i="0" u="none" strike="noStrike" kern="0" cap="none" spc="-3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provided</a:t>
            </a:r>
            <a:r>
              <a:rPr kumimoji="0" lang="en-US" sz="2400" b="1" i="0" u="none" strike="noStrike" kern="0" cap="none" spc="-4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supplemental</a:t>
            </a:r>
            <a:r>
              <a:rPr kumimoji="0" lang="en-US" sz="2400" b="1" i="0" u="none" strike="noStrike" kern="0" cap="none" spc="-2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instruction</a:t>
            </a:r>
            <a:r>
              <a:rPr kumimoji="0" lang="en-US" sz="2400" b="1" i="0" u="none" strike="noStrike" kern="0" cap="none" spc="-4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for</a:t>
            </a:r>
            <a:r>
              <a:rPr kumimoji="0" lang="en-US" sz="2400" b="1" i="0" u="none" strike="noStrike" kern="0" cap="none" spc="-4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no</a:t>
            </a:r>
            <a:r>
              <a:rPr kumimoji="0" lang="en-US" sz="2400" b="1" i="0" u="none" strike="noStrike" kern="0" cap="none" spc="-45" normalizeH="0" baseline="0" noProof="0" dirty="0">
                <a:ln>
                  <a:noFill/>
                </a:ln>
                <a:solidFill>
                  <a:srgbClr val="0D6CB8"/>
                </a:solidFill>
                <a:effectLst/>
                <a:uLnTx/>
                <a:uFillTx/>
                <a:latin typeface="Calibri"/>
                <a:cs typeface="Calibri"/>
              </a:rPr>
              <a:t> </a:t>
            </a:r>
            <a:r>
              <a:rPr kumimoji="0" lang="en-US" sz="2400" b="1" i="0" u="none" strike="noStrike" kern="0" cap="none" spc="-20" normalizeH="0" baseline="0" noProof="0" dirty="0">
                <a:ln>
                  <a:noFill/>
                </a:ln>
                <a:solidFill>
                  <a:srgbClr val="0D6CB8"/>
                </a:solidFill>
                <a:effectLst/>
                <a:uLnTx/>
                <a:uFillTx/>
                <a:latin typeface="Calibri"/>
                <a:cs typeface="Calibri"/>
              </a:rPr>
              <a:t>less </a:t>
            </a:r>
            <a:r>
              <a:rPr kumimoji="0" lang="en-US" sz="2400" b="1" i="0" u="none" strike="noStrike" kern="0" cap="none" spc="0" normalizeH="0" baseline="0" noProof="0" dirty="0">
                <a:ln>
                  <a:noFill/>
                </a:ln>
                <a:solidFill>
                  <a:srgbClr val="0D6CB8"/>
                </a:solidFill>
                <a:effectLst/>
                <a:uLnTx/>
                <a:uFillTx/>
                <a:latin typeface="Calibri"/>
                <a:cs typeface="Calibri"/>
              </a:rPr>
              <a:t>than</a:t>
            </a:r>
            <a:r>
              <a:rPr kumimoji="0" lang="en-US" sz="2400" b="1" i="0" u="none" strike="noStrike" kern="0" cap="none" spc="-4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15</a:t>
            </a:r>
            <a:r>
              <a:rPr kumimoji="0" lang="en-US" sz="2400" b="1" i="0" u="none" strike="noStrike" kern="0" cap="none" spc="-4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hours</a:t>
            </a:r>
            <a:r>
              <a:rPr kumimoji="0" lang="en-US" sz="2400" b="1" i="0" u="none" strike="noStrike" kern="0" cap="none" spc="-3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or</a:t>
            </a:r>
            <a:r>
              <a:rPr kumimoji="0" lang="en-US" sz="2400" b="1" i="0" u="none" strike="noStrike" kern="0" cap="none" spc="-4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30</a:t>
            </a:r>
            <a:r>
              <a:rPr kumimoji="0" lang="en-US" sz="2400" b="1" i="0" u="none" strike="noStrike" kern="0" cap="none" spc="-3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hours</a:t>
            </a:r>
            <a:r>
              <a:rPr kumimoji="0" lang="en-US" sz="2400" b="1" i="0" u="none" strike="noStrike" kern="0" cap="none" spc="-3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for</a:t>
            </a:r>
            <a:r>
              <a:rPr kumimoji="0" lang="en-US" sz="2400" b="1" i="0" u="none" strike="noStrike" kern="0" cap="none" spc="-4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a</a:t>
            </a:r>
            <a:r>
              <a:rPr kumimoji="0" lang="en-US" sz="2400" b="1" i="0" u="none" strike="noStrike" kern="0" cap="none" spc="-2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student</a:t>
            </a:r>
            <a:r>
              <a:rPr kumimoji="0" lang="en-US" sz="2400" b="1" i="0" u="none" strike="noStrike" kern="0" cap="none" spc="-1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whose</a:t>
            </a:r>
            <a:r>
              <a:rPr kumimoji="0" lang="en-US" sz="2400" b="1" i="0" u="none" strike="noStrike" kern="0" cap="none" spc="-2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performance</a:t>
            </a:r>
            <a:r>
              <a:rPr kumimoji="0" lang="en-US" sz="2400" b="1" i="0" u="none" strike="noStrike" kern="0" cap="none" spc="-3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on</a:t>
            </a:r>
            <a:r>
              <a:rPr kumimoji="0" lang="en-US" sz="2400" b="1" i="0" u="none" strike="noStrike" kern="0" cap="none" spc="-30" normalizeH="0" baseline="0" noProof="0" dirty="0">
                <a:ln>
                  <a:noFill/>
                </a:ln>
                <a:solidFill>
                  <a:srgbClr val="0D6CB8"/>
                </a:solidFill>
                <a:effectLst/>
                <a:uLnTx/>
                <a:uFillTx/>
                <a:latin typeface="Calibri"/>
                <a:cs typeface="Calibri"/>
              </a:rPr>
              <a:t> </a:t>
            </a:r>
            <a:r>
              <a:rPr kumimoji="0" lang="en-US" sz="2400" b="1" i="0" u="none" strike="noStrike" kern="0" cap="none" spc="-25" normalizeH="0" baseline="0" noProof="0" dirty="0">
                <a:ln>
                  <a:noFill/>
                </a:ln>
                <a:solidFill>
                  <a:srgbClr val="0D6CB8"/>
                </a:solidFill>
                <a:effectLst/>
                <a:uLnTx/>
                <a:uFillTx/>
                <a:latin typeface="Calibri"/>
                <a:cs typeface="Calibri"/>
              </a:rPr>
              <a:t>the </a:t>
            </a:r>
            <a:r>
              <a:rPr kumimoji="0" lang="en-US" sz="2400" b="1" i="0" u="none" strike="noStrike" kern="0" cap="none" spc="0" normalizeH="0" baseline="0" noProof="0" dirty="0">
                <a:ln>
                  <a:noFill/>
                </a:ln>
                <a:solidFill>
                  <a:srgbClr val="0D6CB8"/>
                </a:solidFill>
                <a:effectLst/>
                <a:uLnTx/>
                <a:uFillTx/>
                <a:latin typeface="Calibri"/>
                <a:cs typeface="Calibri"/>
              </a:rPr>
              <a:t>applicable</a:t>
            </a:r>
            <a:r>
              <a:rPr kumimoji="0" lang="en-US" sz="2400" b="1" i="0" u="none" strike="noStrike" kern="0" cap="none" spc="-5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assessment</a:t>
            </a:r>
            <a:r>
              <a:rPr kumimoji="0" lang="en-US" sz="2400" b="1" i="0" u="none" strike="noStrike" kern="0" cap="none" spc="-2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instrument</a:t>
            </a:r>
            <a:r>
              <a:rPr kumimoji="0" lang="en-US" sz="2400" b="1" i="0" u="none" strike="noStrike" kern="0" cap="none" spc="-3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was</a:t>
            </a:r>
            <a:r>
              <a:rPr kumimoji="0" lang="en-US" sz="2400" b="1" i="0" u="none" strike="noStrike" kern="0" cap="none" spc="-3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significantly</a:t>
            </a:r>
            <a:r>
              <a:rPr kumimoji="0" lang="en-US" sz="2400" b="1" i="0" u="none" strike="noStrike" kern="0" cap="none" spc="-4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below</a:t>
            </a:r>
            <a:r>
              <a:rPr kumimoji="0" lang="en-US" sz="2400" b="1" i="0" u="none" strike="noStrike" kern="0" cap="none" spc="-45" normalizeH="0" baseline="0" noProof="0" dirty="0">
                <a:ln>
                  <a:noFill/>
                </a:ln>
                <a:solidFill>
                  <a:srgbClr val="0D6CB8"/>
                </a:solidFill>
                <a:effectLst/>
                <a:uLnTx/>
                <a:uFillTx/>
                <a:latin typeface="Calibri"/>
                <a:cs typeface="Calibri"/>
              </a:rPr>
              <a:t> </a:t>
            </a:r>
            <a:r>
              <a:rPr kumimoji="0" lang="en-US" sz="2400" b="1" i="0" u="none" strike="noStrike" kern="0" cap="none" spc="-20" normalizeH="0" baseline="0" noProof="0" dirty="0">
                <a:ln>
                  <a:noFill/>
                </a:ln>
                <a:solidFill>
                  <a:srgbClr val="0D6CB8"/>
                </a:solidFill>
                <a:effectLst/>
                <a:uLnTx/>
                <a:uFillTx/>
                <a:latin typeface="Calibri"/>
                <a:cs typeface="Calibri"/>
              </a:rPr>
              <a:t>satisfactory,</a:t>
            </a:r>
            <a:r>
              <a:rPr kumimoji="0" lang="en-US" sz="2400" b="1" i="0" u="none" strike="noStrike" kern="0" cap="none" spc="-30" normalizeH="0" baseline="0" noProof="0" dirty="0">
                <a:ln>
                  <a:noFill/>
                </a:ln>
                <a:solidFill>
                  <a:srgbClr val="0D6CB8"/>
                </a:solidFill>
                <a:effectLst/>
                <a:uLnTx/>
                <a:uFillTx/>
                <a:latin typeface="Calibri"/>
                <a:cs typeface="Calibri"/>
              </a:rPr>
              <a:t> </a:t>
            </a:r>
            <a:r>
              <a:rPr kumimoji="0" lang="en-US" sz="2400" b="1" i="0" u="none" strike="noStrike" kern="0" cap="none" spc="-25" normalizeH="0" baseline="0" noProof="0" dirty="0">
                <a:ln>
                  <a:noFill/>
                </a:ln>
                <a:solidFill>
                  <a:srgbClr val="0D6CB8"/>
                </a:solidFill>
                <a:effectLst/>
                <a:uLnTx/>
                <a:uFillTx/>
                <a:latin typeface="Calibri"/>
                <a:cs typeface="Calibri"/>
              </a:rPr>
              <a:t>as </a:t>
            </a:r>
            <a:r>
              <a:rPr kumimoji="0" lang="en-US" sz="2400" b="1" i="0" u="none" strike="noStrike" kern="0" cap="none" spc="0" normalizeH="0" baseline="0" noProof="0" dirty="0">
                <a:ln>
                  <a:noFill/>
                </a:ln>
                <a:solidFill>
                  <a:srgbClr val="0D6CB8"/>
                </a:solidFill>
                <a:effectLst/>
                <a:uLnTx/>
                <a:uFillTx/>
                <a:latin typeface="Calibri"/>
                <a:cs typeface="Calibri"/>
              </a:rPr>
              <a:t>defined</a:t>
            </a:r>
            <a:r>
              <a:rPr kumimoji="0" lang="en-US" sz="2400" b="1" i="0" u="none" strike="noStrike" kern="0" cap="none" spc="-3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by</a:t>
            </a:r>
            <a:r>
              <a:rPr kumimoji="0" lang="en-US" sz="2400" b="1" i="0" u="none" strike="noStrike" kern="0" cap="none" spc="-5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commissioner</a:t>
            </a:r>
            <a:r>
              <a:rPr kumimoji="0" lang="en-US" sz="2400" b="1" i="0" u="none" strike="noStrike" kern="0" cap="none" spc="-4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rule.</a:t>
            </a:r>
            <a:r>
              <a:rPr kumimoji="0" lang="en-US" sz="2400" b="1" i="0" u="none" strike="noStrike" kern="0" cap="none" spc="-4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The</a:t>
            </a:r>
            <a:r>
              <a:rPr kumimoji="0" lang="en-US" sz="2400" b="1" i="0" u="none" strike="noStrike" kern="0" cap="none" spc="-3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agency</a:t>
            </a:r>
            <a:r>
              <a:rPr kumimoji="0" lang="en-US" sz="2400" b="1" i="0" u="none" strike="noStrike" kern="0" cap="none" spc="-3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shall</a:t>
            </a:r>
            <a:r>
              <a:rPr kumimoji="0" lang="en-US" sz="2400" b="1" i="0" u="none" strike="noStrike" kern="0" cap="none" spc="-4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monitor</a:t>
            </a:r>
            <a:r>
              <a:rPr kumimoji="0" lang="en-US" sz="2400" b="1" i="0" u="none" strike="noStrike" kern="0" cap="none" spc="-5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and</a:t>
            </a:r>
            <a:r>
              <a:rPr kumimoji="0" lang="en-US" sz="2400" b="1" i="0" u="none" strike="noStrike" kern="0" cap="none" spc="-4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evaluate</a:t>
            </a:r>
            <a:r>
              <a:rPr kumimoji="0" lang="en-US" sz="2400" b="1" i="0" u="none" strike="noStrike" kern="0" cap="none" spc="-15" normalizeH="0" baseline="0" noProof="0" dirty="0">
                <a:ln>
                  <a:noFill/>
                </a:ln>
                <a:solidFill>
                  <a:srgbClr val="0D6CB8"/>
                </a:solidFill>
                <a:effectLst/>
                <a:uLnTx/>
                <a:uFillTx/>
                <a:latin typeface="Calibri"/>
                <a:cs typeface="Calibri"/>
              </a:rPr>
              <a:t> </a:t>
            </a:r>
            <a:r>
              <a:rPr kumimoji="0" lang="en-US" sz="2400" b="1" i="0" u="none" strike="noStrike" kern="0" cap="none" spc="-25" normalizeH="0" baseline="0" noProof="0" dirty="0">
                <a:ln>
                  <a:noFill/>
                </a:ln>
                <a:solidFill>
                  <a:srgbClr val="0D6CB8"/>
                </a:solidFill>
                <a:effectLst/>
                <a:uLnTx/>
                <a:uFillTx/>
                <a:latin typeface="Calibri"/>
                <a:cs typeface="Calibri"/>
              </a:rPr>
              <a:t>the </a:t>
            </a:r>
            <a:r>
              <a:rPr kumimoji="0" lang="en-US" sz="2400" b="1" i="0" u="none" strike="noStrike" kern="0" cap="none" spc="0" normalizeH="0" baseline="0" noProof="0" dirty="0">
                <a:ln>
                  <a:noFill/>
                </a:ln>
                <a:solidFill>
                  <a:srgbClr val="0D6CB8"/>
                </a:solidFill>
                <a:effectLst/>
                <a:uLnTx/>
                <a:uFillTx/>
                <a:latin typeface="Calibri"/>
                <a:cs typeface="Calibri"/>
              </a:rPr>
              <a:t>effectiveness</a:t>
            </a:r>
            <a:r>
              <a:rPr kumimoji="0" lang="en-US" sz="2400" b="1" i="0" u="none" strike="noStrike" kern="0" cap="none" spc="-4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of</a:t>
            </a:r>
            <a:r>
              <a:rPr kumimoji="0" lang="en-US" sz="2400" b="1" i="0" u="none" strike="noStrike" kern="0" cap="none" spc="-6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the</a:t>
            </a:r>
            <a:r>
              <a:rPr kumimoji="0" lang="en-US" sz="2400" b="1" i="0" u="none" strike="noStrike" kern="0" cap="none" spc="-5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accelerated</a:t>
            </a:r>
            <a:r>
              <a:rPr kumimoji="0" lang="en-US" sz="2400" b="1" i="0" u="none" strike="noStrike" kern="0" cap="none" spc="-3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instruction</a:t>
            </a:r>
            <a:r>
              <a:rPr kumimoji="0" lang="en-US" sz="2400" b="1" i="0" u="none" strike="noStrike" kern="0" cap="none" spc="-6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required</a:t>
            </a:r>
            <a:r>
              <a:rPr kumimoji="0" lang="en-US" sz="2400" b="1" i="0" u="none" strike="noStrike" kern="0" cap="none" spc="-5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under</a:t>
            </a:r>
            <a:r>
              <a:rPr kumimoji="0" lang="en-US" sz="2400" b="1" i="0" u="none" strike="noStrike" kern="0" cap="none" spc="-6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this</a:t>
            </a:r>
            <a:r>
              <a:rPr kumimoji="0" lang="en-US" sz="2400" b="1" i="0" u="none" strike="noStrike" kern="0" cap="none" spc="-50" normalizeH="0" baseline="0" noProof="0" dirty="0">
                <a:ln>
                  <a:noFill/>
                </a:ln>
                <a:solidFill>
                  <a:srgbClr val="0D6CB8"/>
                </a:solidFill>
                <a:effectLst/>
                <a:uLnTx/>
                <a:uFillTx/>
                <a:latin typeface="Calibri"/>
                <a:cs typeface="Calibri"/>
              </a:rPr>
              <a:t> </a:t>
            </a:r>
            <a:r>
              <a:rPr kumimoji="0" lang="en-US" sz="2400" b="1" i="0" u="none" strike="noStrike" kern="0" cap="none" spc="-10" normalizeH="0" baseline="0" noProof="0" dirty="0">
                <a:ln>
                  <a:noFill/>
                </a:ln>
                <a:solidFill>
                  <a:srgbClr val="0D6CB8"/>
                </a:solidFill>
                <a:effectLst/>
                <a:uLnTx/>
                <a:uFillTx/>
                <a:latin typeface="Calibri"/>
                <a:cs typeface="Calibri"/>
              </a:rPr>
              <a:t>section.</a:t>
            </a:r>
            <a:endParaRPr kumimoji="0" lang="en-US" sz="2400" b="0" i="0" u="none" strike="noStrike" kern="0" cap="none" spc="0" normalizeH="0" baseline="0" noProof="0" dirty="0">
              <a:ln>
                <a:noFill/>
              </a:ln>
              <a:solidFill>
                <a:sysClr val="windowText" lastClr="000000"/>
              </a:solidFill>
              <a:effectLst/>
              <a:uLnTx/>
              <a:uFillTx/>
              <a:latin typeface="Calibri"/>
              <a:cs typeface="Calibri"/>
            </a:endParaRPr>
          </a:p>
          <a:p>
            <a:pPr marL="0" marR="0" lvl="0" indent="0" defTabSz="914400" eaLnBrk="1" fontAlgn="auto" latinLnBrk="0" hangingPunct="1">
              <a:lnSpc>
                <a:spcPct val="100000"/>
              </a:lnSpc>
              <a:spcBef>
                <a:spcPts val="25"/>
              </a:spcBef>
              <a:spcAft>
                <a:spcPts val="0"/>
              </a:spcAft>
              <a:buClrTx/>
              <a:buSzTx/>
              <a:buFontTx/>
              <a:buNone/>
              <a:tabLst/>
              <a:defRPr/>
            </a:pPr>
            <a:endParaRPr kumimoji="0" lang="en-US" sz="3050" b="0" i="0" u="none" strike="noStrike" kern="0" cap="none" spc="0" normalizeH="0" baseline="0" noProof="0" dirty="0">
              <a:ln>
                <a:noFill/>
              </a:ln>
              <a:solidFill>
                <a:sysClr val="windowText" lastClr="000000"/>
              </a:solidFill>
              <a:effectLst/>
              <a:uLnTx/>
              <a:uFillTx/>
              <a:latin typeface="Calibri"/>
              <a:cs typeface="Calibri"/>
            </a:endParaRPr>
          </a:p>
          <a:p>
            <a:pPr marL="25400" marR="541020" lvl="0" indent="0" defTabSz="914400" eaLnBrk="1" fontAlgn="auto" latinLnBrk="0" hangingPunct="1">
              <a:lnSpc>
                <a:spcPts val="259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D6CB8"/>
                </a:solidFill>
                <a:effectLst/>
                <a:uLnTx/>
                <a:uFillTx/>
                <a:latin typeface="Calibri"/>
                <a:cs typeface="Calibri"/>
              </a:rPr>
              <a:t>TEA</a:t>
            </a:r>
            <a:r>
              <a:rPr kumimoji="0" lang="en-US" sz="2400" b="1" i="0" u="none" strike="noStrike" kern="0" cap="none" spc="-3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has</a:t>
            </a:r>
            <a:r>
              <a:rPr kumimoji="0" lang="en-US" sz="2400" b="1" i="0" u="none" strike="noStrike" kern="0" cap="none" spc="-1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published</a:t>
            </a:r>
            <a:r>
              <a:rPr kumimoji="0" lang="en-US" sz="2400" b="1" i="0" u="none" strike="noStrike" kern="0" cap="none" spc="-3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an</a:t>
            </a:r>
            <a:r>
              <a:rPr kumimoji="0" lang="en-US" sz="2400" b="1" i="0" u="none" strike="noStrike" kern="0" cap="none" spc="-10" normalizeH="0" baseline="0" noProof="0" dirty="0">
                <a:ln>
                  <a:noFill/>
                </a:ln>
                <a:solidFill>
                  <a:srgbClr val="0D6CB8"/>
                </a:solidFill>
                <a:effectLst/>
                <a:uLnTx/>
                <a:uFillTx/>
                <a:latin typeface="Calibri"/>
                <a:cs typeface="Calibri"/>
              </a:rPr>
              <a:t> </a:t>
            </a:r>
            <a:r>
              <a:rPr kumimoji="0" lang="en-US" sz="2400" b="1" i="0" u="sng" strike="noStrike" kern="0" cap="none" spc="0" normalizeH="0" baseline="0" noProof="0" dirty="0">
                <a:ln>
                  <a:noFill/>
                </a:ln>
                <a:solidFill>
                  <a:srgbClr val="F05F38"/>
                </a:solidFill>
                <a:effectLst/>
                <a:uLnTx/>
                <a:uFill>
                  <a:solidFill>
                    <a:srgbClr val="F05F38"/>
                  </a:solidFill>
                </a:uFill>
                <a:latin typeface="Calibri"/>
                <a:cs typeface="Calibri"/>
                <a:hlinkClick r:id="rId3"/>
              </a:rPr>
              <a:t>early</a:t>
            </a:r>
            <a:r>
              <a:rPr kumimoji="0" lang="en-US" sz="2400" b="1" i="0" u="sng" strike="noStrike" kern="0" cap="none" spc="-20" normalizeH="0" baseline="0" noProof="0" dirty="0">
                <a:ln>
                  <a:noFill/>
                </a:ln>
                <a:solidFill>
                  <a:srgbClr val="F05F38"/>
                </a:solidFill>
                <a:effectLst/>
                <a:uLnTx/>
                <a:uFill>
                  <a:solidFill>
                    <a:srgbClr val="F05F38"/>
                  </a:solidFill>
                </a:uFill>
                <a:latin typeface="Calibri"/>
                <a:cs typeface="Calibri"/>
                <a:hlinkClick r:id="rId3"/>
              </a:rPr>
              <a:t> </a:t>
            </a:r>
            <a:r>
              <a:rPr kumimoji="0" lang="en-US" sz="2400" b="1" i="0" u="sng" strike="noStrike" kern="0" cap="none" spc="0" normalizeH="0" baseline="0" noProof="0" dirty="0">
                <a:ln>
                  <a:noFill/>
                </a:ln>
                <a:solidFill>
                  <a:srgbClr val="F05F38"/>
                </a:solidFill>
                <a:effectLst/>
                <a:uLnTx/>
                <a:uFill>
                  <a:solidFill>
                    <a:srgbClr val="F05F38"/>
                  </a:solidFill>
                </a:uFill>
                <a:latin typeface="Calibri"/>
                <a:cs typeface="Calibri"/>
                <a:hlinkClick r:id="rId3"/>
              </a:rPr>
              <a:t>notice</a:t>
            </a:r>
            <a:r>
              <a:rPr kumimoji="0" lang="en-US" sz="2400" b="1" i="0" u="none" strike="noStrike" kern="0" cap="none" spc="-25" normalizeH="0" baseline="0" noProof="0" dirty="0">
                <a:ln>
                  <a:noFill/>
                </a:ln>
                <a:solidFill>
                  <a:srgbClr val="F05F3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on</a:t>
            </a:r>
            <a:r>
              <a:rPr kumimoji="0" lang="en-US" sz="2400" b="1" i="0" u="none" strike="noStrike" kern="0" cap="none" spc="-2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September</a:t>
            </a:r>
            <a:r>
              <a:rPr kumimoji="0" lang="en-US" sz="2400" b="1" i="0" u="none" strike="noStrike" kern="0" cap="none" spc="-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1,</a:t>
            </a:r>
            <a:r>
              <a:rPr kumimoji="0" lang="en-US" sz="2400" b="1" i="0" u="none" strike="noStrike" kern="0" cap="none" spc="-2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2023,</a:t>
            </a:r>
            <a:r>
              <a:rPr kumimoji="0" lang="en-US" sz="2400" b="1" i="0" u="none" strike="noStrike" kern="0" cap="none" spc="-4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with</a:t>
            </a:r>
            <a:r>
              <a:rPr kumimoji="0" lang="en-US" sz="2400" b="1" i="0" u="none" strike="noStrike" kern="0" cap="none" spc="-20" normalizeH="0" baseline="0" noProof="0" dirty="0">
                <a:ln>
                  <a:noFill/>
                </a:ln>
                <a:solidFill>
                  <a:srgbClr val="0D6CB8"/>
                </a:solidFill>
                <a:effectLst/>
                <a:uLnTx/>
                <a:uFillTx/>
                <a:latin typeface="Calibri"/>
                <a:cs typeface="Calibri"/>
              </a:rPr>
              <a:t> </a:t>
            </a:r>
            <a:r>
              <a:rPr kumimoji="0" lang="en-US" sz="2400" b="1" i="0" u="none" strike="noStrike" kern="0" cap="none" spc="-25" normalizeH="0" baseline="0" noProof="0" dirty="0">
                <a:ln>
                  <a:noFill/>
                </a:ln>
                <a:solidFill>
                  <a:srgbClr val="0D6CB8"/>
                </a:solidFill>
                <a:effectLst/>
                <a:uLnTx/>
                <a:uFillTx/>
                <a:latin typeface="Calibri"/>
                <a:cs typeface="Calibri"/>
              </a:rPr>
              <a:t>the </a:t>
            </a:r>
            <a:r>
              <a:rPr kumimoji="0" lang="en-US" sz="2400" b="1" i="0" u="none" strike="noStrike" kern="0" cap="none" spc="0" normalizeH="0" baseline="0" noProof="0" dirty="0">
                <a:ln>
                  <a:noFill/>
                </a:ln>
                <a:solidFill>
                  <a:srgbClr val="0D6CB8"/>
                </a:solidFill>
                <a:effectLst/>
                <a:uLnTx/>
                <a:uFillTx/>
                <a:latin typeface="Calibri"/>
                <a:cs typeface="Calibri"/>
              </a:rPr>
              <a:t>information</a:t>
            </a:r>
            <a:r>
              <a:rPr kumimoji="0" lang="en-US" sz="2400" b="1" i="0" u="none" strike="noStrike" kern="0" cap="none" spc="-4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on</a:t>
            </a:r>
            <a:r>
              <a:rPr kumimoji="0" lang="en-US" sz="2400" b="1" i="0" u="none" strike="noStrike" kern="0" cap="none" spc="-4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collecting</a:t>
            </a:r>
            <a:r>
              <a:rPr kumimoji="0" lang="en-US" sz="2400" b="1" i="0" u="none" strike="noStrike" kern="0" cap="none" spc="-4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new</a:t>
            </a:r>
            <a:r>
              <a:rPr kumimoji="0" lang="en-US" sz="2400" b="1" i="0" u="none" strike="noStrike" kern="0" cap="none" spc="-3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data</a:t>
            </a:r>
            <a:r>
              <a:rPr kumimoji="0" lang="en-US" sz="2400" b="1" i="0" u="none" strike="noStrike" kern="0" cap="none" spc="-3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elements</a:t>
            </a:r>
            <a:r>
              <a:rPr kumimoji="0" lang="en-US" sz="2400" b="1" i="0" u="none" strike="noStrike" kern="0" cap="none" spc="-1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in</a:t>
            </a:r>
            <a:r>
              <a:rPr kumimoji="0" lang="en-US" sz="2400" b="1" i="0" u="none" strike="noStrike" kern="0" cap="none" spc="-4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the</a:t>
            </a:r>
            <a:r>
              <a:rPr kumimoji="0" lang="en-US" sz="2400" b="1" i="0" u="none" strike="noStrike" kern="0" cap="none" spc="-3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2024-2025</a:t>
            </a:r>
            <a:r>
              <a:rPr kumimoji="0" lang="en-US" sz="2400" b="1" i="0" u="none" strike="noStrike" kern="0" cap="none" spc="-60" normalizeH="0" baseline="0" noProof="0" dirty="0">
                <a:ln>
                  <a:noFill/>
                </a:ln>
                <a:solidFill>
                  <a:srgbClr val="0D6CB8"/>
                </a:solidFill>
                <a:effectLst/>
                <a:uLnTx/>
                <a:uFillTx/>
                <a:latin typeface="Calibri"/>
                <a:cs typeface="Calibri"/>
              </a:rPr>
              <a:t> </a:t>
            </a:r>
            <a:r>
              <a:rPr kumimoji="0" lang="en-US" sz="2400" b="1" i="0" u="none" strike="noStrike" kern="0" cap="none" spc="-10" normalizeH="0" baseline="0" noProof="0" dirty="0">
                <a:ln>
                  <a:noFill/>
                </a:ln>
                <a:solidFill>
                  <a:srgbClr val="0D6CB8"/>
                </a:solidFill>
                <a:effectLst/>
                <a:uLnTx/>
                <a:uFillTx/>
                <a:latin typeface="Calibri"/>
                <a:cs typeface="Calibri"/>
              </a:rPr>
              <a:t>PEIMS </a:t>
            </a:r>
            <a:r>
              <a:rPr kumimoji="0" lang="en-US" sz="2400" b="1" i="0" u="none" strike="noStrike" kern="0" cap="none" spc="0" normalizeH="0" baseline="0" noProof="0" dirty="0">
                <a:ln>
                  <a:noFill/>
                </a:ln>
                <a:solidFill>
                  <a:srgbClr val="0D6CB8"/>
                </a:solidFill>
                <a:effectLst/>
                <a:uLnTx/>
                <a:uFillTx/>
                <a:latin typeface="Calibri"/>
                <a:cs typeface="Calibri"/>
              </a:rPr>
              <a:t>Summer</a:t>
            </a:r>
            <a:r>
              <a:rPr kumimoji="0" lang="en-US" sz="2400" b="1" i="0" u="none" strike="noStrike" kern="0" cap="none" spc="-20" normalizeH="0" baseline="0" noProof="0" dirty="0">
                <a:ln>
                  <a:noFill/>
                </a:ln>
                <a:solidFill>
                  <a:srgbClr val="0D6CB8"/>
                </a:solidFill>
                <a:effectLst/>
                <a:uLnTx/>
                <a:uFillTx/>
                <a:latin typeface="Calibri"/>
                <a:cs typeface="Calibri"/>
              </a:rPr>
              <a:t> </a:t>
            </a:r>
            <a:r>
              <a:rPr kumimoji="0" lang="en-US" sz="2400" b="1" i="0" u="none" strike="noStrike" kern="0" cap="none" spc="-10" normalizeH="0" baseline="0" noProof="0" dirty="0">
                <a:ln>
                  <a:noFill/>
                </a:ln>
                <a:solidFill>
                  <a:srgbClr val="0D6CB8"/>
                </a:solidFill>
                <a:effectLst/>
                <a:uLnTx/>
                <a:uFillTx/>
                <a:latin typeface="Calibri"/>
                <a:cs typeface="Calibri"/>
              </a:rPr>
              <a:t>Submission.</a:t>
            </a:r>
            <a:endParaRPr kumimoji="0" lang="en-US" sz="2400" b="0" i="0" u="none" strike="noStrike" kern="0" cap="none" spc="0" normalizeH="0" baseline="0" noProof="0" dirty="0">
              <a:ln>
                <a:noFill/>
              </a:ln>
              <a:solidFill>
                <a:sysClr val="windowText" lastClr="000000"/>
              </a:solidFill>
              <a:effectLst/>
              <a:uLnTx/>
              <a:uFillTx/>
              <a:latin typeface="Calibri"/>
              <a:cs typeface="Calibri"/>
            </a:endParaRPr>
          </a:p>
        </p:txBody>
      </p:sp>
    </p:spTree>
    <p:extLst>
      <p:ext uri="{BB962C8B-B14F-4D97-AF65-F5344CB8AC3E}">
        <p14:creationId xmlns:p14="http://schemas.microsoft.com/office/powerpoint/2010/main" val="16333498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2024-2025 PEIMS Changes</a:t>
            </a:r>
            <a:endParaRPr lang="en-US" sz="4000" dirty="0"/>
          </a:p>
        </p:txBody>
      </p:sp>
      <p:sp>
        <p:nvSpPr>
          <p:cNvPr id="7" name="TextBox 6">
            <a:extLst>
              <a:ext uri="{FF2B5EF4-FFF2-40B4-BE49-F238E27FC236}">
                <a16:creationId xmlns:a16="http://schemas.microsoft.com/office/drawing/2014/main" id="{1B2BDE09-BD58-66B6-5524-F227610118E7}"/>
              </a:ext>
            </a:extLst>
          </p:cNvPr>
          <p:cNvSpPr txBox="1"/>
          <p:nvPr/>
        </p:nvSpPr>
        <p:spPr>
          <a:xfrm>
            <a:off x="655783" y="966523"/>
            <a:ext cx="10501744" cy="584775"/>
          </a:xfrm>
          <a:prstGeom prst="rect">
            <a:avLst/>
          </a:prstGeom>
          <a:noFill/>
        </p:spPr>
        <p:txBody>
          <a:bodyPr wrap="square">
            <a:spAutoFit/>
          </a:bodyPr>
          <a:lstStyle/>
          <a:p>
            <a:r>
              <a:rPr kumimoji="0" lang="en-US" sz="3200" b="1" i="0" u="none" strike="noStrike" kern="0" cap="none" spc="0" normalizeH="0" baseline="0" noProof="0" dirty="0">
                <a:ln>
                  <a:noFill/>
                </a:ln>
                <a:solidFill>
                  <a:srgbClr val="0D6CB8"/>
                </a:solidFill>
                <a:effectLst/>
                <a:uLnTx/>
                <a:uFillTx/>
                <a:latin typeface="Calibri"/>
                <a:ea typeface="+mj-ea"/>
                <a:cs typeface="Calibri"/>
              </a:rPr>
              <a:t>HB</a:t>
            </a:r>
            <a:r>
              <a:rPr kumimoji="0" lang="en-US" sz="3200" b="1" i="0" u="none" strike="noStrike" kern="0" cap="none" spc="-85" normalizeH="0" baseline="0" noProof="0" dirty="0">
                <a:ln>
                  <a:noFill/>
                </a:ln>
                <a:solidFill>
                  <a:srgbClr val="0D6CB8"/>
                </a:solidFill>
                <a:effectLst/>
                <a:uLnTx/>
                <a:uFillTx/>
                <a:latin typeface="Calibri"/>
                <a:ea typeface="+mj-ea"/>
                <a:cs typeface="Calibri"/>
              </a:rPr>
              <a:t> </a:t>
            </a:r>
            <a:r>
              <a:rPr kumimoji="0" lang="en-US" sz="3200" b="1" i="0" u="none" strike="noStrike" kern="0" cap="none" spc="0" normalizeH="0" baseline="0" noProof="0" dirty="0">
                <a:ln>
                  <a:noFill/>
                </a:ln>
                <a:solidFill>
                  <a:srgbClr val="0D6CB8"/>
                </a:solidFill>
                <a:effectLst/>
                <a:uLnTx/>
                <a:uFillTx/>
                <a:latin typeface="Calibri"/>
                <a:ea typeface="+mj-ea"/>
                <a:cs typeface="Calibri"/>
              </a:rPr>
              <a:t>2209</a:t>
            </a:r>
            <a:r>
              <a:rPr kumimoji="0" lang="en-US" sz="3200" b="1" i="0" u="none" strike="noStrike" kern="0" cap="none" spc="-75" normalizeH="0" baseline="0" noProof="0" dirty="0">
                <a:ln>
                  <a:noFill/>
                </a:ln>
                <a:solidFill>
                  <a:srgbClr val="0D6CB8"/>
                </a:solidFill>
                <a:effectLst/>
                <a:uLnTx/>
                <a:uFillTx/>
                <a:latin typeface="Calibri"/>
                <a:ea typeface="+mj-ea"/>
                <a:cs typeface="Calibri"/>
              </a:rPr>
              <a:t> </a:t>
            </a:r>
            <a:r>
              <a:rPr kumimoji="0" lang="en-US" sz="3200" b="1" i="0" u="none" strike="noStrike" kern="0" cap="none" spc="0" normalizeH="0" baseline="0" noProof="0" dirty="0">
                <a:ln>
                  <a:noFill/>
                </a:ln>
                <a:solidFill>
                  <a:srgbClr val="0D6CB8"/>
                </a:solidFill>
                <a:effectLst/>
                <a:uLnTx/>
                <a:uFillTx/>
                <a:latin typeface="Calibri"/>
                <a:ea typeface="+mj-ea"/>
                <a:cs typeface="Calibri"/>
              </a:rPr>
              <a:t>–</a:t>
            </a:r>
            <a:r>
              <a:rPr kumimoji="0" lang="en-US" sz="3200" b="1" i="0" u="none" strike="noStrike" kern="0" cap="none" spc="-90" normalizeH="0" baseline="0" noProof="0" dirty="0">
                <a:ln>
                  <a:noFill/>
                </a:ln>
                <a:solidFill>
                  <a:srgbClr val="0D6CB8"/>
                </a:solidFill>
                <a:effectLst/>
                <a:uLnTx/>
                <a:uFillTx/>
                <a:latin typeface="Calibri"/>
                <a:ea typeface="+mj-ea"/>
                <a:cs typeface="Calibri"/>
              </a:rPr>
              <a:t> </a:t>
            </a:r>
            <a:r>
              <a:rPr kumimoji="0" lang="en-US" sz="3200" b="1" i="0" u="none" strike="noStrike" kern="0" cap="none" spc="0" normalizeH="0" baseline="0" noProof="0" dirty="0">
                <a:ln>
                  <a:noFill/>
                </a:ln>
                <a:solidFill>
                  <a:srgbClr val="0D6CB8"/>
                </a:solidFill>
                <a:effectLst/>
                <a:uLnTx/>
                <a:uFillTx/>
                <a:latin typeface="Calibri"/>
                <a:ea typeface="+mj-ea"/>
                <a:cs typeface="Calibri"/>
              </a:rPr>
              <a:t>PEIMS</a:t>
            </a:r>
            <a:r>
              <a:rPr kumimoji="0" lang="en-US" sz="3200" b="1" i="0" u="none" strike="noStrike" kern="0" cap="none" spc="-95" normalizeH="0" baseline="0" noProof="0" dirty="0">
                <a:ln>
                  <a:noFill/>
                </a:ln>
                <a:solidFill>
                  <a:srgbClr val="0D6CB8"/>
                </a:solidFill>
                <a:effectLst/>
                <a:uLnTx/>
                <a:uFillTx/>
                <a:latin typeface="Calibri"/>
                <a:ea typeface="+mj-ea"/>
                <a:cs typeface="Calibri"/>
              </a:rPr>
              <a:t> </a:t>
            </a:r>
            <a:r>
              <a:rPr kumimoji="0" lang="en-US" sz="3200" b="1" i="0" u="none" strike="noStrike" kern="0" cap="none" spc="0" normalizeH="0" baseline="0" noProof="0" dirty="0">
                <a:ln>
                  <a:noFill/>
                </a:ln>
                <a:solidFill>
                  <a:srgbClr val="0D6CB8"/>
                </a:solidFill>
                <a:effectLst/>
                <a:uLnTx/>
                <a:uFillTx/>
                <a:latin typeface="Calibri"/>
                <a:ea typeface="+mj-ea"/>
                <a:cs typeface="Calibri"/>
              </a:rPr>
              <a:t>Rural</a:t>
            </a:r>
            <a:r>
              <a:rPr kumimoji="0" lang="en-US" sz="3200" b="1" i="0" u="none" strike="noStrike" kern="0" cap="none" spc="-90" normalizeH="0" baseline="0" noProof="0" dirty="0">
                <a:ln>
                  <a:noFill/>
                </a:ln>
                <a:solidFill>
                  <a:srgbClr val="0D6CB8"/>
                </a:solidFill>
                <a:effectLst/>
                <a:uLnTx/>
                <a:uFillTx/>
                <a:latin typeface="Calibri"/>
                <a:ea typeface="+mj-ea"/>
                <a:cs typeface="Calibri"/>
              </a:rPr>
              <a:t> </a:t>
            </a:r>
            <a:r>
              <a:rPr kumimoji="0" lang="en-US" sz="3200" b="1" i="0" u="none" strike="noStrike" kern="0" cap="none" spc="-30" normalizeH="0" baseline="0" noProof="0" dirty="0">
                <a:ln>
                  <a:noFill/>
                </a:ln>
                <a:solidFill>
                  <a:srgbClr val="0D6CB8"/>
                </a:solidFill>
                <a:effectLst/>
                <a:uLnTx/>
                <a:uFillTx/>
                <a:latin typeface="Calibri"/>
                <a:ea typeface="+mj-ea"/>
                <a:cs typeface="Calibri"/>
              </a:rPr>
              <a:t>Pathway</a:t>
            </a:r>
            <a:r>
              <a:rPr kumimoji="0" lang="en-US" sz="3200" b="1" i="0" u="none" strike="noStrike" kern="0" cap="none" spc="-105" normalizeH="0" baseline="0" noProof="0" dirty="0">
                <a:ln>
                  <a:noFill/>
                </a:ln>
                <a:solidFill>
                  <a:srgbClr val="0D6CB8"/>
                </a:solidFill>
                <a:effectLst/>
                <a:uLnTx/>
                <a:uFillTx/>
                <a:latin typeface="Calibri"/>
                <a:ea typeface="+mj-ea"/>
                <a:cs typeface="Calibri"/>
              </a:rPr>
              <a:t> </a:t>
            </a:r>
            <a:r>
              <a:rPr kumimoji="0" lang="en-US" sz="3200" b="1" i="0" u="none" strike="noStrike" kern="0" cap="none" spc="-10" normalizeH="0" baseline="0" noProof="0" dirty="0">
                <a:ln>
                  <a:noFill/>
                </a:ln>
                <a:solidFill>
                  <a:srgbClr val="0D6CB8"/>
                </a:solidFill>
                <a:effectLst/>
                <a:uLnTx/>
                <a:uFillTx/>
                <a:latin typeface="Calibri"/>
                <a:ea typeface="+mj-ea"/>
                <a:cs typeface="Calibri"/>
              </a:rPr>
              <a:t>Excellence</a:t>
            </a:r>
            <a:r>
              <a:rPr kumimoji="0" lang="en-US" sz="3200" b="1" i="0" u="none" strike="noStrike" kern="0" cap="none" spc="-80" normalizeH="0" baseline="0" noProof="0" dirty="0">
                <a:ln>
                  <a:noFill/>
                </a:ln>
                <a:solidFill>
                  <a:srgbClr val="0D6CB8"/>
                </a:solidFill>
                <a:effectLst/>
                <a:uLnTx/>
                <a:uFillTx/>
                <a:latin typeface="Calibri"/>
                <a:ea typeface="+mj-ea"/>
                <a:cs typeface="Calibri"/>
              </a:rPr>
              <a:t> </a:t>
            </a:r>
            <a:r>
              <a:rPr kumimoji="0" lang="en-US" sz="3200" b="1" i="0" u="none" strike="noStrike" kern="0" cap="none" spc="-10" normalizeH="0" baseline="0" noProof="0" dirty="0">
                <a:ln>
                  <a:noFill/>
                </a:ln>
                <a:solidFill>
                  <a:srgbClr val="0D6CB8"/>
                </a:solidFill>
                <a:effectLst/>
                <a:uLnTx/>
                <a:uFillTx/>
                <a:latin typeface="Calibri"/>
                <a:ea typeface="+mj-ea"/>
                <a:cs typeface="Calibri"/>
              </a:rPr>
              <a:t>Partnership</a:t>
            </a:r>
            <a:endParaRPr lang="en-US" dirty="0"/>
          </a:p>
        </p:txBody>
      </p:sp>
      <p:sp>
        <p:nvSpPr>
          <p:cNvPr id="10" name="TextBox 9">
            <a:extLst>
              <a:ext uri="{FF2B5EF4-FFF2-40B4-BE49-F238E27FC236}">
                <a16:creationId xmlns:a16="http://schemas.microsoft.com/office/drawing/2014/main" id="{76C110B6-BC28-28E3-AF93-3C8AB86B6E8F}"/>
              </a:ext>
            </a:extLst>
          </p:cNvPr>
          <p:cNvSpPr txBox="1"/>
          <p:nvPr/>
        </p:nvSpPr>
        <p:spPr>
          <a:xfrm>
            <a:off x="535171" y="1755027"/>
            <a:ext cx="9809017" cy="3680495"/>
          </a:xfrm>
          <a:prstGeom prst="rect">
            <a:avLst/>
          </a:prstGeom>
          <a:noFill/>
        </p:spPr>
        <p:txBody>
          <a:bodyPr wrap="square">
            <a:spAutoFit/>
          </a:bodyPr>
          <a:lstStyle/>
          <a:p>
            <a:pPr marL="12700" marR="5080" lvl="0" indent="-635" defTabSz="914400" eaLnBrk="1" fontAlgn="auto" latinLnBrk="0" hangingPunct="1">
              <a:lnSpc>
                <a:spcPts val="2590"/>
              </a:lnSpc>
              <a:spcBef>
                <a:spcPts val="425"/>
              </a:spcBef>
              <a:spcAft>
                <a:spcPts val="0"/>
              </a:spcAft>
              <a:buClrTx/>
              <a:buSzTx/>
              <a:buFontTx/>
              <a:buNone/>
              <a:tabLst/>
              <a:defRPr/>
            </a:pPr>
            <a:r>
              <a:rPr kumimoji="0" lang="en-US" sz="2400" b="1" i="0" u="none" strike="noStrike" kern="0" cap="none" spc="0" normalizeH="0" baseline="0" noProof="0" dirty="0">
                <a:ln>
                  <a:noFill/>
                </a:ln>
                <a:solidFill>
                  <a:srgbClr val="F05F38"/>
                </a:solidFill>
                <a:effectLst/>
                <a:uLnTx/>
                <a:uFillTx/>
                <a:latin typeface="Calibri"/>
                <a:cs typeface="Calibri"/>
              </a:rPr>
              <a:t>HB</a:t>
            </a:r>
            <a:r>
              <a:rPr kumimoji="0" lang="en-US" sz="2400" b="1" i="0" u="none" strike="noStrike" kern="0" cap="none" spc="-40" normalizeH="0" baseline="0" noProof="0" dirty="0">
                <a:ln>
                  <a:noFill/>
                </a:ln>
                <a:solidFill>
                  <a:srgbClr val="F05F38"/>
                </a:solidFill>
                <a:effectLst/>
                <a:uLnTx/>
                <a:uFillTx/>
                <a:latin typeface="Calibri"/>
                <a:cs typeface="Calibri"/>
              </a:rPr>
              <a:t> </a:t>
            </a:r>
            <a:r>
              <a:rPr kumimoji="0" lang="en-US" sz="2400" b="1" i="0" u="none" strike="noStrike" kern="0" cap="none" spc="0" normalizeH="0" baseline="0" noProof="0" dirty="0">
                <a:ln>
                  <a:noFill/>
                </a:ln>
                <a:solidFill>
                  <a:srgbClr val="F05F38"/>
                </a:solidFill>
                <a:effectLst/>
                <a:uLnTx/>
                <a:uFillTx/>
                <a:latin typeface="Calibri"/>
                <a:cs typeface="Calibri"/>
              </a:rPr>
              <a:t>2209</a:t>
            </a:r>
            <a:r>
              <a:rPr kumimoji="0" lang="en-US" sz="2400" b="1" i="0" u="none" strike="noStrike" kern="0" cap="none" spc="-65" normalizeH="0" baseline="0" noProof="0" dirty="0">
                <a:ln>
                  <a:noFill/>
                </a:ln>
                <a:solidFill>
                  <a:srgbClr val="F05F3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adds</a:t>
            </a:r>
            <a:r>
              <a:rPr kumimoji="0" lang="en-US" sz="2400" b="1" i="0" u="none" strike="noStrike" kern="0" cap="none" spc="-4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the</a:t>
            </a:r>
            <a:r>
              <a:rPr kumimoji="0" lang="en-US" sz="2400" b="1" i="0" u="none" strike="noStrike" kern="0" cap="none" spc="-4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Rural</a:t>
            </a:r>
            <a:r>
              <a:rPr kumimoji="0" lang="en-US" sz="2400" b="1" i="0" u="none" strike="noStrike" kern="0" cap="none" spc="-50" normalizeH="0" baseline="0" noProof="0" dirty="0">
                <a:ln>
                  <a:noFill/>
                </a:ln>
                <a:solidFill>
                  <a:srgbClr val="0D6CB8"/>
                </a:solidFill>
                <a:effectLst/>
                <a:uLnTx/>
                <a:uFillTx/>
                <a:latin typeface="Calibri"/>
                <a:cs typeface="Calibri"/>
              </a:rPr>
              <a:t> </a:t>
            </a:r>
            <a:r>
              <a:rPr kumimoji="0" lang="en-US" sz="2400" b="1" i="0" u="none" strike="noStrike" kern="0" cap="none" spc="-10" normalizeH="0" baseline="0" noProof="0" dirty="0">
                <a:ln>
                  <a:noFill/>
                </a:ln>
                <a:solidFill>
                  <a:srgbClr val="0D6CB8"/>
                </a:solidFill>
                <a:effectLst/>
                <a:uLnTx/>
                <a:uFillTx/>
                <a:latin typeface="Calibri"/>
                <a:cs typeface="Calibri"/>
              </a:rPr>
              <a:t>Pathway</a:t>
            </a:r>
            <a:r>
              <a:rPr kumimoji="0" lang="en-US" sz="2400" b="1" i="0" u="none" strike="noStrike" kern="0" cap="none" spc="-3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Excellence</a:t>
            </a:r>
            <a:r>
              <a:rPr kumimoji="0" lang="en-US" sz="2400" b="1" i="0" u="none" strike="noStrike" kern="0" cap="none" spc="-4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Partnership</a:t>
            </a:r>
            <a:r>
              <a:rPr kumimoji="0" lang="en-US" sz="2400" b="1" i="0" u="none" strike="noStrike" kern="0" cap="none" spc="-40" normalizeH="0" baseline="0" noProof="0" dirty="0">
                <a:ln>
                  <a:noFill/>
                </a:ln>
                <a:solidFill>
                  <a:srgbClr val="0D6CB8"/>
                </a:solidFill>
                <a:effectLst/>
                <a:uLnTx/>
                <a:uFillTx/>
                <a:latin typeface="Calibri"/>
                <a:cs typeface="Calibri"/>
              </a:rPr>
              <a:t> </a:t>
            </a:r>
            <a:r>
              <a:rPr kumimoji="0" lang="en-US" sz="2400" b="1" i="0" u="none" strike="noStrike" kern="0" cap="none" spc="-10" normalizeH="0" baseline="0" noProof="0" dirty="0">
                <a:ln>
                  <a:noFill/>
                </a:ln>
                <a:solidFill>
                  <a:srgbClr val="0D6CB8"/>
                </a:solidFill>
                <a:effectLst/>
                <a:uLnTx/>
                <a:uFillTx/>
                <a:latin typeface="Calibri"/>
                <a:cs typeface="Calibri"/>
              </a:rPr>
              <a:t>(R-</a:t>
            </a:r>
            <a:r>
              <a:rPr kumimoji="0" lang="en-US" sz="2400" b="1" i="0" u="none" strike="noStrike" kern="0" cap="none" spc="0" normalizeH="0" baseline="0" noProof="0" dirty="0">
                <a:ln>
                  <a:noFill/>
                </a:ln>
                <a:solidFill>
                  <a:srgbClr val="0D6CB8"/>
                </a:solidFill>
                <a:effectLst/>
                <a:uLnTx/>
                <a:uFillTx/>
                <a:latin typeface="Calibri"/>
                <a:cs typeface="Calibri"/>
              </a:rPr>
              <a:t>PEP),</a:t>
            </a:r>
            <a:r>
              <a:rPr kumimoji="0" lang="en-US" sz="2400" b="1" i="0" u="none" strike="noStrike" kern="0" cap="none" spc="-35" normalizeH="0" baseline="0" noProof="0" dirty="0">
                <a:ln>
                  <a:noFill/>
                </a:ln>
                <a:solidFill>
                  <a:srgbClr val="0D6CB8"/>
                </a:solidFill>
                <a:effectLst/>
                <a:uLnTx/>
                <a:uFillTx/>
                <a:latin typeface="Calibri"/>
                <a:cs typeface="Calibri"/>
              </a:rPr>
              <a:t> </a:t>
            </a:r>
            <a:r>
              <a:rPr kumimoji="0" lang="en-US" sz="2400" b="1" i="0" u="none" strike="noStrike" kern="0" cap="none" spc="-10" normalizeH="0" baseline="0" noProof="0" dirty="0">
                <a:ln>
                  <a:noFill/>
                </a:ln>
                <a:solidFill>
                  <a:srgbClr val="0D6CB8"/>
                </a:solidFill>
                <a:effectLst/>
                <a:uLnTx/>
                <a:uFillTx/>
                <a:latin typeface="Calibri"/>
                <a:cs typeface="Calibri"/>
              </a:rPr>
              <a:t>which </a:t>
            </a:r>
            <a:r>
              <a:rPr kumimoji="0" lang="en-US" sz="2400" b="1" i="0" u="none" strike="noStrike" kern="0" cap="none" spc="0" normalizeH="0" baseline="0" noProof="0" dirty="0">
                <a:ln>
                  <a:noFill/>
                </a:ln>
                <a:solidFill>
                  <a:srgbClr val="0D6CB8"/>
                </a:solidFill>
                <a:effectLst/>
                <a:uLnTx/>
                <a:uFillTx/>
                <a:latin typeface="Calibri"/>
                <a:cs typeface="Calibri"/>
              </a:rPr>
              <a:t>allows</a:t>
            </a:r>
            <a:r>
              <a:rPr kumimoji="0" lang="en-US" sz="2400" b="1" i="0" u="none" strike="noStrike" kern="0" cap="none" spc="-4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rural</a:t>
            </a:r>
            <a:r>
              <a:rPr kumimoji="0" lang="en-US" sz="2400" b="1" i="0" u="none" strike="noStrike" kern="0" cap="none" spc="-5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school</a:t>
            </a:r>
            <a:r>
              <a:rPr kumimoji="0" lang="en-US" sz="2400" b="1" i="0" u="none" strike="noStrike" kern="0" cap="none" spc="-6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districts</a:t>
            </a:r>
            <a:r>
              <a:rPr kumimoji="0" lang="en-US" sz="2400" b="1" i="0" u="none" strike="noStrike" kern="0" cap="none" spc="-4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to</a:t>
            </a:r>
            <a:r>
              <a:rPr kumimoji="0" lang="en-US" sz="2400" b="1" i="0" u="none" strike="noStrike" kern="0" cap="none" spc="-4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enter</a:t>
            </a:r>
            <a:r>
              <a:rPr kumimoji="0" lang="en-US" sz="2400" b="1" i="0" u="none" strike="noStrike" kern="0" cap="none" spc="-4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into</a:t>
            </a:r>
            <a:r>
              <a:rPr kumimoji="0" lang="en-US" sz="2400" b="1" i="0" u="none" strike="noStrike" kern="0" cap="none" spc="-5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agreements</a:t>
            </a:r>
            <a:r>
              <a:rPr kumimoji="0" lang="en-US" sz="2400" b="1" i="0" u="none" strike="noStrike" kern="0" cap="none" spc="-2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with</a:t>
            </a:r>
            <a:r>
              <a:rPr kumimoji="0" lang="en-US" sz="2400" b="1" i="0" u="none" strike="noStrike" kern="0" cap="none" spc="-5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other</a:t>
            </a:r>
            <a:r>
              <a:rPr kumimoji="0" lang="en-US" sz="2400" b="1" i="0" u="none" strike="noStrike" kern="0" cap="none" spc="-45" normalizeH="0" baseline="0" noProof="0" dirty="0">
                <a:ln>
                  <a:noFill/>
                </a:ln>
                <a:solidFill>
                  <a:srgbClr val="0D6CB8"/>
                </a:solidFill>
                <a:effectLst/>
                <a:uLnTx/>
                <a:uFillTx/>
                <a:latin typeface="Calibri"/>
                <a:cs typeface="Calibri"/>
              </a:rPr>
              <a:t> </a:t>
            </a:r>
            <a:r>
              <a:rPr kumimoji="0" lang="en-US" sz="2400" b="1" i="0" u="none" strike="noStrike" kern="0" cap="none" spc="-10" normalizeH="0" baseline="0" noProof="0" dirty="0">
                <a:ln>
                  <a:noFill/>
                </a:ln>
                <a:solidFill>
                  <a:srgbClr val="0D6CB8"/>
                </a:solidFill>
                <a:effectLst/>
                <a:uLnTx/>
                <a:uFillTx/>
                <a:latin typeface="Calibri"/>
                <a:cs typeface="Calibri"/>
              </a:rPr>
              <a:t>school </a:t>
            </a:r>
            <a:r>
              <a:rPr kumimoji="0" lang="en-US" sz="2400" b="1" i="0" u="none" strike="noStrike" kern="0" cap="none" spc="0" normalizeH="0" baseline="0" noProof="0" dirty="0">
                <a:ln>
                  <a:noFill/>
                </a:ln>
                <a:solidFill>
                  <a:srgbClr val="0D6CB8"/>
                </a:solidFill>
                <a:effectLst/>
                <a:uLnTx/>
                <a:uFillTx/>
                <a:latin typeface="Calibri"/>
                <a:cs typeface="Calibri"/>
              </a:rPr>
              <a:t>districts</a:t>
            </a:r>
            <a:r>
              <a:rPr kumimoji="0" lang="en-US" sz="2400" b="1" i="0" u="none" strike="noStrike" kern="0" cap="none" spc="-5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to</a:t>
            </a:r>
            <a:r>
              <a:rPr kumimoji="0" lang="en-US" sz="2400" b="1" i="0" u="none" strike="noStrike" kern="0" cap="none" spc="-6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develop</a:t>
            </a:r>
            <a:r>
              <a:rPr kumimoji="0" lang="en-US" sz="2400" b="1" i="0" u="none" strike="noStrike" kern="0" cap="none" spc="-5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rural</a:t>
            </a:r>
            <a:r>
              <a:rPr kumimoji="0" lang="en-US" sz="2400" b="1" i="0" u="none" strike="noStrike" kern="0" cap="none" spc="-6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college</a:t>
            </a:r>
            <a:r>
              <a:rPr kumimoji="0" lang="en-US" sz="2400" b="1" i="0" u="none" strike="noStrike" kern="0" cap="none" spc="-6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and</a:t>
            </a:r>
            <a:r>
              <a:rPr kumimoji="0" lang="en-US" sz="2400" b="1" i="0" u="none" strike="noStrike" kern="0" cap="none" spc="-7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career</a:t>
            </a:r>
            <a:r>
              <a:rPr kumimoji="0" lang="en-US" sz="2400" b="1" i="0" u="none" strike="noStrike" kern="0" cap="none" spc="-5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pathway</a:t>
            </a:r>
            <a:r>
              <a:rPr kumimoji="0" lang="en-US" sz="2400" b="1" i="0" u="none" strike="noStrike" kern="0" cap="none" spc="-6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partnerships.</a:t>
            </a:r>
            <a:r>
              <a:rPr kumimoji="0" lang="en-US" sz="2400" b="1" i="0" u="none" strike="noStrike" kern="0" cap="none" spc="-60" normalizeH="0" baseline="0" noProof="0" dirty="0">
                <a:ln>
                  <a:noFill/>
                </a:ln>
                <a:solidFill>
                  <a:srgbClr val="0D6CB8"/>
                </a:solidFill>
                <a:effectLst/>
                <a:uLnTx/>
                <a:uFillTx/>
                <a:latin typeface="Calibri"/>
                <a:cs typeface="Calibri"/>
              </a:rPr>
              <a:t> </a:t>
            </a:r>
            <a:r>
              <a:rPr kumimoji="0" lang="en-US" sz="2400" b="1" i="0" u="none" strike="noStrike" kern="0" cap="none" spc="-25" normalizeH="0" baseline="0" noProof="0" dirty="0">
                <a:ln>
                  <a:noFill/>
                </a:ln>
                <a:solidFill>
                  <a:srgbClr val="0D6CB8"/>
                </a:solidFill>
                <a:effectLst/>
                <a:uLnTx/>
                <a:uFillTx/>
                <a:latin typeface="Calibri"/>
                <a:cs typeface="Calibri"/>
              </a:rPr>
              <a:t>The </a:t>
            </a:r>
            <a:r>
              <a:rPr kumimoji="0" lang="en-US" sz="2400" b="1" i="0" u="none" strike="noStrike" kern="0" cap="none" spc="0" normalizeH="0" baseline="0" noProof="0" dirty="0">
                <a:ln>
                  <a:noFill/>
                </a:ln>
                <a:solidFill>
                  <a:srgbClr val="0D6CB8"/>
                </a:solidFill>
                <a:effectLst/>
                <a:uLnTx/>
                <a:uFillTx/>
                <a:latin typeface="Calibri"/>
                <a:cs typeface="Calibri"/>
              </a:rPr>
              <a:t>funding</a:t>
            </a:r>
            <a:r>
              <a:rPr kumimoji="0" lang="en-US" sz="2400" b="1" i="0" u="none" strike="noStrike" kern="0" cap="none" spc="-7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for</a:t>
            </a:r>
            <a:r>
              <a:rPr kumimoji="0" lang="en-US" sz="2400" b="1" i="0" u="none" strike="noStrike" kern="0" cap="none" spc="-6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the</a:t>
            </a:r>
            <a:r>
              <a:rPr kumimoji="0" lang="en-US" sz="2400" b="1" i="0" u="none" strike="noStrike" kern="0" cap="none" spc="-4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program</a:t>
            </a:r>
            <a:r>
              <a:rPr kumimoji="0" lang="en-US" sz="2400" b="1" i="0" u="none" strike="noStrike" kern="0" cap="none" spc="-5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comes</a:t>
            </a:r>
            <a:r>
              <a:rPr kumimoji="0" lang="en-US" sz="2400" b="1" i="0" u="none" strike="noStrike" kern="0" cap="none" spc="-4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from</a:t>
            </a:r>
            <a:r>
              <a:rPr kumimoji="0" lang="en-US" sz="2400" b="1" i="0" u="none" strike="noStrike" kern="0" cap="none" spc="-5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the</a:t>
            </a:r>
            <a:r>
              <a:rPr kumimoji="0" lang="en-US" sz="2400" b="1" i="0" u="none" strike="noStrike" kern="0" cap="none" spc="-4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Foundation</a:t>
            </a:r>
            <a:r>
              <a:rPr kumimoji="0" lang="en-US" sz="2400" b="1" i="0" u="none" strike="noStrike" kern="0" cap="none" spc="-5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School</a:t>
            </a:r>
            <a:r>
              <a:rPr kumimoji="0" lang="en-US" sz="2400" b="1" i="0" u="none" strike="noStrike" kern="0" cap="none" spc="-6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Program</a:t>
            </a:r>
            <a:r>
              <a:rPr kumimoji="0" lang="en-US" sz="2400" b="1" i="0" u="none" strike="noStrike" kern="0" cap="none" spc="-55" normalizeH="0" baseline="0" noProof="0" dirty="0">
                <a:ln>
                  <a:noFill/>
                </a:ln>
                <a:solidFill>
                  <a:srgbClr val="0D6CB8"/>
                </a:solidFill>
                <a:effectLst/>
                <a:uLnTx/>
                <a:uFillTx/>
                <a:latin typeface="Calibri"/>
                <a:cs typeface="Calibri"/>
              </a:rPr>
              <a:t> </a:t>
            </a:r>
            <a:r>
              <a:rPr kumimoji="0" lang="en-US" sz="2400" b="1" i="0" u="none" strike="noStrike" kern="0" cap="none" spc="-25" normalizeH="0" baseline="0" noProof="0" dirty="0">
                <a:ln>
                  <a:noFill/>
                </a:ln>
                <a:solidFill>
                  <a:srgbClr val="0D6CB8"/>
                </a:solidFill>
                <a:effectLst/>
                <a:uLnTx/>
                <a:uFillTx/>
                <a:latin typeface="Calibri"/>
                <a:cs typeface="Calibri"/>
              </a:rPr>
              <a:t>and </a:t>
            </a:r>
            <a:r>
              <a:rPr kumimoji="0" lang="en-US" sz="2400" b="1" i="0" u="none" strike="noStrike" kern="0" cap="none" spc="0" normalizeH="0" baseline="0" noProof="0" dirty="0">
                <a:ln>
                  <a:noFill/>
                </a:ln>
                <a:solidFill>
                  <a:srgbClr val="0D6CB8"/>
                </a:solidFill>
                <a:effectLst/>
                <a:uLnTx/>
                <a:uFillTx/>
                <a:latin typeface="Calibri"/>
                <a:cs typeface="Calibri"/>
              </a:rPr>
              <a:t>provides</a:t>
            </a:r>
            <a:r>
              <a:rPr kumimoji="0" lang="en-US" sz="2400" b="1" i="0" u="none" strike="noStrike" kern="0" cap="none" spc="-3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for</a:t>
            </a:r>
            <a:r>
              <a:rPr kumimoji="0" lang="en-US" sz="2400" b="1" i="0" u="none" strike="noStrike" kern="0" cap="none" spc="-4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outcomes</a:t>
            </a:r>
            <a:r>
              <a:rPr kumimoji="0" lang="en-US" sz="2400" b="1" i="0" u="none" strike="noStrike" kern="0" cap="none" spc="-3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bonuses</a:t>
            </a:r>
            <a:r>
              <a:rPr kumimoji="0" lang="en-US" sz="2400" b="1" i="0" u="none" strike="noStrike" kern="0" cap="none" spc="-3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based</a:t>
            </a:r>
            <a:r>
              <a:rPr kumimoji="0" lang="en-US" sz="2400" b="1" i="0" u="none" strike="noStrike" kern="0" cap="none" spc="-2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on</a:t>
            </a:r>
            <a:r>
              <a:rPr kumimoji="0" lang="en-US" sz="2400" b="1" i="0" u="none" strike="noStrike" kern="0" cap="none" spc="-4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a</a:t>
            </a:r>
            <a:r>
              <a:rPr kumimoji="0" lang="en-US" sz="2400" b="1" i="0" u="none" strike="noStrike" kern="0" cap="none" spc="-3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student</a:t>
            </a:r>
            <a:r>
              <a:rPr kumimoji="0" lang="en-US" sz="2400" b="1" i="0" u="none" strike="noStrike" kern="0" cap="none" spc="-2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from</a:t>
            </a:r>
            <a:r>
              <a:rPr kumimoji="0" lang="en-US" sz="2400" b="1" i="0" u="none" strike="noStrike" kern="0" cap="none" spc="-4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the</a:t>
            </a:r>
            <a:r>
              <a:rPr kumimoji="0" lang="en-US" sz="2400" b="1" i="0" u="none" strike="noStrike" kern="0" cap="none" spc="-25" normalizeH="0" baseline="0" noProof="0" dirty="0">
                <a:ln>
                  <a:noFill/>
                </a:ln>
                <a:solidFill>
                  <a:srgbClr val="0D6CB8"/>
                </a:solidFill>
                <a:effectLst/>
                <a:uLnTx/>
                <a:uFillTx/>
                <a:latin typeface="Calibri"/>
                <a:cs typeface="Calibri"/>
              </a:rPr>
              <a:t> </a:t>
            </a:r>
            <a:r>
              <a:rPr kumimoji="0" lang="en-US" sz="2400" b="1" i="0" u="none" strike="noStrike" kern="0" cap="none" spc="-10" normalizeH="0" baseline="0" noProof="0" dirty="0">
                <a:ln>
                  <a:noFill/>
                </a:ln>
                <a:solidFill>
                  <a:srgbClr val="0D6CB8"/>
                </a:solidFill>
                <a:effectLst/>
                <a:uLnTx/>
                <a:uFillTx/>
                <a:latin typeface="Calibri"/>
                <a:cs typeface="Calibri"/>
              </a:rPr>
              <a:t>program </a:t>
            </a:r>
            <a:r>
              <a:rPr kumimoji="0" lang="en-US" sz="2400" b="1" i="0" u="none" strike="noStrike" kern="0" cap="none" spc="0" normalizeH="0" baseline="0" noProof="0" dirty="0">
                <a:ln>
                  <a:noFill/>
                </a:ln>
                <a:solidFill>
                  <a:srgbClr val="0D6CB8"/>
                </a:solidFill>
                <a:effectLst/>
                <a:uLnTx/>
                <a:uFillTx/>
                <a:latin typeface="Calibri"/>
                <a:cs typeface="Calibri"/>
              </a:rPr>
              <a:t>obtaining</a:t>
            </a:r>
            <a:r>
              <a:rPr kumimoji="0" lang="en-US" sz="2400" b="1" i="0" u="none" strike="noStrike" kern="0" cap="none" spc="-5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not</a:t>
            </a:r>
            <a:r>
              <a:rPr kumimoji="0" lang="en-US" sz="2400" b="1" i="0" u="none" strike="noStrike" kern="0" cap="none" spc="-4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later</a:t>
            </a:r>
            <a:r>
              <a:rPr kumimoji="0" lang="en-US" sz="2400" b="1" i="0" u="none" strike="noStrike" kern="0" cap="none" spc="-4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than</a:t>
            </a:r>
            <a:r>
              <a:rPr kumimoji="0" lang="en-US" sz="2400" b="1" i="0" u="none" strike="noStrike" kern="0" cap="none" spc="-4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five</a:t>
            </a:r>
            <a:r>
              <a:rPr kumimoji="0" lang="en-US" sz="2400" b="1" i="0" u="none" strike="noStrike" kern="0" cap="none" spc="-4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years</a:t>
            </a:r>
            <a:r>
              <a:rPr kumimoji="0" lang="en-US" sz="2400" b="1" i="0" u="none" strike="noStrike" kern="0" cap="none" spc="-3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after</a:t>
            </a:r>
            <a:r>
              <a:rPr kumimoji="0" lang="en-US" sz="2400" b="1" i="0" u="none" strike="noStrike" kern="0" cap="none" spc="-35"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high</a:t>
            </a:r>
            <a:r>
              <a:rPr kumimoji="0" lang="en-US" sz="2400" b="1" i="0" u="none" strike="noStrike" kern="0" cap="none" spc="-6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school</a:t>
            </a:r>
            <a:r>
              <a:rPr kumimoji="0" lang="en-US" sz="2400" b="1" i="0" u="none" strike="noStrike" kern="0" cap="none" spc="-5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graduation</a:t>
            </a:r>
            <a:r>
              <a:rPr kumimoji="0" lang="en-US" sz="2400" b="1" i="0" u="none" strike="noStrike" kern="0" cap="none" spc="-45" normalizeH="0" baseline="0" noProof="0" dirty="0">
                <a:ln>
                  <a:noFill/>
                </a:ln>
                <a:solidFill>
                  <a:srgbClr val="0D6CB8"/>
                </a:solidFill>
                <a:effectLst/>
                <a:uLnTx/>
                <a:uFillTx/>
                <a:latin typeface="Calibri"/>
                <a:cs typeface="Calibri"/>
              </a:rPr>
              <a:t> </a:t>
            </a:r>
            <a:r>
              <a:rPr kumimoji="0" lang="en-US" sz="2400" b="1" i="0" u="none" strike="noStrike" kern="0" cap="none" spc="-50" normalizeH="0" baseline="0" noProof="0" dirty="0">
                <a:ln>
                  <a:noFill/>
                </a:ln>
                <a:solidFill>
                  <a:srgbClr val="0D6CB8"/>
                </a:solidFill>
                <a:effectLst/>
                <a:uLnTx/>
                <a:uFillTx/>
                <a:latin typeface="Calibri"/>
                <a:cs typeface="Calibri"/>
              </a:rPr>
              <a:t>a </a:t>
            </a:r>
            <a:r>
              <a:rPr kumimoji="0" lang="en-US" sz="2400" b="1" i="0" u="none" strike="noStrike" kern="0" cap="none" spc="0" normalizeH="0" baseline="0" noProof="0" dirty="0">
                <a:ln>
                  <a:noFill/>
                </a:ln>
                <a:solidFill>
                  <a:srgbClr val="0D6CB8"/>
                </a:solidFill>
                <a:effectLst/>
                <a:uLnTx/>
                <a:uFillTx/>
                <a:latin typeface="Calibri"/>
                <a:cs typeface="Calibri"/>
              </a:rPr>
              <a:t>postsecondary</a:t>
            </a:r>
            <a:r>
              <a:rPr kumimoji="0" lang="en-US" sz="2400" b="1" i="0" u="none" strike="noStrike" kern="0" cap="none" spc="-6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credential</a:t>
            </a:r>
            <a:r>
              <a:rPr kumimoji="0" lang="en-US" sz="2400" b="1" i="0" u="none" strike="noStrike" kern="0" cap="none" spc="-40" normalizeH="0" baseline="0" noProof="0" dirty="0">
                <a:ln>
                  <a:noFill/>
                </a:ln>
                <a:solidFill>
                  <a:srgbClr val="0D6CB8"/>
                </a:solidFill>
                <a:effectLst/>
                <a:uLnTx/>
                <a:uFillTx/>
                <a:latin typeface="Calibri"/>
                <a:cs typeface="Calibri"/>
              </a:rPr>
              <a:t> </a:t>
            </a:r>
            <a:r>
              <a:rPr kumimoji="0" lang="en-US" sz="2400" b="1" i="0" u="none" strike="noStrike" kern="0" cap="none" spc="0" normalizeH="0" baseline="0" noProof="0" dirty="0">
                <a:ln>
                  <a:noFill/>
                </a:ln>
                <a:solidFill>
                  <a:srgbClr val="0D6CB8"/>
                </a:solidFill>
                <a:effectLst/>
                <a:uLnTx/>
                <a:uFillTx/>
                <a:latin typeface="Calibri"/>
                <a:cs typeface="Calibri"/>
              </a:rPr>
              <a:t>of</a:t>
            </a:r>
            <a:r>
              <a:rPr kumimoji="0" lang="en-US" sz="2400" b="1" i="0" u="none" strike="noStrike" kern="0" cap="none" spc="-55" normalizeH="0" baseline="0" noProof="0" dirty="0">
                <a:ln>
                  <a:noFill/>
                </a:ln>
                <a:solidFill>
                  <a:srgbClr val="0D6CB8"/>
                </a:solidFill>
                <a:effectLst/>
                <a:uLnTx/>
                <a:uFillTx/>
                <a:latin typeface="Calibri"/>
                <a:cs typeface="Calibri"/>
              </a:rPr>
              <a:t> </a:t>
            </a:r>
            <a:r>
              <a:rPr kumimoji="0" lang="en-US" sz="2400" b="1" i="0" u="none" strike="noStrike" kern="0" cap="none" spc="-10" normalizeH="0" baseline="0" noProof="0" dirty="0">
                <a:ln>
                  <a:noFill/>
                </a:ln>
                <a:solidFill>
                  <a:srgbClr val="0D6CB8"/>
                </a:solidFill>
                <a:effectLst/>
                <a:uLnTx/>
                <a:uFillTx/>
                <a:latin typeface="Calibri"/>
                <a:cs typeface="Calibri"/>
              </a:rPr>
              <a:t>value.</a:t>
            </a:r>
            <a:endParaRPr kumimoji="0" lang="en-US" sz="2400" b="0" i="0" u="none" strike="noStrike" kern="0" cap="none" spc="0" normalizeH="0" baseline="0" noProof="0" dirty="0">
              <a:ln>
                <a:noFill/>
              </a:ln>
              <a:solidFill>
                <a:sysClr val="windowText" lastClr="000000"/>
              </a:solidFill>
              <a:effectLst/>
              <a:uLnTx/>
              <a:uFillTx/>
              <a:latin typeface="Calibri"/>
              <a:cs typeface="Calibri"/>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Calibri"/>
              <a:cs typeface="Calibri"/>
            </a:endParaRPr>
          </a:p>
          <a:p>
            <a:pPr marL="12700" marR="224790" lvl="0" indent="0" defTabSz="914400" eaLnBrk="1" fontAlgn="auto" latinLnBrk="0" hangingPunct="1">
              <a:lnSpc>
                <a:spcPts val="2590"/>
              </a:lnSpc>
              <a:spcBef>
                <a:spcPts val="1680"/>
              </a:spcBef>
              <a:spcAft>
                <a:spcPts val="0"/>
              </a:spcAft>
              <a:buClrTx/>
              <a:buSzTx/>
              <a:buFontTx/>
              <a:buNone/>
              <a:tabLst/>
              <a:defRPr/>
            </a:pPr>
            <a:r>
              <a:rPr kumimoji="0" lang="en-US" sz="2400" b="1" i="0" u="none" strike="noStrike" kern="0" cap="none" spc="0" normalizeH="0" baseline="0" noProof="0" dirty="0">
                <a:ln>
                  <a:noFill/>
                </a:ln>
                <a:solidFill>
                  <a:srgbClr val="F05F38"/>
                </a:solidFill>
                <a:effectLst/>
                <a:uLnTx/>
                <a:uFillTx/>
                <a:latin typeface="Calibri"/>
                <a:cs typeface="Calibri"/>
              </a:rPr>
              <a:t>TEA</a:t>
            </a:r>
            <a:r>
              <a:rPr kumimoji="0" lang="en-US" sz="2400" b="1" i="0" u="none" strike="noStrike" kern="0" cap="none" spc="-35" normalizeH="0" baseline="0" noProof="0" dirty="0">
                <a:ln>
                  <a:noFill/>
                </a:ln>
                <a:solidFill>
                  <a:srgbClr val="F05F38"/>
                </a:solidFill>
                <a:effectLst/>
                <a:uLnTx/>
                <a:uFillTx/>
                <a:latin typeface="Calibri"/>
                <a:cs typeface="Calibri"/>
              </a:rPr>
              <a:t> </a:t>
            </a:r>
            <a:r>
              <a:rPr kumimoji="0" lang="en-US" sz="2400" b="1" i="0" u="none" strike="noStrike" kern="0" cap="none" spc="0" normalizeH="0" baseline="0" noProof="0" dirty="0">
                <a:ln>
                  <a:noFill/>
                </a:ln>
                <a:solidFill>
                  <a:srgbClr val="F05F38"/>
                </a:solidFill>
                <a:effectLst/>
                <a:uLnTx/>
                <a:uFillTx/>
                <a:latin typeface="Calibri"/>
                <a:cs typeface="Calibri"/>
              </a:rPr>
              <a:t>is</a:t>
            </a:r>
            <a:r>
              <a:rPr kumimoji="0" lang="en-US" sz="2400" b="1" i="0" u="none" strike="noStrike" kern="0" cap="none" spc="-25" normalizeH="0" baseline="0" noProof="0" dirty="0">
                <a:ln>
                  <a:noFill/>
                </a:ln>
                <a:solidFill>
                  <a:srgbClr val="F05F38"/>
                </a:solidFill>
                <a:effectLst/>
                <a:uLnTx/>
                <a:uFillTx/>
                <a:latin typeface="Calibri"/>
                <a:cs typeface="Calibri"/>
              </a:rPr>
              <a:t> </a:t>
            </a:r>
            <a:r>
              <a:rPr kumimoji="0" lang="en-US" sz="2400" b="1" i="0" u="none" strike="noStrike" kern="0" cap="none" spc="0" normalizeH="0" baseline="0" noProof="0" dirty="0">
                <a:ln>
                  <a:noFill/>
                </a:ln>
                <a:solidFill>
                  <a:srgbClr val="F05F38"/>
                </a:solidFill>
                <a:effectLst/>
                <a:uLnTx/>
                <a:uFillTx/>
                <a:latin typeface="Calibri"/>
                <a:cs typeface="Calibri"/>
              </a:rPr>
              <a:t>working</a:t>
            </a:r>
            <a:r>
              <a:rPr kumimoji="0" lang="en-US" sz="2400" b="1" i="0" u="none" strike="noStrike" kern="0" cap="none" spc="-50" normalizeH="0" baseline="0" noProof="0" dirty="0">
                <a:ln>
                  <a:noFill/>
                </a:ln>
                <a:solidFill>
                  <a:srgbClr val="F05F38"/>
                </a:solidFill>
                <a:effectLst/>
                <a:uLnTx/>
                <a:uFillTx/>
                <a:latin typeface="Calibri"/>
                <a:cs typeface="Calibri"/>
              </a:rPr>
              <a:t> </a:t>
            </a:r>
            <a:r>
              <a:rPr kumimoji="0" lang="en-US" sz="2400" b="1" i="0" u="none" strike="noStrike" kern="0" cap="none" spc="0" normalizeH="0" baseline="0" noProof="0" dirty="0">
                <a:ln>
                  <a:noFill/>
                </a:ln>
                <a:solidFill>
                  <a:srgbClr val="F05F38"/>
                </a:solidFill>
                <a:effectLst/>
                <a:uLnTx/>
                <a:uFillTx/>
                <a:latin typeface="Calibri"/>
                <a:cs typeface="Calibri"/>
              </a:rPr>
              <a:t>to</a:t>
            </a:r>
            <a:r>
              <a:rPr kumimoji="0" lang="en-US" sz="2400" b="1" i="0" u="none" strike="noStrike" kern="0" cap="none" spc="-30" normalizeH="0" baseline="0" noProof="0" dirty="0">
                <a:ln>
                  <a:noFill/>
                </a:ln>
                <a:solidFill>
                  <a:srgbClr val="F05F38"/>
                </a:solidFill>
                <a:effectLst/>
                <a:uLnTx/>
                <a:uFillTx/>
                <a:latin typeface="Calibri"/>
                <a:cs typeface="Calibri"/>
              </a:rPr>
              <a:t> </a:t>
            </a:r>
            <a:r>
              <a:rPr kumimoji="0" lang="en-US" sz="2400" b="1" i="0" u="none" strike="noStrike" kern="0" cap="none" spc="0" normalizeH="0" baseline="0" noProof="0" dirty="0">
                <a:ln>
                  <a:noFill/>
                </a:ln>
                <a:solidFill>
                  <a:srgbClr val="F05F38"/>
                </a:solidFill>
                <a:effectLst/>
                <a:uLnTx/>
                <a:uFillTx/>
                <a:latin typeface="Calibri"/>
                <a:cs typeface="Calibri"/>
              </a:rPr>
              <a:t>determine</a:t>
            </a:r>
            <a:r>
              <a:rPr kumimoji="0" lang="en-US" sz="2400" b="1" i="0" u="none" strike="noStrike" kern="0" cap="none" spc="-20" normalizeH="0" baseline="0" noProof="0" dirty="0">
                <a:ln>
                  <a:noFill/>
                </a:ln>
                <a:solidFill>
                  <a:srgbClr val="F05F38"/>
                </a:solidFill>
                <a:effectLst/>
                <a:uLnTx/>
                <a:uFillTx/>
                <a:latin typeface="Calibri"/>
                <a:cs typeface="Calibri"/>
              </a:rPr>
              <a:t> </a:t>
            </a:r>
            <a:r>
              <a:rPr kumimoji="0" lang="en-US" sz="2400" b="1" i="0" u="none" strike="noStrike" kern="0" cap="none" spc="0" normalizeH="0" baseline="0" noProof="0" dirty="0">
                <a:ln>
                  <a:noFill/>
                </a:ln>
                <a:solidFill>
                  <a:srgbClr val="F05F38"/>
                </a:solidFill>
                <a:effectLst/>
                <a:uLnTx/>
                <a:uFillTx/>
                <a:latin typeface="Calibri"/>
                <a:cs typeface="Calibri"/>
              </a:rPr>
              <a:t>what</a:t>
            </a:r>
            <a:r>
              <a:rPr kumimoji="0" lang="en-US" sz="2400" b="1" i="0" u="none" strike="noStrike" kern="0" cap="none" spc="-30" normalizeH="0" baseline="0" noProof="0" dirty="0">
                <a:ln>
                  <a:noFill/>
                </a:ln>
                <a:solidFill>
                  <a:srgbClr val="F05F38"/>
                </a:solidFill>
                <a:effectLst/>
                <a:uLnTx/>
                <a:uFillTx/>
                <a:latin typeface="Calibri"/>
                <a:cs typeface="Calibri"/>
              </a:rPr>
              <a:t> </a:t>
            </a:r>
            <a:r>
              <a:rPr kumimoji="0" lang="en-US" sz="2400" b="1" i="0" u="none" strike="noStrike" kern="0" cap="none" spc="0" normalizeH="0" baseline="0" noProof="0" dirty="0">
                <a:ln>
                  <a:noFill/>
                </a:ln>
                <a:solidFill>
                  <a:srgbClr val="F05F38"/>
                </a:solidFill>
                <a:effectLst/>
                <a:uLnTx/>
                <a:uFillTx/>
                <a:latin typeface="Calibri"/>
                <a:cs typeface="Calibri"/>
              </a:rPr>
              <a:t>will</a:t>
            </a:r>
            <a:r>
              <a:rPr kumimoji="0" lang="en-US" sz="2400" b="1" i="0" u="none" strike="noStrike" kern="0" cap="none" spc="-35" normalizeH="0" baseline="0" noProof="0" dirty="0">
                <a:ln>
                  <a:noFill/>
                </a:ln>
                <a:solidFill>
                  <a:srgbClr val="F05F38"/>
                </a:solidFill>
                <a:effectLst/>
                <a:uLnTx/>
                <a:uFillTx/>
                <a:latin typeface="Calibri"/>
                <a:cs typeface="Calibri"/>
              </a:rPr>
              <a:t> </a:t>
            </a:r>
            <a:r>
              <a:rPr kumimoji="0" lang="en-US" sz="2400" b="1" i="0" u="none" strike="noStrike" kern="0" cap="none" spc="0" normalizeH="0" baseline="0" noProof="0" dirty="0">
                <a:ln>
                  <a:noFill/>
                </a:ln>
                <a:solidFill>
                  <a:srgbClr val="F05F38"/>
                </a:solidFill>
                <a:effectLst/>
                <a:uLnTx/>
                <a:uFillTx/>
                <a:latin typeface="Calibri"/>
                <a:cs typeface="Calibri"/>
              </a:rPr>
              <a:t>be</a:t>
            </a:r>
            <a:r>
              <a:rPr kumimoji="0" lang="en-US" sz="2400" b="1" i="0" u="none" strike="noStrike" kern="0" cap="none" spc="-35" normalizeH="0" baseline="0" noProof="0" dirty="0">
                <a:ln>
                  <a:noFill/>
                </a:ln>
                <a:solidFill>
                  <a:srgbClr val="F05F38"/>
                </a:solidFill>
                <a:effectLst/>
                <a:uLnTx/>
                <a:uFillTx/>
                <a:latin typeface="Calibri"/>
                <a:cs typeface="Calibri"/>
              </a:rPr>
              <a:t> </a:t>
            </a:r>
            <a:r>
              <a:rPr kumimoji="0" lang="en-US" sz="2400" b="1" i="0" u="none" strike="noStrike" kern="0" cap="none" spc="0" normalizeH="0" baseline="0" noProof="0" dirty="0">
                <a:ln>
                  <a:noFill/>
                </a:ln>
                <a:solidFill>
                  <a:srgbClr val="F05F38"/>
                </a:solidFill>
                <a:effectLst/>
                <a:uLnTx/>
                <a:uFillTx/>
                <a:latin typeface="Calibri"/>
                <a:cs typeface="Calibri"/>
              </a:rPr>
              <a:t>needed</a:t>
            </a:r>
            <a:r>
              <a:rPr kumimoji="0" lang="en-US" sz="2400" b="1" i="0" u="none" strike="noStrike" kern="0" cap="none" spc="-25" normalizeH="0" baseline="0" noProof="0" dirty="0">
                <a:ln>
                  <a:noFill/>
                </a:ln>
                <a:solidFill>
                  <a:srgbClr val="F05F38"/>
                </a:solidFill>
                <a:effectLst/>
                <a:uLnTx/>
                <a:uFillTx/>
                <a:latin typeface="Calibri"/>
                <a:cs typeface="Calibri"/>
              </a:rPr>
              <a:t> </a:t>
            </a:r>
            <a:r>
              <a:rPr kumimoji="0" lang="en-US" sz="2400" b="1" i="0" u="none" strike="noStrike" kern="0" cap="none" spc="0" normalizeH="0" baseline="0" noProof="0" dirty="0">
                <a:ln>
                  <a:noFill/>
                </a:ln>
                <a:solidFill>
                  <a:srgbClr val="F05F38"/>
                </a:solidFill>
                <a:effectLst/>
                <a:uLnTx/>
                <a:uFillTx/>
                <a:latin typeface="Calibri"/>
                <a:cs typeface="Calibri"/>
              </a:rPr>
              <a:t>to</a:t>
            </a:r>
            <a:r>
              <a:rPr kumimoji="0" lang="en-US" sz="2400" b="1" i="0" u="none" strike="noStrike" kern="0" cap="none" spc="-30" normalizeH="0" baseline="0" noProof="0" dirty="0">
                <a:ln>
                  <a:noFill/>
                </a:ln>
                <a:solidFill>
                  <a:srgbClr val="F05F38"/>
                </a:solidFill>
                <a:effectLst/>
                <a:uLnTx/>
                <a:uFillTx/>
                <a:latin typeface="Calibri"/>
                <a:cs typeface="Calibri"/>
              </a:rPr>
              <a:t> </a:t>
            </a:r>
            <a:r>
              <a:rPr kumimoji="0" lang="en-US" sz="2400" b="1" i="0" u="none" strike="noStrike" kern="0" cap="none" spc="0" normalizeH="0" baseline="0" noProof="0" dirty="0">
                <a:ln>
                  <a:noFill/>
                </a:ln>
                <a:solidFill>
                  <a:srgbClr val="F05F38"/>
                </a:solidFill>
                <a:effectLst/>
                <a:uLnTx/>
                <a:uFillTx/>
                <a:latin typeface="Calibri"/>
                <a:cs typeface="Calibri"/>
              </a:rPr>
              <a:t>implement</a:t>
            </a:r>
            <a:r>
              <a:rPr kumimoji="0" lang="en-US" sz="2400" b="1" i="0" u="none" strike="noStrike" kern="0" cap="none" spc="-20" normalizeH="0" baseline="0" noProof="0" dirty="0">
                <a:ln>
                  <a:noFill/>
                </a:ln>
                <a:solidFill>
                  <a:srgbClr val="F05F38"/>
                </a:solidFill>
                <a:effectLst/>
                <a:uLnTx/>
                <a:uFillTx/>
                <a:latin typeface="Calibri"/>
                <a:cs typeface="Calibri"/>
              </a:rPr>
              <a:t> </a:t>
            </a:r>
            <a:r>
              <a:rPr kumimoji="0" lang="en-US" sz="2400" b="1" i="0" u="none" strike="noStrike" kern="0" cap="none" spc="0" normalizeH="0" baseline="0" noProof="0" dirty="0">
                <a:ln>
                  <a:noFill/>
                </a:ln>
                <a:solidFill>
                  <a:srgbClr val="F05F38"/>
                </a:solidFill>
                <a:effectLst/>
                <a:uLnTx/>
                <a:uFillTx/>
                <a:latin typeface="Calibri"/>
                <a:cs typeface="Calibri"/>
              </a:rPr>
              <a:t>this</a:t>
            </a:r>
            <a:r>
              <a:rPr kumimoji="0" lang="en-US" sz="2400" b="1" i="0" u="none" strike="noStrike" kern="0" cap="none" spc="-25" normalizeH="0" baseline="0" noProof="0" dirty="0">
                <a:ln>
                  <a:noFill/>
                </a:ln>
                <a:solidFill>
                  <a:srgbClr val="F05F38"/>
                </a:solidFill>
                <a:effectLst/>
                <a:uLnTx/>
                <a:uFillTx/>
                <a:latin typeface="Calibri"/>
                <a:cs typeface="Calibri"/>
              </a:rPr>
              <a:t> </a:t>
            </a:r>
            <a:r>
              <a:rPr kumimoji="0" lang="en-US" sz="2400" b="1" i="0" u="none" strike="noStrike" kern="0" cap="none" spc="-20" normalizeH="0" baseline="0" noProof="0" dirty="0">
                <a:ln>
                  <a:noFill/>
                </a:ln>
                <a:solidFill>
                  <a:srgbClr val="F05F38"/>
                </a:solidFill>
                <a:effectLst/>
                <a:uLnTx/>
                <a:uFillTx/>
                <a:latin typeface="Calibri"/>
                <a:cs typeface="Calibri"/>
              </a:rPr>
              <a:t>bill </a:t>
            </a:r>
            <a:r>
              <a:rPr kumimoji="0" lang="en-US" sz="2400" b="1" i="0" u="none" strike="noStrike" kern="0" cap="none" spc="0" normalizeH="0" baseline="0" noProof="0" dirty="0">
                <a:ln>
                  <a:noFill/>
                </a:ln>
                <a:solidFill>
                  <a:srgbClr val="F05F38"/>
                </a:solidFill>
                <a:effectLst/>
                <a:uLnTx/>
                <a:uFillTx/>
                <a:latin typeface="Calibri"/>
                <a:cs typeface="Calibri"/>
              </a:rPr>
              <a:t>during</a:t>
            </a:r>
            <a:r>
              <a:rPr kumimoji="0" lang="en-US" sz="2400" b="1" i="0" u="none" strike="noStrike" kern="0" cap="none" spc="-25" normalizeH="0" baseline="0" noProof="0" dirty="0">
                <a:ln>
                  <a:noFill/>
                </a:ln>
                <a:solidFill>
                  <a:srgbClr val="F05F38"/>
                </a:solidFill>
                <a:effectLst/>
                <a:uLnTx/>
                <a:uFillTx/>
                <a:latin typeface="Calibri"/>
                <a:cs typeface="Calibri"/>
              </a:rPr>
              <a:t> </a:t>
            </a:r>
            <a:r>
              <a:rPr kumimoji="0" lang="en-US" sz="2400" b="1" i="0" u="none" strike="noStrike" kern="0" cap="none" spc="0" normalizeH="0" baseline="0" noProof="0" dirty="0">
                <a:ln>
                  <a:noFill/>
                </a:ln>
                <a:solidFill>
                  <a:srgbClr val="F05F38"/>
                </a:solidFill>
                <a:effectLst/>
                <a:uLnTx/>
                <a:uFillTx/>
                <a:latin typeface="Calibri"/>
                <a:cs typeface="Calibri"/>
              </a:rPr>
              <a:t>the </a:t>
            </a:r>
            <a:r>
              <a:rPr kumimoji="0" lang="en-US" sz="2400" b="1" i="0" u="none" strike="noStrike" kern="0" cap="none" spc="-10" normalizeH="0" baseline="0" noProof="0" dirty="0">
                <a:ln>
                  <a:noFill/>
                </a:ln>
                <a:solidFill>
                  <a:srgbClr val="F05F38"/>
                </a:solidFill>
                <a:effectLst/>
                <a:uLnTx/>
                <a:uFillTx/>
                <a:latin typeface="Calibri"/>
                <a:cs typeface="Calibri"/>
              </a:rPr>
              <a:t>2024-</a:t>
            </a:r>
            <a:r>
              <a:rPr kumimoji="0" lang="en-US" sz="2400" b="1" i="0" u="none" strike="noStrike" kern="0" cap="none" spc="0" normalizeH="0" baseline="0" noProof="0" dirty="0">
                <a:ln>
                  <a:noFill/>
                </a:ln>
                <a:solidFill>
                  <a:srgbClr val="F05F38"/>
                </a:solidFill>
                <a:effectLst/>
                <a:uLnTx/>
                <a:uFillTx/>
                <a:latin typeface="Calibri"/>
                <a:cs typeface="Calibri"/>
              </a:rPr>
              <a:t>2025</a:t>
            </a:r>
            <a:r>
              <a:rPr kumimoji="0" lang="en-US" sz="2400" b="1" i="0" u="none" strike="noStrike" kern="0" cap="none" spc="-30" normalizeH="0" baseline="0" noProof="0" dirty="0">
                <a:ln>
                  <a:noFill/>
                </a:ln>
                <a:solidFill>
                  <a:srgbClr val="F05F38"/>
                </a:solidFill>
                <a:effectLst/>
                <a:uLnTx/>
                <a:uFillTx/>
                <a:latin typeface="Calibri"/>
                <a:cs typeface="Calibri"/>
              </a:rPr>
              <a:t> </a:t>
            </a:r>
            <a:r>
              <a:rPr kumimoji="0" lang="en-US" sz="2400" b="1" i="0" u="none" strike="noStrike" kern="0" cap="none" spc="0" normalizeH="0" baseline="0" noProof="0" dirty="0">
                <a:ln>
                  <a:noFill/>
                </a:ln>
                <a:solidFill>
                  <a:srgbClr val="F05F38"/>
                </a:solidFill>
                <a:effectLst/>
                <a:uLnTx/>
                <a:uFillTx/>
                <a:latin typeface="Calibri"/>
                <a:cs typeface="Calibri"/>
              </a:rPr>
              <a:t>school</a:t>
            </a:r>
            <a:r>
              <a:rPr kumimoji="0" lang="en-US" sz="2400" b="1" i="0" u="none" strike="noStrike" kern="0" cap="none" spc="-15" normalizeH="0" baseline="0" noProof="0" dirty="0">
                <a:ln>
                  <a:noFill/>
                </a:ln>
                <a:solidFill>
                  <a:srgbClr val="F05F38"/>
                </a:solidFill>
                <a:effectLst/>
                <a:uLnTx/>
                <a:uFillTx/>
                <a:latin typeface="Calibri"/>
                <a:cs typeface="Calibri"/>
              </a:rPr>
              <a:t> </a:t>
            </a:r>
            <a:r>
              <a:rPr kumimoji="0" lang="en-US" sz="2400" b="1" i="0" u="none" strike="noStrike" kern="0" cap="none" spc="-10" normalizeH="0" baseline="0" noProof="0" dirty="0">
                <a:ln>
                  <a:noFill/>
                </a:ln>
                <a:solidFill>
                  <a:srgbClr val="F05F38"/>
                </a:solidFill>
                <a:effectLst/>
                <a:uLnTx/>
                <a:uFillTx/>
                <a:latin typeface="Calibri"/>
                <a:cs typeface="Calibri"/>
              </a:rPr>
              <a:t>year.</a:t>
            </a:r>
            <a:endParaRPr kumimoji="0" lang="en-US" sz="2400" b="0" i="0" u="none" strike="noStrike" kern="0" cap="none" spc="0" normalizeH="0" baseline="0" noProof="0" dirty="0">
              <a:ln>
                <a:noFill/>
              </a:ln>
              <a:solidFill>
                <a:sysClr val="windowText" lastClr="000000"/>
              </a:solidFill>
              <a:effectLst/>
              <a:uLnTx/>
              <a:uFillTx/>
              <a:latin typeface="Calibri"/>
              <a:cs typeface="Calibri"/>
            </a:endParaRPr>
          </a:p>
        </p:txBody>
      </p:sp>
    </p:spTree>
    <p:extLst>
      <p:ext uri="{BB962C8B-B14F-4D97-AF65-F5344CB8AC3E}">
        <p14:creationId xmlns:p14="http://schemas.microsoft.com/office/powerpoint/2010/main" val="31392361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2024-2025 PEIMS Changes</a:t>
            </a:r>
            <a:endParaRPr lang="en-US" sz="4000" dirty="0"/>
          </a:p>
        </p:txBody>
      </p:sp>
      <p:sp>
        <p:nvSpPr>
          <p:cNvPr id="7" name="TextBox 6">
            <a:extLst>
              <a:ext uri="{FF2B5EF4-FFF2-40B4-BE49-F238E27FC236}">
                <a16:creationId xmlns:a16="http://schemas.microsoft.com/office/drawing/2014/main" id="{1B2BDE09-BD58-66B6-5524-F227610118E7}"/>
              </a:ext>
            </a:extLst>
          </p:cNvPr>
          <p:cNvSpPr txBox="1"/>
          <p:nvPr/>
        </p:nvSpPr>
        <p:spPr>
          <a:xfrm>
            <a:off x="655783" y="966523"/>
            <a:ext cx="10501744" cy="584775"/>
          </a:xfrm>
          <a:prstGeom prst="rect">
            <a:avLst/>
          </a:prstGeom>
          <a:noFill/>
        </p:spPr>
        <p:txBody>
          <a:bodyPr wrap="square">
            <a:spAutoFit/>
          </a:bodyPr>
          <a:lstStyle/>
          <a:p>
            <a:r>
              <a:rPr kumimoji="0" lang="en-US" sz="3200" b="1" i="0" u="none" strike="noStrike" kern="0" cap="none" spc="0" normalizeH="0" baseline="0" noProof="0" dirty="0">
                <a:ln>
                  <a:noFill/>
                </a:ln>
                <a:solidFill>
                  <a:srgbClr val="0D6CB8"/>
                </a:solidFill>
                <a:effectLst/>
                <a:uLnTx/>
                <a:uFillTx/>
                <a:latin typeface="Calibri"/>
                <a:ea typeface="+mj-ea"/>
                <a:cs typeface="Calibri"/>
              </a:rPr>
              <a:t>SB 1647 – PEIMS Dropout Recovery Education Programs</a:t>
            </a:r>
            <a:endParaRPr lang="en-US" dirty="0"/>
          </a:p>
        </p:txBody>
      </p:sp>
      <p:sp>
        <p:nvSpPr>
          <p:cNvPr id="10" name="TextBox 9">
            <a:extLst>
              <a:ext uri="{FF2B5EF4-FFF2-40B4-BE49-F238E27FC236}">
                <a16:creationId xmlns:a16="http://schemas.microsoft.com/office/drawing/2014/main" id="{76C110B6-BC28-28E3-AF93-3C8AB86B6E8F}"/>
              </a:ext>
            </a:extLst>
          </p:cNvPr>
          <p:cNvSpPr txBox="1"/>
          <p:nvPr/>
        </p:nvSpPr>
        <p:spPr>
          <a:xfrm>
            <a:off x="535171" y="1755027"/>
            <a:ext cx="9809017" cy="3680495"/>
          </a:xfrm>
          <a:prstGeom prst="rect">
            <a:avLst/>
          </a:prstGeom>
          <a:noFill/>
        </p:spPr>
        <p:txBody>
          <a:bodyPr wrap="square">
            <a:spAutoFit/>
          </a:bodyPr>
          <a:lstStyle/>
          <a:p>
            <a:pPr marL="12700" marR="5080" lvl="0" indent="0" defTabSz="914400" eaLnBrk="1" fontAlgn="auto" latinLnBrk="0" hangingPunct="1">
              <a:lnSpc>
                <a:spcPts val="2590"/>
              </a:lnSpc>
              <a:spcBef>
                <a:spcPts val="425"/>
              </a:spcBef>
              <a:spcAft>
                <a:spcPts val="0"/>
              </a:spcAft>
              <a:buClrTx/>
              <a:buSzTx/>
              <a:buFontTx/>
              <a:buNone/>
              <a:tabLst/>
              <a:defRPr/>
            </a:pPr>
            <a:r>
              <a:rPr kumimoji="0" lang="en-US" sz="2400" b="1" i="0" u="none" strike="noStrike" kern="0" cap="none" spc="0" normalizeH="0" baseline="0" noProof="0">
                <a:ln>
                  <a:noFill/>
                </a:ln>
                <a:solidFill>
                  <a:srgbClr val="F05F38"/>
                </a:solidFill>
                <a:effectLst/>
                <a:uLnTx/>
                <a:uFillTx/>
                <a:latin typeface="Calibri"/>
                <a:cs typeface="Calibri"/>
              </a:rPr>
              <a:t>SB</a:t>
            </a:r>
            <a:r>
              <a:rPr kumimoji="0" lang="en-US" sz="2400" b="1" i="0" u="none" strike="noStrike" kern="0" cap="none" spc="-40" normalizeH="0" baseline="0" noProof="0">
                <a:ln>
                  <a:noFill/>
                </a:ln>
                <a:solidFill>
                  <a:srgbClr val="F05F38"/>
                </a:solidFill>
                <a:effectLst/>
                <a:uLnTx/>
                <a:uFillTx/>
                <a:latin typeface="Calibri"/>
                <a:cs typeface="Calibri"/>
              </a:rPr>
              <a:t> </a:t>
            </a:r>
            <a:r>
              <a:rPr kumimoji="0" lang="en-US" sz="2400" b="1" i="0" u="none" strike="noStrike" kern="0" cap="none" spc="0" normalizeH="0" baseline="0" noProof="0">
                <a:ln>
                  <a:noFill/>
                </a:ln>
                <a:solidFill>
                  <a:srgbClr val="F05F38"/>
                </a:solidFill>
                <a:effectLst/>
                <a:uLnTx/>
                <a:uFillTx/>
                <a:latin typeface="Calibri"/>
                <a:cs typeface="Calibri"/>
              </a:rPr>
              <a:t>1647</a:t>
            </a:r>
            <a:r>
              <a:rPr kumimoji="0" lang="en-US" sz="2400" b="1" i="0" u="none" strike="noStrike" kern="0" cap="none" spc="-55" normalizeH="0" baseline="0" noProof="0">
                <a:ln>
                  <a:noFill/>
                </a:ln>
                <a:solidFill>
                  <a:srgbClr val="F05F38"/>
                </a:solidFill>
                <a:effectLst/>
                <a:uLnTx/>
                <a:uFillTx/>
                <a:latin typeface="Calibri"/>
                <a:cs typeface="Calibri"/>
              </a:rPr>
              <a:t> </a:t>
            </a:r>
            <a:r>
              <a:rPr kumimoji="0" lang="en-US" sz="2400" b="1" i="0" u="none" strike="noStrike" kern="0" cap="none" spc="0" normalizeH="0" baseline="0" noProof="0">
                <a:ln>
                  <a:noFill/>
                </a:ln>
                <a:solidFill>
                  <a:srgbClr val="0D6CB8"/>
                </a:solidFill>
                <a:effectLst/>
                <a:uLnTx/>
                <a:uFillTx/>
                <a:latin typeface="Calibri"/>
                <a:cs typeface="Calibri"/>
              </a:rPr>
              <a:t>amends</a:t>
            </a:r>
            <a:r>
              <a:rPr kumimoji="0" lang="en-US" sz="2400" b="1" i="0" u="none" strike="noStrike" kern="0" cap="none" spc="-25" normalizeH="0" baseline="0" noProof="0">
                <a:ln>
                  <a:noFill/>
                </a:ln>
                <a:solidFill>
                  <a:srgbClr val="0D6CB8"/>
                </a:solidFill>
                <a:effectLst/>
                <a:uLnTx/>
                <a:uFillTx/>
                <a:latin typeface="Calibri"/>
                <a:cs typeface="Calibri"/>
              </a:rPr>
              <a:t> </a:t>
            </a:r>
            <a:r>
              <a:rPr kumimoji="0" lang="en-US" sz="2400" b="1" i="0" u="none" strike="noStrike" kern="0" cap="none" spc="0" normalizeH="0" baseline="0" noProof="0">
                <a:ln>
                  <a:noFill/>
                </a:ln>
                <a:solidFill>
                  <a:srgbClr val="0D6CB8"/>
                </a:solidFill>
                <a:effectLst/>
                <a:uLnTx/>
                <a:uFillTx/>
                <a:latin typeface="Calibri"/>
                <a:cs typeface="Calibri"/>
              </a:rPr>
              <a:t>TEC</a:t>
            </a:r>
            <a:r>
              <a:rPr kumimoji="0" lang="en-US" sz="2400" b="1" i="0" u="none" strike="noStrike" kern="0" cap="none" spc="-30" normalizeH="0" baseline="0" noProof="0">
                <a:ln>
                  <a:noFill/>
                </a:ln>
                <a:solidFill>
                  <a:srgbClr val="0D6CB8"/>
                </a:solidFill>
                <a:effectLst/>
                <a:uLnTx/>
                <a:uFillTx/>
                <a:latin typeface="Calibri"/>
                <a:cs typeface="Calibri"/>
              </a:rPr>
              <a:t> </a:t>
            </a:r>
            <a:r>
              <a:rPr kumimoji="0" lang="en-US" sz="2400" b="1" i="0" u="none" strike="noStrike" kern="0" cap="none" spc="0" normalizeH="0" baseline="0" noProof="0">
                <a:ln>
                  <a:noFill/>
                </a:ln>
                <a:solidFill>
                  <a:srgbClr val="0D6CB8"/>
                </a:solidFill>
                <a:effectLst/>
                <a:uLnTx/>
                <a:uFillTx/>
                <a:latin typeface="Calibri"/>
                <a:cs typeface="Calibri"/>
              </a:rPr>
              <a:t>§29.081</a:t>
            </a:r>
            <a:r>
              <a:rPr kumimoji="0" lang="en-US" sz="2400" b="1" i="0" u="none" strike="noStrike" kern="0" cap="none" spc="-50" normalizeH="0" baseline="0" noProof="0">
                <a:ln>
                  <a:noFill/>
                </a:ln>
                <a:solidFill>
                  <a:srgbClr val="0D6CB8"/>
                </a:solidFill>
                <a:effectLst/>
                <a:uLnTx/>
                <a:uFillTx/>
                <a:latin typeface="Calibri"/>
                <a:cs typeface="Calibri"/>
              </a:rPr>
              <a:t> </a:t>
            </a:r>
            <a:r>
              <a:rPr kumimoji="0" lang="en-US" sz="2400" b="1" i="0" u="none" strike="noStrike" kern="0" cap="none" spc="0" normalizeH="0" baseline="0" noProof="0">
                <a:ln>
                  <a:noFill/>
                </a:ln>
                <a:solidFill>
                  <a:srgbClr val="0D6CB8"/>
                </a:solidFill>
                <a:effectLst/>
                <a:uLnTx/>
                <a:uFillTx/>
                <a:latin typeface="Calibri"/>
                <a:cs typeface="Calibri"/>
              </a:rPr>
              <a:t>to</a:t>
            </a:r>
            <a:r>
              <a:rPr kumimoji="0" lang="en-US" sz="2400" b="1" i="0" u="none" strike="noStrike" kern="0" cap="none" spc="-40" normalizeH="0" baseline="0" noProof="0">
                <a:ln>
                  <a:noFill/>
                </a:ln>
                <a:solidFill>
                  <a:srgbClr val="0D6CB8"/>
                </a:solidFill>
                <a:effectLst/>
                <a:uLnTx/>
                <a:uFillTx/>
                <a:latin typeface="Calibri"/>
                <a:cs typeface="Calibri"/>
              </a:rPr>
              <a:t> </a:t>
            </a:r>
            <a:r>
              <a:rPr kumimoji="0" lang="en-US" sz="2400" b="1" i="0" u="none" strike="noStrike" kern="0" cap="none" spc="0" normalizeH="0" baseline="0" noProof="0">
                <a:ln>
                  <a:noFill/>
                </a:ln>
                <a:solidFill>
                  <a:srgbClr val="0D6CB8"/>
                </a:solidFill>
                <a:effectLst/>
                <a:uLnTx/>
                <a:uFillTx/>
                <a:latin typeface="Calibri"/>
                <a:cs typeface="Calibri"/>
              </a:rPr>
              <a:t>allow</a:t>
            </a:r>
            <a:r>
              <a:rPr kumimoji="0" lang="en-US" sz="2400" b="1" i="0" u="none" strike="noStrike" kern="0" cap="none" spc="-35" normalizeH="0" baseline="0" noProof="0">
                <a:ln>
                  <a:noFill/>
                </a:ln>
                <a:solidFill>
                  <a:srgbClr val="0D6CB8"/>
                </a:solidFill>
                <a:effectLst/>
                <a:uLnTx/>
                <a:uFillTx/>
                <a:latin typeface="Calibri"/>
                <a:cs typeface="Calibri"/>
              </a:rPr>
              <a:t> </a:t>
            </a:r>
            <a:r>
              <a:rPr kumimoji="0" lang="en-US" sz="2400" b="1" i="0" u="none" strike="noStrike" kern="0" cap="none" spc="0" normalizeH="0" baseline="0" noProof="0">
                <a:ln>
                  <a:noFill/>
                </a:ln>
                <a:solidFill>
                  <a:srgbClr val="0D6CB8"/>
                </a:solidFill>
                <a:effectLst/>
                <a:uLnTx/>
                <a:uFillTx/>
                <a:latin typeface="Calibri"/>
                <a:cs typeface="Calibri"/>
              </a:rPr>
              <a:t>an</a:t>
            </a:r>
            <a:r>
              <a:rPr kumimoji="0" lang="en-US" sz="2400" b="1" i="0" u="none" strike="noStrike" kern="0" cap="none" spc="-20" normalizeH="0" baseline="0" noProof="0">
                <a:ln>
                  <a:noFill/>
                </a:ln>
                <a:solidFill>
                  <a:srgbClr val="0D6CB8"/>
                </a:solidFill>
                <a:effectLst/>
                <a:uLnTx/>
                <a:uFillTx/>
                <a:latin typeface="Calibri"/>
                <a:cs typeface="Calibri"/>
              </a:rPr>
              <a:t> </a:t>
            </a:r>
            <a:r>
              <a:rPr kumimoji="0" lang="en-US" sz="2400" b="1" i="0" u="none" strike="noStrike" kern="0" cap="none" spc="0" normalizeH="0" baseline="0" noProof="0">
                <a:ln>
                  <a:noFill/>
                </a:ln>
                <a:solidFill>
                  <a:srgbClr val="0D6CB8"/>
                </a:solidFill>
                <a:effectLst/>
                <a:uLnTx/>
                <a:uFillTx/>
                <a:latin typeface="Calibri"/>
                <a:cs typeface="Calibri"/>
              </a:rPr>
              <a:t>LEA</a:t>
            </a:r>
            <a:r>
              <a:rPr kumimoji="0" lang="en-US" sz="2400" b="1" i="0" u="none" strike="noStrike" kern="0" cap="none" spc="-45" normalizeH="0" baseline="0" noProof="0">
                <a:ln>
                  <a:noFill/>
                </a:ln>
                <a:solidFill>
                  <a:srgbClr val="0D6CB8"/>
                </a:solidFill>
                <a:effectLst/>
                <a:uLnTx/>
                <a:uFillTx/>
                <a:latin typeface="Calibri"/>
                <a:cs typeface="Calibri"/>
              </a:rPr>
              <a:t> </a:t>
            </a:r>
            <a:r>
              <a:rPr kumimoji="0" lang="en-US" sz="2400" b="1" i="0" u="none" strike="noStrike" kern="0" cap="none" spc="0" normalizeH="0" baseline="0" noProof="0">
                <a:ln>
                  <a:noFill/>
                </a:ln>
                <a:solidFill>
                  <a:srgbClr val="0D6CB8"/>
                </a:solidFill>
                <a:effectLst/>
                <a:uLnTx/>
                <a:uFillTx/>
                <a:latin typeface="Calibri"/>
                <a:cs typeface="Calibri"/>
              </a:rPr>
              <a:t>to</a:t>
            </a:r>
            <a:r>
              <a:rPr kumimoji="0" lang="en-US" sz="2400" b="1" i="0" u="none" strike="noStrike" kern="0" cap="none" spc="-35" normalizeH="0" baseline="0" noProof="0">
                <a:ln>
                  <a:noFill/>
                </a:ln>
                <a:solidFill>
                  <a:srgbClr val="0D6CB8"/>
                </a:solidFill>
                <a:effectLst/>
                <a:uLnTx/>
                <a:uFillTx/>
                <a:latin typeface="Calibri"/>
                <a:cs typeface="Calibri"/>
              </a:rPr>
              <a:t> </a:t>
            </a:r>
            <a:r>
              <a:rPr kumimoji="0" lang="en-US" sz="2400" b="1" i="0" u="none" strike="noStrike" kern="0" cap="none" spc="0" normalizeH="0" baseline="0" noProof="0">
                <a:ln>
                  <a:noFill/>
                </a:ln>
                <a:solidFill>
                  <a:srgbClr val="0D6CB8"/>
                </a:solidFill>
                <a:effectLst/>
                <a:uLnTx/>
                <a:uFillTx/>
                <a:latin typeface="Calibri"/>
                <a:cs typeface="Calibri"/>
              </a:rPr>
              <a:t>operate</a:t>
            </a:r>
            <a:r>
              <a:rPr kumimoji="0" lang="en-US" sz="2400" b="1" i="0" u="none" strike="noStrike" kern="0" cap="none" spc="-15" normalizeH="0" baseline="0" noProof="0">
                <a:ln>
                  <a:noFill/>
                </a:ln>
                <a:solidFill>
                  <a:srgbClr val="0D6CB8"/>
                </a:solidFill>
                <a:effectLst/>
                <a:uLnTx/>
                <a:uFillTx/>
                <a:latin typeface="Calibri"/>
                <a:cs typeface="Calibri"/>
              </a:rPr>
              <a:t> </a:t>
            </a:r>
            <a:r>
              <a:rPr kumimoji="0" lang="en-US" sz="2400" b="1" i="0" u="none" strike="noStrike" kern="0" cap="none" spc="0" normalizeH="0" baseline="0" noProof="0">
                <a:ln>
                  <a:noFill/>
                </a:ln>
                <a:solidFill>
                  <a:srgbClr val="0D6CB8"/>
                </a:solidFill>
                <a:effectLst/>
                <a:uLnTx/>
                <a:uFillTx/>
                <a:latin typeface="Calibri"/>
                <a:cs typeface="Calibri"/>
              </a:rPr>
              <a:t>a</a:t>
            </a:r>
            <a:r>
              <a:rPr kumimoji="0" lang="en-US" sz="2400" b="1" i="0" u="none" strike="noStrike" kern="0" cap="none" spc="-40" normalizeH="0" baseline="0" noProof="0">
                <a:ln>
                  <a:noFill/>
                </a:ln>
                <a:solidFill>
                  <a:srgbClr val="0D6CB8"/>
                </a:solidFill>
                <a:effectLst/>
                <a:uLnTx/>
                <a:uFillTx/>
                <a:latin typeface="Calibri"/>
                <a:cs typeface="Calibri"/>
              </a:rPr>
              <a:t> </a:t>
            </a:r>
            <a:r>
              <a:rPr kumimoji="0" lang="en-US" sz="2400" b="1" i="0" u="none" strike="noStrike" kern="0" cap="none" spc="0" normalizeH="0" baseline="0" noProof="0">
                <a:ln>
                  <a:noFill/>
                </a:ln>
                <a:solidFill>
                  <a:srgbClr val="0D6CB8"/>
                </a:solidFill>
                <a:effectLst/>
                <a:uLnTx/>
                <a:uFillTx/>
                <a:latin typeface="Calibri"/>
                <a:cs typeface="Calibri"/>
              </a:rPr>
              <a:t>dropout</a:t>
            </a:r>
            <a:r>
              <a:rPr kumimoji="0" lang="en-US" sz="2400" b="1" i="0" u="none" strike="noStrike" kern="0" cap="none" spc="-40" normalizeH="0" baseline="0" noProof="0">
                <a:ln>
                  <a:noFill/>
                </a:ln>
                <a:solidFill>
                  <a:srgbClr val="0D6CB8"/>
                </a:solidFill>
                <a:effectLst/>
                <a:uLnTx/>
                <a:uFillTx/>
                <a:latin typeface="Calibri"/>
                <a:cs typeface="Calibri"/>
              </a:rPr>
              <a:t> </a:t>
            </a:r>
            <a:r>
              <a:rPr kumimoji="0" lang="en-US" sz="2400" b="1" i="0" u="none" strike="noStrike" kern="0" cap="none" spc="-10" normalizeH="0" baseline="0" noProof="0">
                <a:ln>
                  <a:noFill/>
                </a:ln>
                <a:solidFill>
                  <a:srgbClr val="0D6CB8"/>
                </a:solidFill>
                <a:effectLst/>
                <a:uLnTx/>
                <a:uFillTx/>
                <a:latin typeface="Calibri"/>
                <a:cs typeface="Calibri"/>
              </a:rPr>
              <a:t>recovery </a:t>
            </a:r>
            <a:r>
              <a:rPr kumimoji="0" lang="en-US" sz="2400" b="1" i="0" u="none" strike="noStrike" kern="0" cap="none" spc="0" normalizeH="0" baseline="0" noProof="0">
                <a:ln>
                  <a:noFill/>
                </a:ln>
                <a:solidFill>
                  <a:srgbClr val="0D6CB8"/>
                </a:solidFill>
                <a:effectLst/>
                <a:uLnTx/>
                <a:uFillTx/>
                <a:latin typeface="Calibri"/>
                <a:cs typeface="Calibri"/>
              </a:rPr>
              <a:t>program</a:t>
            </a:r>
            <a:r>
              <a:rPr kumimoji="0" lang="en-US" sz="2400" b="1" i="0" u="none" strike="noStrike" kern="0" cap="none" spc="-55" normalizeH="0" baseline="0" noProof="0">
                <a:ln>
                  <a:noFill/>
                </a:ln>
                <a:solidFill>
                  <a:srgbClr val="0D6CB8"/>
                </a:solidFill>
                <a:effectLst/>
                <a:uLnTx/>
                <a:uFillTx/>
                <a:latin typeface="Calibri"/>
                <a:cs typeface="Calibri"/>
              </a:rPr>
              <a:t> </a:t>
            </a:r>
            <a:r>
              <a:rPr kumimoji="0" lang="en-US" sz="2400" b="1" i="0" u="none" strike="noStrike" kern="0" cap="none" spc="0" normalizeH="0" baseline="0" noProof="0">
                <a:ln>
                  <a:noFill/>
                </a:ln>
                <a:solidFill>
                  <a:srgbClr val="0D6CB8"/>
                </a:solidFill>
                <a:effectLst/>
                <a:uLnTx/>
                <a:uFillTx/>
                <a:latin typeface="Calibri"/>
                <a:cs typeface="Calibri"/>
              </a:rPr>
              <a:t>using</a:t>
            </a:r>
            <a:r>
              <a:rPr kumimoji="0" lang="en-US" sz="2400" b="1" i="0" u="none" strike="noStrike" kern="0" cap="none" spc="-50" normalizeH="0" baseline="0" noProof="0">
                <a:ln>
                  <a:noFill/>
                </a:ln>
                <a:solidFill>
                  <a:srgbClr val="0D6CB8"/>
                </a:solidFill>
                <a:effectLst/>
                <a:uLnTx/>
                <a:uFillTx/>
                <a:latin typeface="Calibri"/>
                <a:cs typeface="Calibri"/>
              </a:rPr>
              <a:t> </a:t>
            </a:r>
            <a:r>
              <a:rPr kumimoji="0" lang="en-US" sz="2400" b="1" i="0" u="none" strike="noStrike" kern="0" cap="none" spc="0" normalizeH="0" baseline="0" noProof="0">
                <a:ln>
                  <a:noFill/>
                </a:ln>
                <a:solidFill>
                  <a:srgbClr val="0D6CB8"/>
                </a:solidFill>
                <a:effectLst/>
                <a:uLnTx/>
                <a:uFillTx/>
                <a:latin typeface="Calibri"/>
                <a:cs typeface="Calibri"/>
              </a:rPr>
              <a:t>an</a:t>
            </a:r>
            <a:r>
              <a:rPr kumimoji="0" lang="en-US" sz="2400" b="1" i="0" u="none" strike="noStrike" kern="0" cap="none" spc="-45" normalizeH="0" baseline="0" noProof="0">
                <a:ln>
                  <a:noFill/>
                </a:ln>
                <a:solidFill>
                  <a:srgbClr val="0D6CB8"/>
                </a:solidFill>
                <a:effectLst/>
                <a:uLnTx/>
                <a:uFillTx/>
                <a:latin typeface="Calibri"/>
                <a:cs typeface="Calibri"/>
              </a:rPr>
              <a:t> </a:t>
            </a:r>
            <a:r>
              <a:rPr kumimoji="0" lang="en-US" sz="2400" b="1" i="0" u="none" strike="noStrike" kern="0" cap="none" spc="0" normalizeH="0" baseline="0" noProof="0">
                <a:ln>
                  <a:noFill/>
                </a:ln>
                <a:solidFill>
                  <a:srgbClr val="0D6CB8"/>
                </a:solidFill>
                <a:effectLst/>
                <a:uLnTx/>
                <a:uFillTx/>
                <a:latin typeface="Calibri"/>
                <a:cs typeface="Calibri"/>
              </a:rPr>
              <a:t>education</a:t>
            </a:r>
            <a:r>
              <a:rPr kumimoji="0" lang="en-US" sz="2400" b="1" i="0" u="none" strike="noStrike" kern="0" cap="none" spc="-45" normalizeH="0" baseline="0" noProof="0">
                <a:ln>
                  <a:noFill/>
                </a:ln>
                <a:solidFill>
                  <a:srgbClr val="0D6CB8"/>
                </a:solidFill>
                <a:effectLst/>
                <a:uLnTx/>
                <a:uFillTx/>
                <a:latin typeface="Calibri"/>
                <a:cs typeface="Calibri"/>
              </a:rPr>
              <a:t> </a:t>
            </a:r>
            <a:r>
              <a:rPr kumimoji="0" lang="en-US" sz="2400" b="1" i="0" u="none" strike="noStrike" kern="0" cap="none" spc="0" normalizeH="0" baseline="0" noProof="0">
                <a:ln>
                  <a:noFill/>
                </a:ln>
                <a:solidFill>
                  <a:srgbClr val="0D6CB8"/>
                </a:solidFill>
                <a:effectLst/>
                <a:uLnTx/>
                <a:uFillTx/>
                <a:latin typeface="Calibri"/>
                <a:cs typeface="Calibri"/>
              </a:rPr>
              <a:t>management</a:t>
            </a:r>
            <a:r>
              <a:rPr kumimoji="0" lang="en-US" sz="2400" b="1" i="0" u="none" strike="noStrike" kern="0" cap="none" spc="-30" normalizeH="0" baseline="0" noProof="0">
                <a:ln>
                  <a:noFill/>
                </a:ln>
                <a:solidFill>
                  <a:srgbClr val="0D6CB8"/>
                </a:solidFill>
                <a:effectLst/>
                <a:uLnTx/>
                <a:uFillTx/>
                <a:latin typeface="Calibri"/>
                <a:cs typeface="Calibri"/>
              </a:rPr>
              <a:t> </a:t>
            </a:r>
            <a:r>
              <a:rPr kumimoji="0" lang="en-US" sz="2400" b="1" i="0" u="none" strike="noStrike" kern="0" cap="none" spc="-10" normalizeH="0" baseline="0" noProof="0">
                <a:ln>
                  <a:noFill/>
                </a:ln>
                <a:solidFill>
                  <a:srgbClr val="0D6CB8"/>
                </a:solidFill>
                <a:effectLst/>
                <a:uLnTx/>
                <a:uFillTx/>
                <a:latin typeface="Calibri"/>
                <a:cs typeface="Calibri"/>
              </a:rPr>
              <a:t>organization</a:t>
            </a:r>
            <a:r>
              <a:rPr kumimoji="0" lang="en-US" sz="2400" b="1" i="0" u="none" strike="noStrike" kern="0" cap="none" spc="-50" normalizeH="0" baseline="0" noProof="0">
                <a:ln>
                  <a:noFill/>
                </a:ln>
                <a:solidFill>
                  <a:srgbClr val="0D6CB8"/>
                </a:solidFill>
                <a:effectLst/>
                <a:uLnTx/>
                <a:uFillTx/>
                <a:latin typeface="Calibri"/>
                <a:cs typeface="Calibri"/>
              </a:rPr>
              <a:t> </a:t>
            </a:r>
            <a:r>
              <a:rPr kumimoji="0" lang="en-US" sz="2400" b="1" i="0" u="none" strike="noStrike" kern="0" cap="none" spc="0" normalizeH="0" baseline="0" noProof="0">
                <a:ln>
                  <a:noFill/>
                </a:ln>
                <a:solidFill>
                  <a:srgbClr val="0D6CB8"/>
                </a:solidFill>
                <a:effectLst/>
                <a:uLnTx/>
                <a:uFillTx/>
                <a:latin typeface="Calibri"/>
                <a:cs typeface="Calibri"/>
              </a:rPr>
              <a:t>in</a:t>
            </a:r>
            <a:r>
              <a:rPr kumimoji="0" lang="en-US" sz="2400" b="1" i="0" u="none" strike="noStrike" kern="0" cap="none" spc="-50" normalizeH="0" baseline="0" noProof="0">
                <a:ln>
                  <a:noFill/>
                </a:ln>
                <a:solidFill>
                  <a:srgbClr val="0D6CB8"/>
                </a:solidFill>
                <a:effectLst/>
                <a:uLnTx/>
                <a:uFillTx/>
                <a:latin typeface="Calibri"/>
                <a:cs typeface="Calibri"/>
              </a:rPr>
              <a:t> </a:t>
            </a:r>
            <a:r>
              <a:rPr kumimoji="0" lang="en-US" sz="2400" b="1" i="0" u="none" strike="noStrike" kern="0" cap="none" spc="0" normalizeH="0" baseline="0" noProof="0">
                <a:ln>
                  <a:noFill/>
                </a:ln>
                <a:solidFill>
                  <a:srgbClr val="0D6CB8"/>
                </a:solidFill>
                <a:effectLst/>
                <a:uLnTx/>
                <a:uFillTx/>
                <a:latin typeface="Calibri"/>
                <a:cs typeface="Calibri"/>
              </a:rPr>
              <a:t>addition</a:t>
            </a:r>
            <a:r>
              <a:rPr kumimoji="0" lang="en-US" sz="2400" b="1" i="0" u="none" strike="noStrike" kern="0" cap="none" spc="-45" normalizeH="0" baseline="0" noProof="0">
                <a:ln>
                  <a:noFill/>
                </a:ln>
                <a:solidFill>
                  <a:srgbClr val="0D6CB8"/>
                </a:solidFill>
                <a:effectLst/>
                <a:uLnTx/>
                <a:uFillTx/>
                <a:latin typeface="Calibri"/>
                <a:cs typeface="Calibri"/>
              </a:rPr>
              <a:t> </a:t>
            </a:r>
            <a:r>
              <a:rPr kumimoji="0" lang="en-US" sz="2400" b="1" i="0" u="none" strike="noStrike" kern="0" cap="none" spc="-25" normalizeH="0" baseline="0" noProof="0">
                <a:ln>
                  <a:noFill/>
                </a:ln>
                <a:solidFill>
                  <a:srgbClr val="0D6CB8"/>
                </a:solidFill>
                <a:effectLst/>
                <a:uLnTx/>
                <a:uFillTx/>
                <a:latin typeface="Calibri"/>
                <a:cs typeface="Calibri"/>
              </a:rPr>
              <a:t>to </a:t>
            </a:r>
            <a:r>
              <a:rPr kumimoji="0" lang="en-US" sz="2400" b="1" i="0" u="none" strike="noStrike" kern="0" cap="none" spc="0" normalizeH="0" baseline="0" noProof="0">
                <a:ln>
                  <a:noFill/>
                </a:ln>
                <a:solidFill>
                  <a:srgbClr val="0D6CB8"/>
                </a:solidFill>
                <a:effectLst/>
                <a:uLnTx/>
                <a:uFillTx/>
                <a:latin typeface="Calibri"/>
                <a:cs typeface="Calibri"/>
              </a:rPr>
              <a:t>methods</a:t>
            </a:r>
            <a:r>
              <a:rPr kumimoji="0" lang="en-US" sz="2400" b="1" i="0" u="none" strike="noStrike" kern="0" cap="none" spc="-45" normalizeH="0" baseline="0" noProof="0">
                <a:ln>
                  <a:noFill/>
                </a:ln>
                <a:solidFill>
                  <a:srgbClr val="0D6CB8"/>
                </a:solidFill>
                <a:effectLst/>
                <a:uLnTx/>
                <a:uFillTx/>
                <a:latin typeface="Calibri"/>
                <a:cs typeface="Calibri"/>
              </a:rPr>
              <a:t> </a:t>
            </a:r>
            <a:r>
              <a:rPr kumimoji="0" lang="en-US" sz="2400" b="1" i="0" u="none" strike="noStrike" kern="0" cap="none" spc="0" normalizeH="0" baseline="0" noProof="0">
                <a:ln>
                  <a:noFill/>
                </a:ln>
                <a:solidFill>
                  <a:srgbClr val="0D6CB8"/>
                </a:solidFill>
                <a:effectLst/>
                <a:uLnTx/>
                <a:uFillTx/>
                <a:latin typeface="Calibri"/>
                <a:cs typeface="Calibri"/>
              </a:rPr>
              <a:t>that</a:t>
            </a:r>
            <a:r>
              <a:rPr kumimoji="0" lang="en-US" sz="2400" b="1" i="0" u="none" strike="noStrike" kern="0" cap="none" spc="-35" normalizeH="0" baseline="0" noProof="0">
                <a:ln>
                  <a:noFill/>
                </a:ln>
                <a:solidFill>
                  <a:srgbClr val="0D6CB8"/>
                </a:solidFill>
                <a:effectLst/>
                <a:uLnTx/>
                <a:uFillTx/>
                <a:latin typeface="Calibri"/>
                <a:cs typeface="Calibri"/>
              </a:rPr>
              <a:t> </a:t>
            </a:r>
            <a:r>
              <a:rPr kumimoji="0" lang="en-US" sz="2400" b="1" i="0" u="none" strike="noStrike" kern="0" cap="none" spc="0" normalizeH="0" baseline="0" noProof="0">
                <a:ln>
                  <a:noFill/>
                </a:ln>
                <a:solidFill>
                  <a:srgbClr val="0D6CB8"/>
                </a:solidFill>
                <a:effectLst/>
                <a:uLnTx/>
                <a:uFillTx/>
                <a:latin typeface="Calibri"/>
                <a:cs typeface="Calibri"/>
              </a:rPr>
              <a:t>are</a:t>
            </a:r>
            <a:r>
              <a:rPr kumimoji="0" lang="en-US" sz="2400" b="1" i="0" u="none" strike="noStrike" kern="0" cap="none" spc="-30" normalizeH="0" baseline="0" noProof="0">
                <a:ln>
                  <a:noFill/>
                </a:ln>
                <a:solidFill>
                  <a:srgbClr val="0D6CB8"/>
                </a:solidFill>
                <a:effectLst/>
                <a:uLnTx/>
                <a:uFillTx/>
                <a:latin typeface="Calibri"/>
                <a:cs typeface="Calibri"/>
              </a:rPr>
              <a:t> </a:t>
            </a:r>
            <a:r>
              <a:rPr kumimoji="0" lang="en-US" sz="2400" b="1" i="0" u="none" strike="noStrike" kern="0" cap="none" spc="0" normalizeH="0" baseline="0" noProof="0">
                <a:ln>
                  <a:noFill/>
                </a:ln>
                <a:solidFill>
                  <a:srgbClr val="0D6CB8"/>
                </a:solidFill>
                <a:effectLst/>
                <a:uLnTx/>
                <a:uFillTx/>
                <a:latin typeface="Calibri"/>
                <a:cs typeface="Calibri"/>
              </a:rPr>
              <a:t>currently</a:t>
            </a:r>
            <a:r>
              <a:rPr kumimoji="0" lang="en-US" sz="2400" b="1" i="0" u="none" strike="noStrike" kern="0" cap="none" spc="-40" normalizeH="0" baseline="0" noProof="0">
                <a:ln>
                  <a:noFill/>
                </a:ln>
                <a:solidFill>
                  <a:srgbClr val="0D6CB8"/>
                </a:solidFill>
                <a:effectLst/>
                <a:uLnTx/>
                <a:uFillTx/>
                <a:latin typeface="Calibri"/>
                <a:cs typeface="Calibri"/>
              </a:rPr>
              <a:t> </a:t>
            </a:r>
            <a:r>
              <a:rPr kumimoji="0" lang="en-US" sz="2400" b="1" i="0" u="none" strike="noStrike" kern="0" cap="none" spc="0" normalizeH="0" baseline="0" noProof="0">
                <a:ln>
                  <a:noFill/>
                </a:ln>
                <a:solidFill>
                  <a:srgbClr val="0D6CB8"/>
                </a:solidFill>
                <a:effectLst/>
                <a:uLnTx/>
                <a:uFillTx/>
                <a:latin typeface="Calibri"/>
                <a:cs typeface="Calibri"/>
              </a:rPr>
              <a:t>used.</a:t>
            </a:r>
            <a:r>
              <a:rPr kumimoji="0" lang="en-US" sz="2400" b="1" i="0" u="none" strike="noStrike" kern="0" cap="none" spc="-45" normalizeH="0" baseline="0" noProof="0">
                <a:ln>
                  <a:noFill/>
                </a:ln>
                <a:solidFill>
                  <a:srgbClr val="0D6CB8"/>
                </a:solidFill>
                <a:effectLst/>
                <a:uLnTx/>
                <a:uFillTx/>
                <a:latin typeface="Calibri"/>
                <a:cs typeface="Calibri"/>
              </a:rPr>
              <a:t> </a:t>
            </a:r>
            <a:r>
              <a:rPr kumimoji="0" lang="en-US" sz="2400" b="1" i="0" u="none" strike="noStrike" kern="0" cap="none" spc="0" normalizeH="0" baseline="0" noProof="0">
                <a:ln>
                  <a:noFill/>
                </a:ln>
                <a:solidFill>
                  <a:srgbClr val="0D6CB8"/>
                </a:solidFill>
                <a:effectLst/>
                <a:uLnTx/>
                <a:uFillTx/>
                <a:latin typeface="Calibri"/>
                <a:cs typeface="Calibri"/>
              </a:rPr>
              <a:t>The</a:t>
            </a:r>
            <a:r>
              <a:rPr kumimoji="0" lang="en-US" sz="2400" b="1" i="0" u="none" strike="noStrike" kern="0" cap="none" spc="-40" normalizeH="0" baseline="0" noProof="0">
                <a:ln>
                  <a:noFill/>
                </a:ln>
                <a:solidFill>
                  <a:srgbClr val="0D6CB8"/>
                </a:solidFill>
                <a:effectLst/>
                <a:uLnTx/>
                <a:uFillTx/>
                <a:latin typeface="Calibri"/>
                <a:cs typeface="Calibri"/>
              </a:rPr>
              <a:t> </a:t>
            </a:r>
            <a:r>
              <a:rPr kumimoji="0" lang="en-US" sz="2400" b="1" i="0" u="none" strike="noStrike" kern="0" cap="none" spc="0" normalizeH="0" baseline="0" noProof="0">
                <a:ln>
                  <a:noFill/>
                </a:ln>
                <a:solidFill>
                  <a:srgbClr val="0D6CB8"/>
                </a:solidFill>
                <a:effectLst/>
                <a:uLnTx/>
                <a:uFillTx/>
                <a:latin typeface="Calibri"/>
                <a:cs typeface="Calibri"/>
              </a:rPr>
              <a:t>bill</a:t>
            </a:r>
            <a:r>
              <a:rPr kumimoji="0" lang="en-US" sz="2400" b="1" i="0" u="none" strike="noStrike" kern="0" cap="none" spc="-45" normalizeH="0" baseline="0" noProof="0">
                <a:ln>
                  <a:noFill/>
                </a:ln>
                <a:solidFill>
                  <a:srgbClr val="0D6CB8"/>
                </a:solidFill>
                <a:effectLst/>
                <a:uLnTx/>
                <a:uFillTx/>
                <a:latin typeface="Calibri"/>
                <a:cs typeface="Calibri"/>
              </a:rPr>
              <a:t> </a:t>
            </a:r>
            <a:r>
              <a:rPr kumimoji="0" lang="en-US" sz="2400" b="1" i="0" u="none" strike="noStrike" kern="0" cap="none" spc="0" normalizeH="0" baseline="0" noProof="0">
                <a:ln>
                  <a:noFill/>
                </a:ln>
                <a:solidFill>
                  <a:srgbClr val="0D6CB8"/>
                </a:solidFill>
                <a:effectLst/>
                <a:uLnTx/>
                <a:uFillTx/>
                <a:latin typeface="Calibri"/>
                <a:cs typeface="Calibri"/>
              </a:rPr>
              <a:t>outlines</a:t>
            </a:r>
            <a:r>
              <a:rPr kumimoji="0" lang="en-US" sz="2400" b="1" i="0" u="none" strike="noStrike" kern="0" cap="none" spc="-30" normalizeH="0" baseline="0" noProof="0">
                <a:ln>
                  <a:noFill/>
                </a:ln>
                <a:solidFill>
                  <a:srgbClr val="0D6CB8"/>
                </a:solidFill>
                <a:effectLst/>
                <a:uLnTx/>
                <a:uFillTx/>
                <a:latin typeface="Calibri"/>
                <a:cs typeface="Calibri"/>
              </a:rPr>
              <a:t> </a:t>
            </a:r>
            <a:r>
              <a:rPr kumimoji="0" lang="en-US" sz="2400" b="1" i="0" u="none" strike="noStrike" kern="0" cap="none" spc="0" normalizeH="0" baseline="0" noProof="0">
                <a:ln>
                  <a:noFill/>
                </a:ln>
                <a:solidFill>
                  <a:srgbClr val="0D6CB8"/>
                </a:solidFill>
                <a:effectLst/>
                <a:uLnTx/>
                <a:uFillTx/>
                <a:latin typeface="Calibri"/>
                <a:cs typeface="Calibri"/>
              </a:rPr>
              <a:t>the</a:t>
            </a:r>
            <a:r>
              <a:rPr kumimoji="0" lang="en-US" sz="2400" b="1" i="0" u="none" strike="noStrike" kern="0" cap="none" spc="-35" normalizeH="0" baseline="0" noProof="0">
                <a:ln>
                  <a:noFill/>
                </a:ln>
                <a:solidFill>
                  <a:srgbClr val="0D6CB8"/>
                </a:solidFill>
                <a:effectLst/>
                <a:uLnTx/>
                <a:uFillTx/>
                <a:latin typeface="Calibri"/>
                <a:cs typeface="Calibri"/>
              </a:rPr>
              <a:t> </a:t>
            </a:r>
            <a:r>
              <a:rPr kumimoji="0" lang="en-US" sz="2400" b="1" i="0" u="none" strike="noStrike" kern="0" cap="none" spc="0" normalizeH="0" baseline="0" noProof="0">
                <a:ln>
                  <a:noFill/>
                </a:ln>
                <a:solidFill>
                  <a:srgbClr val="0D6CB8"/>
                </a:solidFill>
                <a:effectLst/>
                <a:uLnTx/>
                <a:uFillTx/>
                <a:latin typeface="Calibri"/>
                <a:cs typeface="Calibri"/>
              </a:rPr>
              <a:t>requirements</a:t>
            </a:r>
            <a:r>
              <a:rPr kumimoji="0" lang="en-US" sz="2400" b="1" i="0" u="none" strike="noStrike" kern="0" cap="none" spc="-20" normalizeH="0" baseline="0" noProof="0">
                <a:ln>
                  <a:noFill/>
                </a:ln>
                <a:solidFill>
                  <a:srgbClr val="0D6CB8"/>
                </a:solidFill>
                <a:effectLst/>
                <a:uLnTx/>
                <a:uFillTx/>
                <a:latin typeface="Calibri"/>
                <a:cs typeface="Calibri"/>
              </a:rPr>
              <a:t> </a:t>
            </a:r>
            <a:r>
              <a:rPr kumimoji="0" lang="en-US" sz="2400" b="1" i="0" u="none" strike="noStrike" kern="0" cap="none" spc="-25" normalizeH="0" baseline="0" noProof="0">
                <a:ln>
                  <a:noFill/>
                </a:ln>
                <a:solidFill>
                  <a:srgbClr val="0D6CB8"/>
                </a:solidFill>
                <a:effectLst/>
                <a:uLnTx/>
                <a:uFillTx/>
                <a:latin typeface="Calibri"/>
                <a:cs typeface="Calibri"/>
              </a:rPr>
              <a:t>for </a:t>
            </a:r>
            <a:r>
              <a:rPr kumimoji="0" lang="en-US" sz="2400" b="1" i="0" u="none" strike="noStrike" kern="0" cap="none" spc="0" normalizeH="0" baseline="0" noProof="0">
                <a:ln>
                  <a:noFill/>
                </a:ln>
                <a:solidFill>
                  <a:srgbClr val="0D6CB8"/>
                </a:solidFill>
                <a:effectLst/>
                <a:uLnTx/>
                <a:uFillTx/>
                <a:latin typeface="Calibri"/>
                <a:cs typeface="Calibri"/>
              </a:rPr>
              <a:t>teachers</a:t>
            </a:r>
            <a:r>
              <a:rPr kumimoji="0" lang="en-US" sz="2400" b="1" i="0" u="none" strike="noStrike" kern="0" cap="none" spc="-35" normalizeH="0" baseline="0" noProof="0">
                <a:ln>
                  <a:noFill/>
                </a:ln>
                <a:solidFill>
                  <a:srgbClr val="0D6CB8"/>
                </a:solidFill>
                <a:effectLst/>
                <a:uLnTx/>
                <a:uFillTx/>
                <a:latin typeface="Calibri"/>
                <a:cs typeface="Calibri"/>
              </a:rPr>
              <a:t> </a:t>
            </a:r>
            <a:r>
              <a:rPr kumimoji="0" lang="en-US" sz="2400" b="1" i="0" u="none" strike="noStrike" kern="0" cap="none" spc="0" normalizeH="0" baseline="0" noProof="0">
                <a:ln>
                  <a:noFill/>
                </a:ln>
                <a:solidFill>
                  <a:srgbClr val="0D6CB8"/>
                </a:solidFill>
                <a:effectLst/>
                <a:uLnTx/>
                <a:uFillTx/>
                <a:latin typeface="Calibri"/>
                <a:cs typeface="Calibri"/>
              </a:rPr>
              <a:t>and</a:t>
            </a:r>
            <a:r>
              <a:rPr kumimoji="0" lang="en-US" sz="2400" b="1" i="0" u="none" strike="noStrike" kern="0" cap="none" spc="-60" normalizeH="0" baseline="0" noProof="0">
                <a:ln>
                  <a:noFill/>
                </a:ln>
                <a:solidFill>
                  <a:srgbClr val="0D6CB8"/>
                </a:solidFill>
                <a:effectLst/>
                <a:uLnTx/>
                <a:uFillTx/>
                <a:latin typeface="Calibri"/>
                <a:cs typeface="Calibri"/>
              </a:rPr>
              <a:t> </a:t>
            </a:r>
            <a:r>
              <a:rPr kumimoji="0" lang="en-US" sz="2400" b="1" i="0" u="none" strike="noStrike" kern="0" cap="none" spc="0" normalizeH="0" baseline="0" noProof="0">
                <a:ln>
                  <a:noFill/>
                </a:ln>
                <a:solidFill>
                  <a:srgbClr val="0D6CB8"/>
                </a:solidFill>
                <a:effectLst/>
                <a:uLnTx/>
                <a:uFillTx/>
                <a:latin typeface="Calibri"/>
                <a:cs typeface="Calibri"/>
              </a:rPr>
              <a:t>how</a:t>
            </a:r>
            <a:r>
              <a:rPr kumimoji="0" lang="en-US" sz="2400" b="1" i="0" u="none" strike="noStrike" kern="0" cap="none" spc="-60" normalizeH="0" baseline="0" noProof="0">
                <a:ln>
                  <a:noFill/>
                </a:ln>
                <a:solidFill>
                  <a:srgbClr val="0D6CB8"/>
                </a:solidFill>
                <a:effectLst/>
                <a:uLnTx/>
                <a:uFillTx/>
                <a:latin typeface="Calibri"/>
                <a:cs typeface="Calibri"/>
              </a:rPr>
              <a:t> </a:t>
            </a:r>
            <a:r>
              <a:rPr kumimoji="0" lang="en-US" sz="2400" b="1" i="0" u="none" strike="noStrike" kern="0" cap="none" spc="0" normalizeH="0" baseline="0" noProof="0">
                <a:ln>
                  <a:noFill/>
                </a:ln>
                <a:solidFill>
                  <a:srgbClr val="0D6CB8"/>
                </a:solidFill>
                <a:effectLst/>
                <a:uLnTx/>
                <a:uFillTx/>
                <a:latin typeface="Calibri"/>
                <a:cs typeface="Calibri"/>
              </a:rPr>
              <a:t>the</a:t>
            </a:r>
            <a:r>
              <a:rPr kumimoji="0" lang="en-US" sz="2400" b="1" i="0" u="none" strike="noStrike" kern="0" cap="none" spc="-50" normalizeH="0" baseline="0" noProof="0">
                <a:ln>
                  <a:noFill/>
                </a:ln>
                <a:solidFill>
                  <a:srgbClr val="0D6CB8"/>
                </a:solidFill>
                <a:effectLst/>
                <a:uLnTx/>
                <a:uFillTx/>
                <a:latin typeface="Calibri"/>
                <a:cs typeface="Calibri"/>
              </a:rPr>
              <a:t> </a:t>
            </a:r>
            <a:r>
              <a:rPr kumimoji="0" lang="en-US" sz="2400" b="1" i="0" u="none" strike="noStrike" kern="0" cap="none" spc="0" normalizeH="0" baseline="0" noProof="0">
                <a:ln>
                  <a:noFill/>
                </a:ln>
                <a:solidFill>
                  <a:srgbClr val="0D6CB8"/>
                </a:solidFill>
                <a:effectLst/>
                <a:uLnTx/>
                <a:uFillTx/>
                <a:latin typeface="Calibri"/>
                <a:cs typeface="Calibri"/>
              </a:rPr>
              <a:t>program</a:t>
            </a:r>
            <a:r>
              <a:rPr kumimoji="0" lang="en-US" sz="2400" b="1" i="0" u="none" strike="noStrike" kern="0" cap="none" spc="-60" normalizeH="0" baseline="0" noProof="0">
                <a:ln>
                  <a:noFill/>
                </a:ln>
                <a:solidFill>
                  <a:srgbClr val="0D6CB8"/>
                </a:solidFill>
                <a:effectLst/>
                <a:uLnTx/>
                <a:uFillTx/>
                <a:latin typeface="Calibri"/>
                <a:cs typeface="Calibri"/>
              </a:rPr>
              <a:t> </a:t>
            </a:r>
            <a:r>
              <a:rPr kumimoji="0" lang="en-US" sz="2400" b="1" i="0" u="none" strike="noStrike" kern="0" cap="none" spc="0" normalizeH="0" baseline="0" noProof="0">
                <a:ln>
                  <a:noFill/>
                </a:ln>
                <a:solidFill>
                  <a:srgbClr val="0D6CB8"/>
                </a:solidFill>
                <a:effectLst/>
                <a:uLnTx/>
                <a:uFillTx/>
                <a:latin typeface="Calibri"/>
                <a:cs typeface="Calibri"/>
              </a:rPr>
              <a:t>is</a:t>
            </a:r>
            <a:r>
              <a:rPr kumimoji="0" lang="en-US" sz="2400" b="1" i="0" u="none" strike="noStrike" kern="0" cap="none" spc="-50" normalizeH="0" baseline="0" noProof="0">
                <a:ln>
                  <a:noFill/>
                </a:ln>
                <a:solidFill>
                  <a:srgbClr val="0D6CB8"/>
                </a:solidFill>
                <a:effectLst/>
                <a:uLnTx/>
                <a:uFillTx/>
                <a:latin typeface="Calibri"/>
                <a:cs typeface="Calibri"/>
              </a:rPr>
              <a:t> </a:t>
            </a:r>
            <a:r>
              <a:rPr kumimoji="0" lang="en-US" sz="2400" b="1" i="0" u="none" strike="noStrike" kern="0" cap="none" spc="0" normalizeH="0" baseline="0" noProof="0">
                <a:ln>
                  <a:noFill/>
                </a:ln>
                <a:solidFill>
                  <a:srgbClr val="0D6CB8"/>
                </a:solidFill>
                <a:effectLst/>
                <a:uLnTx/>
                <a:uFillTx/>
                <a:latin typeface="Calibri"/>
                <a:cs typeface="Calibri"/>
              </a:rPr>
              <a:t>offered</a:t>
            </a:r>
            <a:r>
              <a:rPr kumimoji="0" lang="en-US" sz="2400" b="1" i="0" u="none" strike="noStrike" kern="0" cap="none" spc="-45" normalizeH="0" baseline="0" noProof="0">
                <a:ln>
                  <a:noFill/>
                </a:ln>
                <a:solidFill>
                  <a:srgbClr val="0D6CB8"/>
                </a:solidFill>
                <a:effectLst/>
                <a:uLnTx/>
                <a:uFillTx/>
                <a:latin typeface="Calibri"/>
                <a:cs typeface="Calibri"/>
              </a:rPr>
              <a:t> </a:t>
            </a:r>
            <a:r>
              <a:rPr kumimoji="0" lang="en-US" sz="2400" b="1" i="0" u="none" strike="noStrike" kern="0" cap="none" spc="0" normalizeH="0" baseline="0" noProof="0">
                <a:ln>
                  <a:noFill/>
                </a:ln>
                <a:solidFill>
                  <a:srgbClr val="0D6CB8"/>
                </a:solidFill>
                <a:effectLst/>
                <a:uLnTx/>
                <a:uFillTx/>
                <a:latin typeface="Calibri"/>
                <a:cs typeface="Calibri"/>
              </a:rPr>
              <a:t>(remote,</a:t>
            </a:r>
            <a:r>
              <a:rPr kumimoji="0" lang="en-US" sz="2400" b="1" i="0" u="none" strike="noStrike" kern="0" cap="none" spc="-35" normalizeH="0" baseline="0" noProof="0">
                <a:ln>
                  <a:noFill/>
                </a:ln>
                <a:solidFill>
                  <a:srgbClr val="0D6CB8"/>
                </a:solidFill>
                <a:effectLst/>
                <a:uLnTx/>
                <a:uFillTx/>
                <a:latin typeface="Calibri"/>
                <a:cs typeface="Calibri"/>
              </a:rPr>
              <a:t> </a:t>
            </a:r>
            <a:r>
              <a:rPr kumimoji="0" lang="en-US" sz="2400" b="1" i="0" u="none" strike="noStrike" kern="0" cap="none" spc="0" normalizeH="0" baseline="0" noProof="0">
                <a:ln>
                  <a:noFill/>
                </a:ln>
                <a:solidFill>
                  <a:srgbClr val="0D6CB8"/>
                </a:solidFill>
                <a:effectLst/>
                <a:uLnTx/>
                <a:uFillTx/>
                <a:latin typeface="Calibri"/>
                <a:cs typeface="Calibri"/>
              </a:rPr>
              <a:t>hybrid,</a:t>
            </a:r>
            <a:r>
              <a:rPr kumimoji="0" lang="en-US" sz="2400" b="1" i="0" u="none" strike="noStrike" kern="0" cap="none" spc="-60" normalizeH="0" baseline="0" noProof="0">
                <a:ln>
                  <a:noFill/>
                </a:ln>
                <a:solidFill>
                  <a:srgbClr val="0D6CB8"/>
                </a:solidFill>
                <a:effectLst/>
                <a:uLnTx/>
                <a:uFillTx/>
                <a:latin typeface="Calibri"/>
                <a:cs typeface="Calibri"/>
              </a:rPr>
              <a:t> </a:t>
            </a:r>
            <a:r>
              <a:rPr kumimoji="0" lang="en-US" sz="2400" b="1" i="0" u="none" strike="noStrike" kern="0" cap="none" spc="0" normalizeH="0" baseline="0" noProof="0">
                <a:ln>
                  <a:noFill/>
                </a:ln>
                <a:solidFill>
                  <a:srgbClr val="0D6CB8"/>
                </a:solidFill>
                <a:effectLst/>
                <a:uLnTx/>
                <a:uFillTx/>
                <a:latin typeface="Calibri"/>
                <a:cs typeface="Calibri"/>
              </a:rPr>
              <a:t>in-person).</a:t>
            </a:r>
            <a:r>
              <a:rPr kumimoji="0" lang="en-US" sz="2400" b="1" i="0" u="none" strike="noStrike" kern="0" cap="none" spc="-55" normalizeH="0" baseline="0" noProof="0">
                <a:ln>
                  <a:noFill/>
                </a:ln>
                <a:solidFill>
                  <a:srgbClr val="0D6CB8"/>
                </a:solidFill>
                <a:effectLst/>
                <a:uLnTx/>
                <a:uFillTx/>
                <a:latin typeface="Calibri"/>
                <a:cs typeface="Calibri"/>
              </a:rPr>
              <a:t> </a:t>
            </a:r>
            <a:r>
              <a:rPr kumimoji="0" lang="en-US" sz="2400" b="1" i="0" u="none" strike="noStrike" kern="0" cap="none" spc="-25" normalizeH="0" baseline="0" noProof="0">
                <a:ln>
                  <a:noFill/>
                </a:ln>
                <a:solidFill>
                  <a:srgbClr val="0D6CB8"/>
                </a:solidFill>
                <a:effectLst/>
                <a:uLnTx/>
                <a:uFillTx/>
                <a:latin typeface="Calibri"/>
                <a:cs typeface="Calibri"/>
              </a:rPr>
              <a:t>The </a:t>
            </a:r>
            <a:r>
              <a:rPr kumimoji="0" lang="en-US" sz="2400" b="1" i="0" u="none" strike="noStrike" kern="0" cap="none" spc="0" normalizeH="0" baseline="0" noProof="0">
                <a:ln>
                  <a:noFill/>
                </a:ln>
                <a:solidFill>
                  <a:srgbClr val="0D6CB8"/>
                </a:solidFill>
                <a:effectLst/>
                <a:uLnTx/>
                <a:uFillTx/>
                <a:latin typeface="Calibri"/>
                <a:cs typeface="Calibri"/>
              </a:rPr>
              <a:t>bill</a:t>
            </a:r>
            <a:r>
              <a:rPr kumimoji="0" lang="en-US" sz="2400" b="1" i="0" u="none" strike="noStrike" kern="0" cap="none" spc="-65" normalizeH="0" baseline="0" noProof="0">
                <a:ln>
                  <a:noFill/>
                </a:ln>
                <a:solidFill>
                  <a:srgbClr val="0D6CB8"/>
                </a:solidFill>
                <a:effectLst/>
                <a:uLnTx/>
                <a:uFillTx/>
                <a:latin typeface="Calibri"/>
                <a:cs typeface="Calibri"/>
              </a:rPr>
              <a:t> </a:t>
            </a:r>
            <a:r>
              <a:rPr kumimoji="0" lang="en-US" sz="2400" b="1" i="0" u="none" strike="noStrike" kern="0" cap="none" spc="0" normalizeH="0" baseline="0" noProof="0">
                <a:ln>
                  <a:noFill/>
                </a:ln>
                <a:solidFill>
                  <a:srgbClr val="0D6CB8"/>
                </a:solidFill>
                <a:effectLst/>
                <a:uLnTx/>
                <a:uFillTx/>
                <a:latin typeface="Calibri"/>
                <a:cs typeface="Calibri"/>
              </a:rPr>
              <a:t>also</a:t>
            </a:r>
            <a:r>
              <a:rPr kumimoji="0" lang="en-US" sz="2400" b="1" i="0" u="none" strike="noStrike" kern="0" cap="none" spc="-45" normalizeH="0" baseline="0" noProof="0">
                <a:ln>
                  <a:noFill/>
                </a:ln>
                <a:solidFill>
                  <a:srgbClr val="0D6CB8"/>
                </a:solidFill>
                <a:effectLst/>
                <a:uLnTx/>
                <a:uFillTx/>
                <a:latin typeface="Calibri"/>
                <a:cs typeface="Calibri"/>
              </a:rPr>
              <a:t> </a:t>
            </a:r>
            <a:r>
              <a:rPr kumimoji="0" lang="en-US" sz="2400" b="1" i="0" u="none" strike="noStrike" kern="0" cap="none" spc="0" normalizeH="0" baseline="0" noProof="0">
                <a:ln>
                  <a:noFill/>
                </a:ln>
                <a:solidFill>
                  <a:srgbClr val="0D6CB8"/>
                </a:solidFill>
                <a:effectLst/>
                <a:uLnTx/>
                <a:uFillTx/>
                <a:latin typeface="Calibri"/>
                <a:cs typeface="Calibri"/>
              </a:rPr>
              <a:t>outlines</a:t>
            </a:r>
            <a:r>
              <a:rPr kumimoji="0" lang="en-US" sz="2400" b="1" i="0" u="none" strike="noStrike" kern="0" cap="none" spc="-35" normalizeH="0" baseline="0" noProof="0">
                <a:ln>
                  <a:noFill/>
                </a:ln>
                <a:solidFill>
                  <a:srgbClr val="0D6CB8"/>
                </a:solidFill>
                <a:effectLst/>
                <a:uLnTx/>
                <a:uFillTx/>
                <a:latin typeface="Calibri"/>
                <a:cs typeface="Calibri"/>
              </a:rPr>
              <a:t> </a:t>
            </a:r>
            <a:r>
              <a:rPr kumimoji="0" lang="en-US" sz="2400" b="1" i="0" u="none" strike="noStrike" kern="0" cap="none" spc="0" normalizeH="0" baseline="0" noProof="0">
                <a:ln>
                  <a:noFill/>
                </a:ln>
                <a:solidFill>
                  <a:srgbClr val="0D6CB8"/>
                </a:solidFill>
                <a:effectLst/>
                <a:uLnTx/>
                <a:uFillTx/>
                <a:latin typeface="Calibri"/>
                <a:cs typeface="Calibri"/>
              </a:rPr>
              <a:t>new</a:t>
            </a:r>
            <a:r>
              <a:rPr kumimoji="0" lang="en-US" sz="2400" b="1" i="0" u="none" strike="noStrike" kern="0" cap="none" spc="-45" normalizeH="0" baseline="0" noProof="0">
                <a:ln>
                  <a:noFill/>
                </a:ln>
                <a:solidFill>
                  <a:srgbClr val="0D6CB8"/>
                </a:solidFill>
                <a:effectLst/>
                <a:uLnTx/>
                <a:uFillTx/>
                <a:latin typeface="Calibri"/>
                <a:cs typeface="Calibri"/>
              </a:rPr>
              <a:t> </a:t>
            </a:r>
            <a:r>
              <a:rPr kumimoji="0" lang="en-US" sz="2400" b="1" i="0" u="none" strike="noStrike" kern="0" cap="none" spc="0" normalizeH="0" baseline="0" noProof="0">
                <a:ln>
                  <a:noFill/>
                </a:ln>
                <a:solidFill>
                  <a:srgbClr val="0D6CB8"/>
                </a:solidFill>
                <a:effectLst/>
                <a:uLnTx/>
                <a:uFillTx/>
                <a:latin typeface="Calibri"/>
                <a:cs typeface="Calibri"/>
              </a:rPr>
              <a:t>requirements</a:t>
            </a:r>
            <a:r>
              <a:rPr kumimoji="0" lang="en-US" sz="2400" b="1" i="0" u="none" strike="noStrike" kern="0" cap="none" spc="-25" normalizeH="0" baseline="0" noProof="0">
                <a:ln>
                  <a:noFill/>
                </a:ln>
                <a:solidFill>
                  <a:srgbClr val="0D6CB8"/>
                </a:solidFill>
                <a:effectLst/>
                <a:uLnTx/>
                <a:uFillTx/>
                <a:latin typeface="Calibri"/>
                <a:cs typeface="Calibri"/>
              </a:rPr>
              <a:t> </a:t>
            </a:r>
            <a:r>
              <a:rPr kumimoji="0" lang="en-US" sz="2400" b="1" i="0" u="none" strike="noStrike" kern="0" cap="none" spc="0" normalizeH="0" baseline="0" noProof="0">
                <a:ln>
                  <a:noFill/>
                </a:ln>
                <a:solidFill>
                  <a:srgbClr val="0D6CB8"/>
                </a:solidFill>
                <a:effectLst/>
                <a:uLnTx/>
                <a:uFillTx/>
                <a:latin typeface="Calibri"/>
                <a:cs typeface="Calibri"/>
              </a:rPr>
              <a:t>for</a:t>
            </a:r>
            <a:r>
              <a:rPr kumimoji="0" lang="en-US" sz="2400" b="1" i="0" u="none" strike="noStrike" kern="0" cap="none" spc="-55" normalizeH="0" baseline="0" noProof="0">
                <a:ln>
                  <a:noFill/>
                </a:ln>
                <a:solidFill>
                  <a:srgbClr val="0D6CB8"/>
                </a:solidFill>
                <a:effectLst/>
                <a:uLnTx/>
                <a:uFillTx/>
                <a:latin typeface="Calibri"/>
                <a:cs typeface="Calibri"/>
              </a:rPr>
              <a:t> </a:t>
            </a:r>
            <a:r>
              <a:rPr kumimoji="0" lang="en-US" sz="2400" b="1" i="0" u="none" strike="noStrike" kern="0" cap="none" spc="0" normalizeH="0" baseline="0" noProof="0">
                <a:ln>
                  <a:noFill/>
                </a:ln>
                <a:solidFill>
                  <a:srgbClr val="0D6CB8"/>
                </a:solidFill>
                <a:effectLst/>
                <a:uLnTx/>
                <a:uFillTx/>
                <a:latin typeface="Calibri"/>
                <a:cs typeface="Calibri"/>
              </a:rPr>
              <a:t>these</a:t>
            </a:r>
            <a:r>
              <a:rPr kumimoji="0" lang="en-US" sz="2400" b="1" i="0" u="none" strike="noStrike" kern="0" cap="none" spc="-35" normalizeH="0" baseline="0" noProof="0">
                <a:ln>
                  <a:noFill/>
                </a:ln>
                <a:solidFill>
                  <a:srgbClr val="0D6CB8"/>
                </a:solidFill>
                <a:effectLst/>
                <a:uLnTx/>
                <a:uFillTx/>
                <a:latin typeface="Calibri"/>
                <a:cs typeface="Calibri"/>
              </a:rPr>
              <a:t> </a:t>
            </a:r>
            <a:r>
              <a:rPr kumimoji="0" lang="en-US" sz="2400" b="1" i="0" u="none" strike="noStrike" kern="0" cap="none" spc="0" normalizeH="0" baseline="0" noProof="0">
                <a:ln>
                  <a:noFill/>
                </a:ln>
                <a:solidFill>
                  <a:srgbClr val="0D6CB8"/>
                </a:solidFill>
                <a:effectLst/>
                <a:uLnTx/>
                <a:uFillTx/>
                <a:latin typeface="Calibri"/>
                <a:cs typeface="Calibri"/>
              </a:rPr>
              <a:t>dropout</a:t>
            </a:r>
            <a:r>
              <a:rPr kumimoji="0" lang="en-US" sz="2400" b="1" i="0" u="none" strike="noStrike" kern="0" cap="none" spc="-50" normalizeH="0" baseline="0" noProof="0">
                <a:ln>
                  <a:noFill/>
                </a:ln>
                <a:solidFill>
                  <a:srgbClr val="0D6CB8"/>
                </a:solidFill>
                <a:effectLst/>
                <a:uLnTx/>
                <a:uFillTx/>
                <a:latin typeface="Calibri"/>
                <a:cs typeface="Calibri"/>
              </a:rPr>
              <a:t> </a:t>
            </a:r>
            <a:r>
              <a:rPr kumimoji="0" lang="en-US" sz="2400" b="1" i="0" u="none" strike="noStrike" kern="0" cap="none" spc="0" normalizeH="0" baseline="0" noProof="0">
                <a:ln>
                  <a:noFill/>
                </a:ln>
                <a:solidFill>
                  <a:srgbClr val="0D6CB8"/>
                </a:solidFill>
                <a:effectLst/>
                <a:uLnTx/>
                <a:uFillTx/>
                <a:latin typeface="Calibri"/>
                <a:cs typeface="Calibri"/>
              </a:rPr>
              <a:t>recovery</a:t>
            </a:r>
            <a:r>
              <a:rPr kumimoji="0" lang="en-US" sz="2400" b="1" i="0" u="none" strike="noStrike" kern="0" cap="none" spc="-35" normalizeH="0" baseline="0" noProof="0">
                <a:ln>
                  <a:noFill/>
                </a:ln>
                <a:solidFill>
                  <a:srgbClr val="0D6CB8"/>
                </a:solidFill>
                <a:effectLst/>
                <a:uLnTx/>
                <a:uFillTx/>
                <a:latin typeface="Calibri"/>
                <a:cs typeface="Calibri"/>
              </a:rPr>
              <a:t> </a:t>
            </a:r>
            <a:r>
              <a:rPr kumimoji="0" lang="en-US" sz="2400" b="1" i="0" u="none" strike="noStrike" kern="0" cap="none" spc="-10" normalizeH="0" baseline="0" noProof="0">
                <a:ln>
                  <a:noFill/>
                </a:ln>
                <a:solidFill>
                  <a:srgbClr val="0D6CB8"/>
                </a:solidFill>
                <a:effectLst/>
                <a:uLnTx/>
                <a:uFillTx/>
                <a:latin typeface="Calibri"/>
                <a:cs typeface="Calibri"/>
              </a:rPr>
              <a:t>programs, </a:t>
            </a:r>
            <a:r>
              <a:rPr kumimoji="0" lang="en-US" sz="2400" b="1" i="0" u="none" strike="noStrike" kern="0" cap="none" spc="0" normalizeH="0" baseline="0" noProof="0">
                <a:ln>
                  <a:noFill/>
                </a:ln>
                <a:solidFill>
                  <a:srgbClr val="0D6CB8"/>
                </a:solidFill>
                <a:effectLst/>
                <a:uLnTx/>
                <a:uFillTx/>
                <a:latin typeface="Calibri"/>
                <a:cs typeface="Calibri"/>
              </a:rPr>
              <a:t>which</a:t>
            </a:r>
            <a:r>
              <a:rPr kumimoji="0" lang="en-US" sz="2400" b="1" i="0" u="none" strike="noStrike" kern="0" cap="none" spc="-75" normalizeH="0" baseline="0" noProof="0">
                <a:ln>
                  <a:noFill/>
                </a:ln>
                <a:solidFill>
                  <a:srgbClr val="0D6CB8"/>
                </a:solidFill>
                <a:effectLst/>
                <a:uLnTx/>
                <a:uFillTx/>
                <a:latin typeface="Calibri"/>
                <a:cs typeface="Calibri"/>
              </a:rPr>
              <a:t> </a:t>
            </a:r>
            <a:r>
              <a:rPr kumimoji="0" lang="en-US" sz="2400" b="1" i="0" u="none" strike="noStrike" kern="0" cap="none" spc="0" normalizeH="0" baseline="0" noProof="0">
                <a:ln>
                  <a:noFill/>
                </a:ln>
                <a:solidFill>
                  <a:srgbClr val="0D6CB8"/>
                </a:solidFill>
                <a:effectLst/>
                <a:uLnTx/>
                <a:uFillTx/>
                <a:latin typeface="Calibri"/>
                <a:cs typeface="Calibri"/>
              </a:rPr>
              <a:t>would</a:t>
            </a:r>
            <a:r>
              <a:rPr kumimoji="0" lang="en-US" sz="2400" b="1" i="0" u="none" strike="noStrike" kern="0" cap="none" spc="-60" normalizeH="0" baseline="0" noProof="0">
                <a:ln>
                  <a:noFill/>
                </a:ln>
                <a:solidFill>
                  <a:srgbClr val="0D6CB8"/>
                </a:solidFill>
                <a:effectLst/>
                <a:uLnTx/>
                <a:uFillTx/>
                <a:latin typeface="Calibri"/>
                <a:cs typeface="Calibri"/>
              </a:rPr>
              <a:t> </a:t>
            </a:r>
            <a:r>
              <a:rPr kumimoji="0" lang="en-US" sz="2400" b="1" i="0" u="none" strike="noStrike" kern="0" cap="none" spc="0" normalizeH="0" baseline="0" noProof="0">
                <a:ln>
                  <a:noFill/>
                </a:ln>
                <a:solidFill>
                  <a:srgbClr val="0D6CB8"/>
                </a:solidFill>
                <a:effectLst/>
                <a:uLnTx/>
                <a:uFillTx/>
                <a:latin typeface="Calibri"/>
                <a:cs typeface="Calibri"/>
              </a:rPr>
              <a:t>provide</a:t>
            </a:r>
            <a:r>
              <a:rPr kumimoji="0" lang="en-US" sz="2400" b="1" i="0" u="none" strike="noStrike" kern="0" cap="none" spc="-55" normalizeH="0" baseline="0" noProof="0">
                <a:ln>
                  <a:noFill/>
                </a:ln>
                <a:solidFill>
                  <a:srgbClr val="0D6CB8"/>
                </a:solidFill>
                <a:effectLst/>
                <a:uLnTx/>
                <a:uFillTx/>
                <a:latin typeface="Calibri"/>
                <a:cs typeface="Calibri"/>
              </a:rPr>
              <a:t> </a:t>
            </a:r>
            <a:r>
              <a:rPr kumimoji="0" lang="en-US" sz="2400" b="1" i="0" u="none" strike="noStrike" kern="0" cap="none" spc="0" normalizeH="0" baseline="0" noProof="0">
                <a:ln>
                  <a:noFill/>
                </a:ln>
                <a:solidFill>
                  <a:srgbClr val="0D6CB8"/>
                </a:solidFill>
                <a:effectLst/>
                <a:uLnTx/>
                <a:uFillTx/>
                <a:latin typeface="Calibri"/>
                <a:cs typeface="Calibri"/>
              </a:rPr>
              <a:t>an</a:t>
            </a:r>
            <a:r>
              <a:rPr kumimoji="0" lang="en-US" sz="2400" b="1" i="0" u="none" strike="noStrike" kern="0" cap="none" spc="-55" normalizeH="0" baseline="0" noProof="0">
                <a:ln>
                  <a:noFill/>
                </a:ln>
                <a:solidFill>
                  <a:srgbClr val="0D6CB8"/>
                </a:solidFill>
                <a:effectLst/>
                <a:uLnTx/>
                <a:uFillTx/>
                <a:latin typeface="Calibri"/>
                <a:cs typeface="Calibri"/>
              </a:rPr>
              <a:t> </a:t>
            </a:r>
            <a:r>
              <a:rPr kumimoji="0" lang="en-US" sz="2400" b="1" i="0" u="none" strike="noStrike" kern="0" cap="none" spc="0" normalizeH="0" baseline="0" noProof="0">
                <a:ln>
                  <a:noFill/>
                </a:ln>
                <a:solidFill>
                  <a:srgbClr val="0D6CB8"/>
                </a:solidFill>
                <a:effectLst/>
                <a:uLnTx/>
                <a:uFillTx/>
                <a:latin typeface="Calibri"/>
                <a:cs typeface="Calibri"/>
              </a:rPr>
              <a:t>attendance</a:t>
            </a:r>
            <a:r>
              <a:rPr kumimoji="0" lang="en-US" sz="2400" b="1" i="0" u="none" strike="noStrike" kern="0" cap="none" spc="-35" normalizeH="0" baseline="0" noProof="0">
                <a:ln>
                  <a:noFill/>
                </a:ln>
                <a:solidFill>
                  <a:srgbClr val="0D6CB8"/>
                </a:solidFill>
                <a:effectLst/>
                <a:uLnTx/>
                <a:uFillTx/>
                <a:latin typeface="Calibri"/>
                <a:cs typeface="Calibri"/>
              </a:rPr>
              <a:t> </a:t>
            </a:r>
            <a:r>
              <a:rPr kumimoji="0" lang="en-US" sz="2400" b="1" i="0" u="none" strike="noStrike" kern="0" cap="none" spc="0" normalizeH="0" baseline="0" noProof="0">
                <a:ln>
                  <a:noFill/>
                </a:ln>
                <a:solidFill>
                  <a:srgbClr val="0D6CB8"/>
                </a:solidFill>
                <a:effectLst/>
                <a:uLnTx/>
                <a:uFillTx/>
                <a:latin typeface="Calibri"/>
                <a:cs typeface="Calibri"/>
              </a:rPr>
              <a:t>rate</a:t>
            </a:r>
            <a:r>
              <a:rPr kumimoji="0" lang="en-US" sz="2400" b="1" i="0" u="none" strike="noStrike" kern="0" cap="none" spc="-40" normalizeH="0" baseline="0" noProof="0">
                <a:ln>
                  <a:noFill/>
                </a:ln>
                <a:solidFill>
                  <a:srgbClr val="0D6CB8"/>
                </a:solidFill>
                <a:effectLst/>
                <a:uLnTx/>
                <a:uFillTx/>
                <a:latin typeface="Calibri"/>
                <a:cs typeface="Calibri"/>
              </a:rPr>
              <a:t> </a:t>
            </a:r>
            <a:r>
              <a:rPr kumimoji="0" lang="en-US" sz="2400" b="1" i="0" u="none" strike="noStrike" kern="0" cap="none" spc="0" normalizeH="0" baseline="0" noProof="0">
                <a:ln>
                  <a:noFill/>
                </a:ln>
                <a:solidFill>
                  <a:srgbClr val="0D6CB8"/>
                </a:solidFill>
                <a:effectLst/>
                <a:uLnTx/>
                <a:uFillTx/>
                <a:latin typeface="Calibri"/>
                <a:cs typeface="Calibri"/>
              </a:rPr>
              <a:t>for</a:t>
            </a:r>
            <a:r>
              <a:rPr kumimoji="0" lang="en-US" sz="2400" b="1" i="0" u="none" strike="noStrike" kern="0" cap="none" spc="-60" normalizeH="0" baseline="0" noProof="0">
                <a:ln>
                  <a:noFill/>
                </a:ln>
                <a:solidFill>
                  <a:srgbClr val="0D6CB8"/>
                </a:solidFill>
                <a:effectLst/>
                <a:uLnTx/>
                <a:uFillTx/>
                <a:latin typeface="Calibri"/>
                <a:cs typeface="Calibri"/>
              </a:rPr>
              <a:t> </a:t>
            </a:r>
            <a:r>
              <a:rPr kumimoji="0" lang="en-US" sz="2400" b="1" i="0" u="none" strike="noStrike" kern="0" cap="none" spc="0" normalizeH="0" baseline="0" noProof="0">
                <a:ln>
                  <a:noFill/>
                </a:ln>
                <a:solidFill>
                  <a:srgbClr val="0D6CB8"/>
                </a:solidFill>
                <a:effectLst/>
                <a:uLnTx/>
                <a:uFillTx/>
                <a:latin typeface="Calibri"/>
                <a:cs typeface="Calibri"/>
              </a:rPr>
              <a:t>students</a:t>
            </a:r>
            <a:r>
              <a:rPr kumimoji="0" lang="en-US" sz="2400" b="1" i="0" u="none" strike="noStrike" kern="0" cap="none" spc="-40" normalizeH="0" baseline="0" noProof="0">
                <a:ln>
                  <a:noFill/>
                </a:ln>
                <a:solidFill>
                  <a:srgbClr val="0D6CB8"/>
                </a:solidFill>
                <a:effectLst/>
                <a:uLnTx/>
                <a:uFillTx/>
                <a:latin typeface="Calibri"/>
                <a:cs typeface="Calibri"/>
              </a:rPr>
              <a:t> </a:t>
            </a:r>
            <a:r>
              <a:rPr kumimoji="0" lang="en-US" sz="2400" b="1" i="0" u="none" strike="noStrike" kern="0" cap="none" spc="0" normalizeH="0" baseline="0" noProof="0">
                <a:ln>
                  <a:noFill/>
                </a:ln>
                <a:solidFill>
                  <a:srgbClr val="0D6CB8"/>
                </a:solidFill>
                <a:effectLst/>
                <a:uLnTx/>
                <a:uFillTx/>
                <a:latin typeface="Calibri"/>
                <a:cs typeface="Calibri"/>
              </a:rPr>
              <a:t>who</a:t>
            </a:r>
            <a:r>
              <a:rPr kumimoji="0" lang="en-US" sz="2400" b="1" i="0" u="none" strike="noStrike" kern="0" cap="none" spc="-55" normalizeH="0" baseline="0" noProof="0">
                <a:ln>
                  <a:noFill/>
                </a:ln>
                <a:solidFill>
                  <a:srgbClr val="0D6CB8"/>
                </a:solidFill>
                <a:effectLst/>
                <a:uLnTx/>
                <a:uFillTx/>
                <a:latin typeface="Calibri"/>
                <a:cs typeface="Calibri"/>
              </a:rPr>
              <a:t> </a:t>
            </a:r>
            <a:r>
              <a:rPr kumimoji="0" lang="en-US" sz="2400" b="1" i="0" u="none" strike="noStrike" kern="0" cap="none" spc="-10" normalizeH="0" baseline="0" noProof="0">
                <a:ln>
                  <a:noFill/>
                </a:ln>
                <a:solidFill>
                  <a:srgbClr val="0D6CB8"/>
                </a:solidFill>
                <a:effectLst/>
                <a:uLnTx/>
                <a:uFillTx/>
                <a:latin typeface="Calibri"/>
                <a:cs typeface="Calibri"/>
              </a:rPr>
              <a:t>successfully </a:t>
            </a:r>
            <a:r>
              <a:rPr kumimoji="0" lang="en-US" sz="2400" b="1" i="0" u="none" strike="noStrike" kern="0" cap="none" spc="0" normalizeH="0" baseline="0" noProof="0">
                <a:ln>
                  <a:noFill/>
                </a:ln>
                <a:solidFill>
                  <a:srgbClr val="0D6CB8"/>
                </a:solidFill>
                <a:effectLst/>
                <a:uLnTx/>
                <a:uFillTx/>
                <a:latin typeface="Calibri"/>
                <a:cs typeface="Calibri"/>
              </a:rPr>
              <a:t>complete</a:t>
            </a:r>
            <a:r>
              <a:rPr kumimoji="0" lang="en-US" sz="2400" b="1" i="0" u="none" strike="noStrike" kern="0" cap="none" spc="-55" normalizeH="0" baseline="0" noProof="0">
                <a:ln>
                  <a:noFill/>
                </a:ln>
                <a:solidFill>
                  <a:srgbClr val="0D6CB8"/>
                </a:solidFill>
                <a:effectLst/>
                <a:uLnTx/>
                <a:uFillTx/>
                <a:latin typeface="Calibri"/>
                <a:cs typeface="Calibri"/>
              </a:rPr>
              <a:t> </a:t>
            </a:r>
            <a:r>
              <a:rPr kumimoji="0" lang="en-US" sz="2400" b="1" i="0" u="none" strike="noStrike" kern="0" cap="none" spc="0" normalizeH="0" baseline="0" noProof="0">
                <a:ln>
                  <a:noFill/>
                </a:ln>
                <a:solidFill>
                  <a:srgbClr val="0D6CB8"/>
                </a:solidFill>
                <a:effectLst/>
                <a:uLnTx/>
                <a:uFillTx/>
                <a:latin typeface="Calibri"/>
                <a:cs typeface="Calibri"/>
              </a:rPr>
              <a:t>a</a:t>
            </a:r>
            <a:r>
              <a:rPr kumimoji="0" lang="en-US" sz="2400" b="1" i="0" u="none" strike="noStrike" kern="0" cap="none" spc="-55" normalizeH="0" baseline="0" noProof="0">
                <a:ln>
                  <a:noFill/>
                </a:ln>
                <a:solidFill>
                  <a:srgbClr val="0D6CB8"/>
                </a:solidFill>
                <a:effectLst/>
                <a:uLnTx/>
                <a:uFillTx/>
                <a:latin typeface="Calibri"/>
                <a:cs typeface="Calibri"/>
              </a:rPr>
              <a:t> </a:t>
            </a:r>
            <a:r>
              <a:rPr kumimoji="0" lang="en-US" sz="2400" b="1" i="0" u="none" strike="noStrike" kern="0" cap="none" spc="0" normalizeH="0" baseline="0" noProof="0">
                <a:ln>
                  <a:noFill/>
                </a:ln>
                <a:solidFill>
                  <a:srgbClr val="0D6CB8"/>
                </a:solidFill>
                <a:effectLst/>
                <a:uLnTx/>
                <a:uFillTx/>
                <a:latin typeface="Calibri"/>
                <a:cs typeface="Calibri"/>
              </a:rPr>
              <a:t>course</a:t>
            </a:r>
            <a:r>
              <a:rPr kumimoji="0" lang="en-US" sz="2400" b="1" i="0" u="none" strike="noStrike" kern="0" cap="none" spc="-45" normalizeH="0" baseline="0" noProof="0">
                <a:ln>
                  <a:noFill/>
                </a:ln>
                <a:solidFill>
                  <a:srgbClr val="0D6CB8"/>
                </a:solidFill>
                <a:effectLst/>
                <a:uLnTx/>
                <a:uFillTx/>
                <a:latin typeface="Calibri"/>
                <a:cs typeface="Calibri"/>
              </a:rPr>
              <a:t> </a:t>
            </a:r>
            <a:r>
              <a:rPr kumimoji="0" lang="en-US" sz="2400" b="1" i="0" u="none" strike="noStrike" kern="0" cap="none" spc="0" normalizeH="0" baseline="0" noProof="0">
                <a:ln>
                  <a:noFill/>
                </a:ln>
                <a:solidFill>
                  <a:srgbClr val="0D6CB8"/>
                </a:solidFill>
                <a:effectLst/>
                <a:uLnTx/>
                <a:uFillTx/>
                <a:latin typeface="Calibri"/>
                <a:cs typeface="Calibri"/>
              </a:rPr>
              <a:t>offered</a:t>
            </a:r>
            <a:r>
              <a:rPr kumimoji="0" lang="en-US" sz="2400" b="1" i="0" u="none" strike="noStrike" kern="0" cap="none" spc="-45" normalizeH="0" baseline="0" noProof="0">
                <a:ln>
                  <a:noFill/>
                </a:ln>
                <a:solidFill>
                  <a:srgbClr val="0D6CB8"/>
                </a:solidFill>
                <a:effectLst/>
                <a:uLnTx/>
                <a:uFillTx/>
                <a:latin typeface="Calibri"/>
                <a:cs typeface="Calibri"/>
              </a:rPr>
              <a:t> </a:t>
            </a:r>
            <a:r>
              <a:rPr kumimoji="0" lang="en-US" sz="2400" b="1" i="0" u="none" strike="noStrike" kern="0" cap="none" spc="0" normalizeH="0" baseline="0" noProof="0">
                <a:ln>
                  <a:noFill/>
                </a:ln>
                <a:solidFill>
                  <a:srgbClr val="0D6CB8"/>
                </a:solidFill>
                <a:effectLst/>
                <a:uLnTx/>
                <a:uFillTx/>
                <a:latin typeface="Calibri"/>
                <a:cs typeface="Calibri"/>
              </a:rPr>
              <a:t>through</a:t>
            </a:r>
            <a:r>
              <a:rPr kumimoji="0" lang="en-US" sz="2400" b="1" i="0" u="none" strike="noStrike" kern="0" cap="none" spc="-55" normalizeH="0" baseline="0" noProof="0">
                <a:ln>
                  <a:noFill/>
                </a:ln>
                <a:solidFill>
                  <a:srgbClr val="0D6CB8"/>
                </a:solidFill>
                <a:effectLst/>
                <a:uLnTx/>
                <a:uFillTx/>
                <a:latin typeface="Calibri"/>
                <a:cs typeface="Calibri"/>
              </a:rPr>
              <a:t> </a:t>
            </a:r>
            <a:r>
              <a:rPr kumimoji="0" lang="en-US" sz="2400" b="1" i="0" u="none" strike="noStrike" kern="0" cap="none" spc="0" normalizeH="0" baseline="0" noProof="0">
                <a:ln>
                  <a:noFill/>
                </a:ln>
                <a:solidFill>
                  <a:srgbClr val="0D6CB8"/>
                </a:solidFill>
                <a:effectLst/>
                <a:uLnTx/>
                <a:uFillTx/>
                <a:latin typeface="Calibri"/>
                <a:cs typeface="Calibri"/>
              </a:rPr>
              <a:t>the</a:t>
            </a:r>
            <a:r>
              <a:rPr kumimoji="0" lang="en-US" sz="2400" b="1" i="0" u="none" strike="noStrike" kern="0" cap="none" spc="-45" normalizeH="0" baseline="0" noProof="0">
                <a:ln>
                  <a:noFill/>
                </a:ln>
                <a:solidFill>
                  <a:srgbClr val="0D6CB8"/>
                </a:solidFill>
                <a:effectLst/>
                <a:uLnTx/>
                <a:uFillTx/>
                <a:latin typeface="Calibri"/>
                <a:cs typeface="Calibri"/>
              </a:rPr>
              <a:t> </a:t>
            </a:r>
            <a:r>
              <a:rPr kumimoji="0" lang="en-US" sz="2400" b="1" i="0" u="none" strike="noStrike" kern="0" cap="none" spc="-10" normalizeH="0" baseline="0" noProof="0">
                <a:ln>
                  <a:noFill/>
                </a:ln>
                <a:solidFill>
                  <a:srgbClr val="0D6CB8"/>
                </a:solidFill>
                <a:effectLst/>
                <a:uLnTx/>
                <a:uFillTx/>
                <a:latin typeface="Calibri"/>
                <a:cs typeface="Calibri"/>
              </a:rPr>
              <a:t>program.</a:t>
            </a:r>
            <a:endParaRPr kumimoji="0" lang="en-US" sz="2400" b="0" i="0" u="none" strike="noStrike" kern="0" cap="none" spc="0" normalizeH="0" baseline="0" noProof="0">
              <a:ln>
                <a:noFill/>
              </a:ln>
              <a:solidFill>
                <a:sysClr val="windowText" lastClr="000000"/>
              </a:solidFill>
              <a:effectLst/>
              <a:uLnTx/>
              <a:uFillTx/>
              <a:latin typeface="Calibri"/>
              <a:cs typeface="Calibri"/>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Calibri"/>
              <a:cs typeface="Calibri"/>
            </a:endParaRPr>
          </a:p>
          <a:p>
            <a:pPr marL="12700" marR="564515" lvl="0" indent="0" defTabSz="914400" eaLnBrk="1" fontAlgn="auto" latinLnBrk="0" hangingPunct="1">
              <a:lnSpc>
                <a:spcPts val="2590"/>
              </a:lnSpc>
              <a:spcBef>
                <a:spcPts val="1680"/>
              </a:spcBef>
              <a:spcAft>
                <a:spcPts val="0"/>
              </a:spcAft>
              <a:buClrTx/>
              <a:buSzTx/>
              <a:buFontTx/>
              <a:buNone/>
              <a:tabLst/>
              <a:defRPr/>
            </a:pPr>
            <a:r>
              <a:rPr kumimoji="0" lang="en-US" sz="2400" b="1" i="0" u="none" strike="noStrike" kern="0" cap="none" spc="0" normalizeH="0" baseline="0" noProof="0">
                <a:ln>
                  <a:noFill/>
                </a:ln>
                <a:solidFill>
                  <a:srgbClr val="F05F38"/>
                </a:solidFill>
                <a:effectLst/>
                <a:uLnTx/>
                <a:uFillTx/>
                <a:latin typeface="Calibri"/>
                <a:cs typeface="Calibri"/>
              </a:rPr>
              <a:t>TEA</a:t>
            </a:r>
            <a:r>
              <a:rPr kumimoji="0" lang="en-US" sz="2400" b="1" i="0" u="none" strike="noStrike" kern="0" cap="none" spc="-35" normalizeH="0" baseline="0" noProof="0">
                <a:ln>
                  <a:noFill/>
                </a:ln>
                <a:solidFill>
                  <a:srgbClr val="F05F38"/>
                </a:solidFill>
                <a:effectLst/>
                <a:uLnTx/>
                <a:uFillTx/>
                <a:latin typeface="Calibri"/>
                <a:cs typeface="Calibri"/>
              </a:rPr>
              <a:t> </a:t>
            </a:r>
            <a:r>
              <a:rPr kumimoji="0" lang="en-US" sz="2400" b="1" i="0" u="none" strike="noStrike" kern="0" cap="none" spc="0" normalizeH="0" baseline="0" noProof="0">
                <a:ln>
                  <a:noFill/>
                </a:ln>
                <a:solidFill>
                  <a:srgbClr val="F05F38"/>
                </a:solidFill>
                <a:effectLst/>
                <a:uLnTx/>
                <a:uFillTx/>
                <a:latin typeface="Calibri"/>
                <a:cs typeface="Calibri"/>
              </a:rPr>
              <a:t>is</a:t>
            </a:r>
            <a:r>
              <a:rPr kumimoji="0" lang="en-US" sz="2400" b="1" i="0" u="none" strike="noStrike" kern="0" cap="none" spc="-25" normalizeH="0" baseline="0" noProof="0">
                <a:ln>
                  <a:noFill/>
                </a:ln>
                <a:solidFill>
                  <a:srgbClr val="F05F38"/>
                </a:solidFill>
                <a:effectLst/>
                <a:uLnTx/>
                <a:uFillTx/>
                <a:latin typeface="Calibri"/>
                <a:cs typeface="Calibri"/>
              </a:rPr>
              <a:t> </a:t>
            </a:r>
            <a:r>
              <a:rPr kumimoji="0" lang="en-US" sz="2400" b="1" i="0" u="none" strike="noStrike" kern="0" cap="none" spc="0" normalizeH="0" baseline="0" noProof="0">
                <a:ln>
                  <a:noFill/>
                </a:ln>
                <a:solidFill>
                  <a:srgbClr val="F05F38"/>
                </a:solidFill>
                <a:effectLst/>
                <a:uLnTx/>
                <a:uFillTx/>
                <a:latin typeface="Calibri"/>
                <a:cs typeface="Calibri"/>
              </a:rPr>
              <a:t>working</a:t>
            </a:r>
            <a:r>
              <a:rPr kumimoji="0" lang="en-US" sz="2400" b="1" i="0" u="none" strike="noStrike" kern="0" cap="none" spc="-50" normalizeH="0" baseline="0" noProof="0">
                <a:ln>
                  <a:noFill/>
                </a:ln>
                <a:solidFill>
                  <a:srgbClr val="F05F38"/>
                </a:solidFill>
                <a:effectLst/>
                <a:uLnTx/>
                <a:uFillTx/>
                <a:latin typeface="Calibri"/>
                <a:cs typeface="Calibri"/>
              </a:rPr>
              <a:t> </a:t>
            </a:r>
            <a:r>
              <a:rPr kumimoji="0" lang="en-US" sz="2400" b="1" i="0" u="none" strike="noStrike" kern="0" cap="none" spc="0" normalizeH="0" baseline="0" noProof="0">
                <a:ln>
                  <a:noFill/>
                </a:ln>
                <a:solidFill>
                  <a:srgbClr val="F05F38"/>
                </a:solidFill>
                <a:effectLst/>
                <a:uLnTx/>
                <a:uFillTx/>
                <a:latin typeface="Calibri"/>
                <a:cs typeface="Calibri"/>
              </a:rPr>
              <a:t>to</a:t>
            </a:r>
            <a:r>
              <a:rPr kumimoji="0" lang="en-US" sz="2400" b="1" i="0" u="none" strike="noStrike" kern="0" cap="none" spc="-30" normalizeH="0" baseline="0" noProof="0">
                <a:ln>
                  <a:noFill/>
                </a:ln>
                <a:solidFill>
                  <a:srgbClr val="F05F38"/>
                </a:solidFill>
                <a:effectLst/>
                <a:uLnTx/>
                <a:uFillTx/>
                <a:latin typeface="Calibri"/>
                <a:cs typeface="Calibri"/>
              </a:rPr>
              <a:t> </a:t>
            </a:r>
            <a:r>
              <a:rPr kumimoji="0" lang="en-US" sz="2400" b="1" i="0" u="none" strike="noStrike" kern="0" cap="none" spc="0" normalizeH="0" baseline="0" noProof="0">
                <a:ln>
                  <a:noFill/>
                </a:ln>
                <a:solidFill>
                  <a:srgbClr val="F05F38"/>
                </a:solidFill>
                <a:effectLst/>
                <a:uLnTx/>
                <a:uFillTx/>
                <a:latin typeface="Calibri"/>
                <a:cs typeface="Calibri"/>
              </a:rPr>
              <a:t>determine</a:t>
            </a:r>
            <a:r>
              <a:rPr kumimoji="0" lang="en-US" sz="2400" b="1" i="0" u="none" strike="noStrike" kern="0" cap="none" spc="-20" normalizeH="0" baseline="0" noProof="0">
                <a:ln>
                  <a:noFill/>
                </a:ln>
                <a:solidFill>
                  <a:srgbClr val="F05F38"/>
                </a:solidFill>
                <a:effectLst/>
                <a:uLnTx/>
                <a:uFillTx/>
                <a:latin typeface="Calibri"/>
                <a:cs typeface="Calibri"/>
              </a:rPr>
              <a:t> </a:t>
            </a:r>
            <a:r>
              <a:rPr kumimoji="0" lang="en-US" sz="2400" b="1" i="0" u="none" strike="noStrike" kern="0" cap="none" spc="0" normalizeH="0" baseline="0" noProof="0">
                <a:ln>
                  <a:noFill/>
                </a:ln>
                <a:solidFill>
                  <a:srgbClr val="F05F38"/>
                </a:solidFill>
                <a:effectLst/>
                <a:uLnTx/>
                <a:uFillTx/>
                <a:latin typeface="Calibri"/>
                <a:cs typeface="Calibri"/>
              </a:rPr>
              <a:t>what</a:t>
            </a:r>
            <a:r>
              <a:rPr kumimoji="0" lang="en-US" sz="2400" b="1" i="0" u="none" strike="noStrike" kern="0" cap="none" spc="-30" normalizeH="0" baseline="0" noProof="0">
                <a:ln>
                  <a:noFill/>
                </a:ln>
                <a:solidFill>
                  <a:srgbClr val="F05F38"/>
                </a:solidFill>
                <a:effectLst/>
                <a:uLnTx/>
                <a:uFillTx/>
                <a:latin typeface="Calibri"/>
                <a:cs typeface="Calibri"/>
              </a:rPr>
              <a:t> </a:t>
            </a:r>
            <a:r>
              <a:rPr kumimoji="0" lang="en-US" sz="2400" b="1" i="0" u="none" strike="noStrike" kern="0" cap="none" spc="0" normalizeH="0" baseline="0" noProof="0">
                <a:ln>
                  <a:noFill/>
                </a:ln>
                <a:solidFill>
                  <a:srgbClr val="F05F38"/>
                </a:solidFill>
                <a:effectLst/>
                <a:uLnTx/>
                <a:uFillTx/>
                <a:latin typeface="Calibri"/>
                <a:cs typeface="Calibri"/>
              </a:rPr>
              <a:t>will</a:t>
            </a:r>
            <a:r>
              <a:rPr kumimoji="0" lang="en-US" sz="2400" b="1" i="0" u="none" strike="noStrike" kern="0" cap="none" spc="-35" normalizeH="0" baseline="0" noProof="0">
                <a:ln>
                  <a:noFill/>
                </a:ln>
                <a:solidFill>
                  <a:srgbClr val="F05F38"/>
                </a:solidFill>
                <a:effectLst/>
                <a:uLnTx/>
                <a:uFillTx/>
                <a:latin typeface="Calibri"/>
                <a:cs typeface="Calibri"/>
              </a:rPr>
              <a:t> </a:t>
            </a:r>
            <a:r>
              <a:rPr kumimoji="0" lang="en-US" sz="2400" b="1" i="0" u="none" strike="noStrike" kern="0" cap="none" spc="0" normalizeH="0" baseline="0" noProof="0">
                <a:ln>
                  <a:noFill/>
                </a:ln>
                <a:solidFill>
                  <a:srgbClr val="F05F38"/>
                </a:solidFill>
                <a:effectLst/>
                <a:uLnTx/>
                <a:uFillTx/>
                <a:latin typeface="Calibri"/>
                <a:cs typeface="Calibri"/>
              </a:rPr>
              <a:t>be</a:t>
            </a:r>
            <a:r>
              <a:rPr kumimoji="0" lang="en-US" sz="2400" b="1" i="0" u="none" strike="noStrike" kern="0" cap="none" spc="-35" normalizeH="0" baseline="0" noProof="0">
                <a:ln>
                  <a:noFill/>
                </a:ln>
                <a:solidFill>
                  <a:srgbClr val="F05F38"/>
                </a:solidFill>
                <a:effectLst/>
                <a:uLnTx/>
                <a:uFillTx/>
                <a:latin typeface="Calibri"/>
                <a:cs typeface="Calibri"/>
              </a:rPr>
              <a:t> </a:t>
            </a:r>
            <a:r>
              <a:rPr kumimoji="0" lang="en-US" sz="2400" b="1" i="0" u="none" strike="noStrike" kern="0" cap="none" spc="0" normalizeH="0" baseline="0" noProof="0">
                <a:ln>
                  <a:noFill/>
                </a:ln>
                <a:solidFill>
                  <a:srgbClr val="F05F38"/>
                </a:solidFill>
                <a:effectLst/>
                <a:uLnTx/>
                <a:uFillTx/>
                <a:latin typeface="Calibri"/>
                <a:cs typeface="Calibri"/>
              </a:rPr>
              <a:t>needed</a:t>
            </a:r>
            <a:r>
              <a:rPr kumimoji="0" lang="en-US" sz="2400" b="1" i="0" u="none" strike="noStrike" kern="0" cap="none" spc="-25" normalizeH="0" baseline="0" noProof="0">
                <a:ln>
                  <a:noFill/>
                </a:ln>
                <a:solidFill>
                  <a:srgbClr val="F05F38"/>
                </a:solidFill>
                <a:effectLst/>
                <a:uLnTx/>
                <a:uFillTx/>
                <a:latin typeface="Calibri"/>
                <a:cs typeface="Calibri"/>
              </a:rPr>
              <a:t> </a:t>
            </a:r>
            <a:r>
              <a:rPr kumimoji="0" lang="en-US" sz="2400" b="1" i="0" u="none" strike="noStrike" kern="0" cap="none" spc="0" normalizeH="0" baseline="0" noProof="0">
                <a:ln>
                  <a:noFill/>
                </a:ln>
                <a:solidFill>
                  <a:srgbClr val="F05F38"/>
                </a:solidFill>
                <a:effectLst/>
                <a:uLnTx/>
                <a:uFillTx/>
                <a:latin typeface="Calibri"/>
                <a:cs typeface="Calibri"/>
              </a:rPr>
              <a:t>to</a:t>
            </a:r>
            <a:r>
              <a:rPr kumimoji="0" lang="en-US" sz="2400" b="1" i="0" u="none" strike="noStrike" kern="0" cap="none" spc="-30" normalizeH="0" baseline="0" noProof="0">
                <a:ln>
                  <a:noFill/>
                </a:ln>
                <a:solidFill>
                  <a:srgbClr val="F05F38"/>
                </a:solidFill>
                <a:effectLst/>
                <a:uLnTx/>
                <a:uFillTx/>
                <a:latin typeface="Calibri"/>
                <a:cs typeface="Calibri"/>
              </a:rPr>
              <a:t> </a:t>
            </a:r>
            <a:r>
              <a:rPr kumimoji="0" lang="en-US" sz="2400" b="1" i="0" u="none" strike="noStrike" kern="0" cap="none" spc="0" normalizeH="0" baseline="0" noProof="0">
                <a:ln>
                  <a:noFill/>
                </a:ln>
                <a:solidFill>
                  <a:srgbClr val="F05F38"/>
                </a:solidFill>
                <a:effectLst/>
                <a:uLnTx/>
                <a:uFillTx/>
                <a:latin typeface="Calibri"/>
                <a:cs typeface="Calibri"/>
              </a:rPr>
              <a:t>implement</a:t>
            </a:r>
            <a:r>
              <a:rPr kumimoji="0" lang="en-US" sz="2400" b="1" i="0" u="none" strike="noStrike" kern="0" cap="none" spc="-20" normalizeH="0" baseline="0" noProof="0">
                <a:ln>
                  <a:noFill/>
                </a:ln>
                <a:solidFill>
                  <a:srgbClr val="F05F38"/>
                </a:solidFill>
                <a:effectLst/>
                <a:uLnTx/>
                <a:uFillTx/>
                <a:latin typeface="Calibri"/>
                <a:cs typeface="Calibri"/>
              </a:rPr>
              <a:t> </a:t>
            </a:r>
            <a:r>
              <a:rPr kumimoji="0" lang="en-US" sz="2400" b="1" i="0" u="none" strike="noStrike" kern="0" cap="none" spc="0" normalizeH="0" baseline="0" noProof="0">
                <a:ln>
                  <a:noFill/>
                </a:ln>
                <a:solidFill>
                  <a:srgbClr val="F05F38"/>
                </a:solidFill>
                <a:effectLst/>
                <a:uLnTx/>
                <a:uFillTx/>
                <a:latin typeface="Calibri"/>
                <a:cs typeface="Calibri"/>
              </a:rPr>
              <a:t>this</a:t>
            </a:r>
            <a:r>
              <a:rPr kumimoji="0" lang="en-US" sz="2400" b="1" i="0" u="none" strike="noStrike" kern="0" cap="none" spc="-25" normalizeH="0" baseline="0" noProof="0">
                <a:ln>
                  <a:noFill/>
                </a:ln>
                <a:solidFill>
                  <a:srgbClr val="F05F38"/>
                </a:solidFill>
                <a:effectLst/>
                <a:uLnTx/>
                <a:uFillTx/>
                <a:latin typeface="Calibri"/>
                <a:cs typeface="Calibri"/>
              </a:rPr>
              <a:t> </a:t>
            </a:r>
            <a:r>
              <a:rPr kumimoji="0" lang="en-US" sz="2400" b="1" i="0" u="none" strike="noStrike" kern="0" cap="none" spc="-20" normalizeH="0" baseline="0" noProof="0">
                <a:ln>
                  <a:noFill/>
                </a:ln>
                <a:solidFill>
                  <a:srgbClr val="F05F38"/>
                </a:solidFill>
                <a:effectLst/>
                <a:uLnTx/>
                <a:uFillTx/>
                <a:latin typeface="Calibri"/>
                <a:cs typeface="Calibri"/>
              </a:rPr>
              <a:t>bill </a:t>
            </a:r>
            <a:r>
              <a:rPr kumimoji="0" lang="en-US" sz="2400" b="1" i="0" u="none" strike="noStrike" kern="0" cap="none" spc="0" normalizeH="0" baseline="0" noProof="0">
                <a:ln>
                  <a:noFill/>
                </a:ln>
                <a:solidFill>
                  <a:srgbClr val="F05F38"/>
                </a:solidFill>
                <a:effectLst/>
                <a:uLnTx/>
                <a:uFillTx/>
                <a:latin typeface="Calibri"/>
                <a:cs typeface="Calibri"/>
              </a:rPr>
              <a:t>during</a:t>
            </a:r>
            <a:r>
              <a:rPr kumimoji="0" lang="en-US" sz="2400" b="1" i="0" u="none" strike="noStrike" kern="0" cap="none" spc="-25" normalizeH="0" baseline="0" noProof="0">
                <a:ln>
                  <a:noFill/>
                </a:ln>
                <a:solidFill>
                  <a:srgbClr val="F05F38"/>
                </a:solidFill>
                <a:effectLst/>
                <a:uLnTx/>
                <a:uFillTx/>
                <a:latin typeface="Calibri"/>
                <a:cs typeface="Calibri"/>
              </a:rPr>
              <a:t> </a:t>
            </a:r>
            <a:r>
              <a:rPr kumimoji="0" lang="en-US" sz="2400" b="1" i="0" u="none" strike="noStrike" kern="0" cap="none" spc="0" normalizeH="0" baseline="0" noProof="0">
                <a:ln>
                  <a:noFill/>
                </a:ln>
                <a:solidFill>
                  <a:srgbClr val="F05F38"/>
                </a:solidFill>
                <a:effectLst/>
                <a:uLnTx/>
                <a:uFillTx/>
                <a:latin typeface="Calibri"/>
                <a:cs typeface="Calibri"/>
              </a:rPr>
              <a:t>the </a:t>
            </a:r>
            <a:r>
              <a:rPr kumimoji="0" lang="en-US" sz="2400" b="1" i="0" u="none" strike="noStrike" kern="0" cap="none" spc="-10" normalizeH="0" baseline="0" noProof="0">
                <a:ln>
                  <a:noFill/>
                </a:ln>
                <a:solidFill>
                  <a:srgbClr val="F05F38"/>
                </a:solidFill>
                <a:effectLst/>
                <a:uLnTx/>
                <a:uFillTx/>
                <a:latin typeface="Calibri"/>
                <a:cs typeface="Calibri"/>
              </a:rPr>
              <a:t>2024-</a:t>
            </a:r>
            <a:r>
              <a:rPr kumimoji="0" lang="en-US" sz="2400" b="1" i="0" u="none" strike="noStrike" kern="0" cap="none" spc="0" normalizeH="0" baseline="0" noProof="0">
                <a:ln>
                  <a:noFill/>
                </a:ln>
                <a:solidFill>
                  <a:srgbClr val="F05F38"/>
                </a:solidFill>
                <a:effectLst/>
                <a:uLnTx/>
                <a:uFillTx/>
                <a:latin typeface="Calibri"/>
                <a:cs typeface="Calibri"/>
              </a:rPr>
              <a:t>2025</a:t>
            </a:r>
            <a:r>
              <a:rPr kumimoji="0" lang="en-US" sz="2400" b="1" i="0" u="none" strike="noStrike" kern="0" cap="none" spc="-30" normalizeH="0" baseline="0" noProof="0">
                <a:ln>
                  <a:noFill/>
                </a:ln>
                <a:solidFill>
                  <a:srgbClr val="F05F38"/>
                </a:solidFill>
                <a:effectLst/>
                <a:uLnTx/>
                <a:uFillTx/>
                <a:latin typeface="Calibri"/>
                <a:cs typeface="Calibri"/>
              </a:rPr>
              <a:t> </a:t>
            </a:r>
            <a:r>
              <a:rPr kumimoji="0" lang="en-US" sz="2400" b="1" i="0" u="none" strike="noStrike" kern="0" cap="none" spc="0" normalizeH="0" baseline="0" noProof="0">
                <a:ln>
                  <a:noFill/>
                </a:ln>
                <a:solidFill>
                  <a:srgbClr val="F05F38"/>
                </a:solidFill>
                <a:effectLst/>
                <a:uLnTx/>
                <a:uFillTx/>
                <a:latin typeface="Calibri"/>
                <a:cs typeface="Calibri"/>
              </a:rPr>
              <a:t>school</a:t>
            </a:r>
            <a:r>
              <a:rPr kumimoji="0" lang="en-US" sz="2400" b="1" i="0" u="none" strike="noStrike" kern="0" cap="none" spc="-15" normalizeH="0" baseline="0" noProof="0">
                <a:ln>
                  <a:noFill/>
                </a:ln>
                <a:solidFill>
                  <a:srgbClr val="F05F38"/>
                </a:solidFill>
                <a:effectLst/>
                <a:uLnTx/>
                <a:uFillTx/>
                <a:latin typeface="Calibri"/>
                <a:cs typeface="Calibri"/>
              </a:rPr>
              <a:t> </a:t>
            </a:r>
            <a:r>
              <a:rPr kumimoji="0" lang="en-US" sz="2400" b="1" i="0" u="none" strike="noStrike" kern="0" cap="none" spc="-10" normalizeH="0" baseline="0" noProof="0">
                <a:ln>
                  <a:noFill/>
                </a:ln>
                <a:solidFill>
                  <a:srgbClr val="F05F38"/>
                </a:solidFill>
                <a:effectLst/>
                <a:uLnTx/>
                <a:uFillTx/>
                <a:latin typeface="Calibri"/>
                <a:cs typeface="Calibri"/>
              </a:rPr>
              <a:t>year.</a:t>
            </a:r>
            <a:endParaRPr kumimoji="0" lang="en-US" sz="2400" b="0" i="0" u="none" strike="noStrike" kern="0" cap="none" spc="0" normalizeH="0" baseline="0" noProof="0" dirty="0">
              <a:ln>
                <a:noFill/>
              </a:ln>
              <a:solidFill>
                <a:sysClr val="windowText" lastClr="000000"/>
              </a:solidFill>
              <a:effectLst/>
              <a:uLnTx/>
              <a:uFillTx/>
              <a:latin typeface="Calibri"/>
              <a:cs typeface="Calibri"/>
            </a:endParaRPr>
          </a:p>
        </p:txBody>
      </p:sp>
    </p:spTree>
    <p:extLst>
      <p:ext uri="{BB962C8B-B14F-4D97-AF65-F5344CB8AC3E}">
        <p14:creationId xmlns:p14="http://schemas.microsoft.com/office/powerpoint/2010/main" val="3687874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308196"/>
            <a:ext cx="10769225" cy="751350"/>
          </a:xfrm>
        </p:spPr>
        <p:txBody>
          <a:bodyPr>
            <a:normAutofit fontScale="90000"/>
          </a:bodyPr>
          <a:lstStyle/>
          <a:p>
            <a:r>
              <a:rPr lang="en-US" sz="3200" dirty="0">
                <a:cs typeface="Calibri"/>
              </a:rPr>
              <a:t>TX First Early HS Completion </a:t>
            </a:r>
            <a:r>
              <a:rPr lang="en-US" sz="3200" dirty="0" err="1">
                <a:cs typeface="Calibri"/>
              </a:rPr>
              <a:t>Pgm</a:t>
            </a:r>
            <a:r>
              <a:rPr lang="en-US" sz="3200" dirty="0">
                <a:cs typeface="Calibri"/>
              </a:rPr>
              <a:t> Data Element Updates</a:t>
            </a:r>
            <a:br>
              <a:rPr lang="en-US" sz="3200" dirty="0">
                <a:cs typeface="Calibri"/>
              </a:rPr>
            </a:br>
            <a:r>
              <a:rPr lang="en-US" sz="2700" dirty="0">
                <a:cs typeface="Calibri"/>
              </a:rPr>
              <a:t>87</a:t>
            </a:r>
            <a:r>
              <a:rPr lang="en-US" sz="2700" baseline="30000" dirty="0">
                <a:cs typeface="Calibri"/>
              </a:rPr>
              <a:t>th</a:t>
            </a:r>
            <a:r>
              <a:rPr lang="en-US" sz="2700" dirty="0">
                <a:cs typeface="Calibri"/>
              </a:rPr>
              <a:t> Legislative Session Change: </a:t>
            </a:r>
            <a:r>
              <a:rPr lang="en-US" sz="2700" dirty="0">
                <a:solidFill>
                  <a:schemeClr val="accent3"/>
                </a:solidFill>
                <a:cs typeface="Calibri"/>
              </a:rPr>
              <a:t>SB 1888 </a:t>
            </a:r>
            <a:r>
              <a:rPr lang="en-US" sz="2700" dirty="0">
                <a:cs typeface="Calibri"/>
              </a:rPr>
              <a:t>– Texas First Early High School Completion</a:t>
            </a:r>
            <a:endParaRPr lang="en-US" sz="2700" dirty="0"/>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1" y="1142839"/>
            <a:ext cx="11207650"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dirty="0">
                <a:solidFill>
                  <a:srgbClr val="595959"/>
                </a:solidFill>
              </a:rPr>
              <a:t>Overview</a:t>
            </a:r>
          </a:p>
          <a:p>
            <a:pPr algn="l"/>
            <a:r>
              <a:rPr lang="en-US" dirty="0">
                <a:solidFill>
                  <a:srgbClr val="595959"/>
                </a:solidFill>
                <a:effectLst/>
                <a:ea typeface="Calibri" panose="020F0502020204030204" pitchFamily="34" charset="0"/>
                <a:cs typeface="Times New Roman" panose="02020603050405020304" pitchFamily="18" charset="0"/>
              </a:rPr>
              <a:t>During the 87th legislative session, Senate Bill (SB) 1888 was passed, which amends TEC§ 28.0253. As a result, the Texas Education Agency (TEA), in coordination with the Texas Higher Education Coordinating Board (THECB), shall establish the Texas First Early High School Completion Program. This program allows public high school students who demonstrate early readiness for college to graduate early from high school. </a:t>
            </a:r>
            <a:endParaRPr lang="en-US" sz="1800" b="0" i="0" u="none" strike="noStrike" baseline="0" dirty="0">
              <a:solidFill>
                <a:srgbClr val="000000"/>
              </a:solidFill>
              <a:latin typeface="Calibri" panose="020F0502020204030204" pitchFamily="34" charset="0"/>
            </a:endParaRPr>
          </a:p>
          <a:p>
            <a:pPr marR="9410" algn="l"/>
            <a:r>
              <a:rPr lang="en-US" sz="2400" b="1" i="0" u="none" strike="noStrike" baseline="0" dirty="0">
                <a:solidFill>
                  <a:srgbClr val="0D6CB8"/>
                </a:solidFill>
                <a:latin typeface="Arial" panose="020B0604020202020204" pitchFamily="34" charset="0"/>
                <a:cs typeface="Arial" panose="020B0604020202020204" pitchFamily="34" charset="0"/>
              </a:rPr>
              <a:t>A student who earns a high school diploma through this program is considered to have earned a distinguished level of achievement under the foundation high school program. </a:t>
            </a:r>
            <a:endParaRPr lang="en-US" sz="2400" dirty="0">
              <a:solidFill>
                <a:srgbClr val="595959"/>
              </a:solidFill>
              <a:effectLst/>
              <a:latin typeface="Arial" panose="020B0604020202020204" pitchFamily="34" charset="0"/>
              <a:ea typeface="Calibri" panose="020F0502020204030204" pitchFamily="34" charset="0"/>
              <a:cs typeface="Arial" panose="020B0604020202020204" pitchFamily="34" charset="0"/>
            </a:endParaRPr>
          </a:p>
          <a:p>
            <a:pPr marL="457200" lvl="1" indent="0">
              <a:lnSpc>
                <a:spcPct val="100000"/>
              </a:lnSpc>
              <a:spcBef>
                <a:spcPts val="600"/>
              </a:spcBef>
              <a:spcAft>
                <a:spcPts val="600"/>
              </a:spcAft>
              <a:buClr>
                <a:srgbClr val="F16038"/>
              </a:buClr>
              <a:buNone/>
            </a:pPr>
            <a:endParaRPr lang="en-US" dirty="0">
              <a:solidFill>
                <a:schemeClr val="tx1"/>
              </a:solidFill>
              <a:latin typeface="Calibri (Body)"/>
            </a:endParaRPr>
          </a:p>
        </p:txBody>
      </p:sp>
    </p:spTree>
    <p:extLst>
      <p:ext uri="{BB962C8B-B14F-4D97-AF65-F5344CB8AC3E}">
        <p14:creationId xmlns:p14="http://schemas.microsoft.com/office/powerpoint/2010/main" val="2570577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08738-4743-FFA6-183C-587A42BF1E73}"/>
              </a:ext>
            </a:extLst>
          </p:cNvPr>
          <p:cNvSpPr>
            <a:spLocks noGrp="1"/>
          </p:cNvSpPr>
          <p:nvPr>
            <p:ph type="title" idx="4294967295"/>
          </p:nvPr>
        </p:nvSpPr>
        <p:spPr>
          <a:xfrm>
            <a:off x="190501" y="114300"/>
            <a:ext cx="12001500" cy="541338"/>
          </a:xfrm>
        </p:spPr>
        <p:txBody>
          <a:bodyPr>
            <a:normAutofit fontScale="90000"/>
          </a:bodyPr>
          <a:lstStyle/>
          <a:p>
            <a:br>
              <a:rPr lang="en-US" sz="3100" dirty="0"/>
            </a:br>
            <a:br>
              <a:rPr lang="en-US" sz="3100" dirty="0"/>
            </a:br>
            <a:r>
              <a:rPr lang="en-US" sz="3100" dirty="0"/>
              <a:t>Questions and Answers</a:t>
            </a:r>
            <a:br>
              <a:rPr lang="en-US" sz="3100" dirty="0"/>
            </a:br>
            <a:r>
              <a:rPr lang="en-US" sz="3100" dirty="0"/>
              <a:t>SB 1888 Texas First Early High School Completion</a:t>
            </a:r>
            <a:br>
              <a:rPr lang="en-US" sz="2000" dirty="0"/>
            </a:br>
            <a:br>
              <a:rPr lang="en-US" sz="2000" dirty="0"/>
            </a:br>
            <a:endParaRPr lang="en-US" sz="2000" dirty="0"/>
          </a:p>
        </p:txBody>
      </p:sp>
      <p:sp>
        <p:nvSpPr>
          <p:cNvPr id="7" name="TextBox 6">
            <a:extLst>
              <a:ext uri="{FF2B5EF4-FFF2-40B4-BE49-F238E27FC236}">
                <a16:creationId xmlns:a16="http://schemas.microsoft.com/office/drawing/2014/main" id="{9139ED41-6788-F4D6-1E4D-8C07FCA147A9}"/>
              </a:ext>
            </a:extLst>
          </p:cNvPr>
          <p:cNvSpPr txBox="1"/>
          <p:nvPr/>
        </p:nvSpPr>
        <p:spPr>
          <a:xfrm>
            <a:off x="457199" y="1133474"/>
            <a:ext cx="11572875" cy="5016758"/>
          </a:xfrm>
          <a:prstGeom prst="rect">
            <a:avLst/>
          </a:prstGeom>
          <a:noFill/>
        </p:spPr>
        <p:txBody>
          <a:bodyPr wrap="square" rtlCol="0">
            <a:spAutoFit/>
          </a:bodyPr>
          <a:lstStyle/>
          <a:p>
            <a:pPr algn="l"/>
            <a:endParaRPr lang="en-US" sz="1800" b="0" i="0" u="none" strike="noStrike" baseline="0" dirty="0">
              <a:solidFill>
                <a:srgbClr val="000000"/>
              </a:solidFill>
              <a:latin typeface="Calibri" panose="020F0502020204030204" pitchFamily="34" charset="0"/>
            </a:endParaRPr>
          </a:p>
          <a:p>
            <a:pPr marL="342900" indent="-342900">
              <a:buFont typeface="+mj-lt"/>
              <a:buAutoNum type="arabicPeriod"/>
            </a:pPr>
            <a:r>
              <a:rPr lang="en-US" sz="2200" b="1" i="0" u="none" strike="noStrike" baseline="0" dirty="0">
                <a:solidFill>
                  <a:srgbClr val="000000"/>
                </a:solidFill>
                <a:latin typeface="Calibri" panose="020F0502020204030204" pitchFamily="34" charset="0"/>
              </a:rPr>
              <a:t>Has the business context rule 48011-0020 been updated to allow a student to be reported without an endorsement when the FHSP-DISTING-LEVEL-ACHIEVE-INDICATOR-CODE (E1542/C199) is “2”? </a:t>
            </a:r>
          </a:p>
          <a:p>
            <a:pPr lvl="1"/>
            <a:r>
              <a:rPr lang="en-US" sz="2000" b="0" i="0" u="none" strike="noStrike" baseline="0" dirty="0">
                <a:latin typeface="Calibri" panose="020F0502020204030204" pitchFamily="34" charset="0"/>
              </a:rPr>
              <a:t>An endorsement is required to be reported when the FHSP-DISTING-LEVEL-ACHIEVE-INDICATOR</a:t>
            </a:r>
          </a:p>
          <a:p>
            <a:pPr lvl="1"/>
            <a:r>
              <a:rPr lang="en-US" sz="2000" b="0" i="0" u="none" strike="noStrike" baseline="0" dirty="0">
                <a:latin typeface="Calibri" panose="020F0502020204030204" pitchFamily="34" charset="0"/>
              </a:rPr>
              <a:t>(E1542/C199) is “2” and the TEXAS-FIRST-EARLY-HS-COMPLETION-PROGRAM (E1736/C23 ) is blank or</a:t>
            </a:r>
          </a:p>
          <a:p>
            <a:pPr lvl="1"/>
            <a:r>
              <a:rPr lang="en-US" sz="2000" b="0" i="0" u="none" strike="noStrike" baseline="0" dirty="0">
                <a:latin typeface="Calibri" panose="020F0502020204030204" pitchFamily="34" charset="0"/>
              </a:rPr>
              <a:t>not reported. Business context rule 48011-0020 has been updated to reﬂect this change.</a:t>
            </a:r>
          </a:p>
          <a:p>
            <a:pPr algn="l"/>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 </a:t>
            </a:r>
          </a:p>
          <a:p>
            <a:pPr marL="342900" indent="-342900">
              <a:buFont typeface="+mj-lt"/>
              <a:buAutoNum type="arabicPeriod" startAt="2"/>
            </a:pPr>
            <a:r>
              <a:rPr lang="en-US" sz="2200" b="1" i="0" u="none" strike="noStrike" baseline="0" dirty="0">
                <a:solidFill>
                  <a:srgbClr val="000000"/>
                </a:solidFill>
                <a:latin typeface="Calibri" panose="020F0502020204030204" pitchFamily="34" charset="0"/>
              </a:rPr>
              <a:t>Should a Texas First Early Graduate that completed an endorsement still have the completed endorsement appear on the transcript? </a:t>
            </a:r>
          </a:p>
          <a:p>
            <a:pPr lvl="1"/>
            <a:r>
              <a:rPr lang="en-US" sz="2000" b="0" i="0" u="none" strike="noStrike" baseline="0" dirty="0">
                <a:solidFill>
                  <a:srgbClr val="000000"/>
                </a:solidFill>
                <a:latin typeface="Calibri" panose="020F0502020204030204" pitchFamily="34" charset="0"/>
              </a:rPr>
              <a:t>No, a student who graduated under the Texas First Early Graduation program should not have an endorsement. </a:t>
            </a:r>
          </a:p>
          <a:p>
            <a:endParaRPr lang="en-US" sz="2000" b="0" i="0" u="none" strike="noStrike" baseline="0" dirty="0">
              <a:latin typeface="Calibri" panose="020F0502020204030204" pitchFamily="34" charset="0"/>
            </a:endParaRPr>
          </a:p>
          <a:p>
            <a:endParaRPr lang="en-US" sz="1800" b="0" i="0" u="none" strike="noStrike" baseline="0" dirty="0">
              <a:solidFill>
                <a:srgbClr val="000000"/>
              </a:solidFill>
              <a:latin typeface="Calibri" panose="020F0502020204030204" pitchFamily="34" charset="0"/>
            </a:endParaRPr>
          </a:p>
          <a:p>
            <a:pPr marL="342900" indent="-342900">
              <a:buFont typeface="+mj-lt"/>
              <a:buAutoNum type="arabicPeriod"/>
            </a:pPr>
            <a:endParaRPr lang="en-US" dirty="0"/>
          </a:p>
        </p:txBody>
      </p:sp>
    </p:spTree>
    <p:extLst>
      <p:ext uri="{BB962C8B-B14F-4D97-AF65-F5344CB8AC3E}">
        <p14:creationId xmlns:p14="http://schemas.microsoft.com/office/powerpoint/2010/main" val="8883680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08738-4743-FFA6-183C-587A42BF1E73}"/>
              </a:ext>
            </a:extLst>
          </p:cNvPr>
          <p:cNvSpPr>
            <a:spLocks noGrp="1"/>
          </p:cNvSpPr>
          <p:nvPr>
            <p:ph type="title" idx="4294967295"/>
          </p:nvPr>
        </p:nvSpPr>
        <p:spPr>
          <a:xfrm>
            <a:off x="190501" y="114300"/>
            <a:ext cx="12001500" cy="541338"/>
          </a:xfrm>
        </p:spPr>
        <p:txBody>
          <a:bodyPr>
            <a:normAutofit fontScale="90000"/>
          </a:bodyPr>
          <a:lstStyle/>
          <a:p>
            <a:br>
              <a:rPr lang="en-US" sz="3100" dirty="0"/>
            </a:br>
            <a:br>
              <a:rPr lang="en-US" sz="3100" dirty="0"/>
            </a:br>
            <a:r>
              <a:rPr lang="en-US" sz="3100" dirty="0"/>
              <a:t>Questions and Answers</a:t>
            </a:r>
            <a:br>
              <a:rPr lang="en-US" sz="3100" dirty="0"/>
            </a:br>
            <a:r>
              <a:rPr lang="en-US" sz="3100" dirty="0"/>
              <a:t>SB 1888 Texas First Early High School Completion</a:t>
            </a:r>
            <a:br>
              <a:rPr lang="en-US" sz="2000" dirty="0"/>
            </a:br>
            <a:br>
              <a:rPr lang="en-US" sz="2000" dirty="0"/>
            </a:br>
            <a:endParaRPr lang="en-US" sz="2000" dirty="0"/>
          </a:p>
        </p:txBody>
      </p:sp>
      <p:sp>
        <p:nvSpPr>
          <p:cNvPr id="7" name="TextBox 6">
            <a:extLst>
              <a:ext uri="{FF2B5EF4-FFF2-40B4-BE49-F238E27FC236}">
                <a16:creationId xmlns:a16="http://schemas.microsoft.com/office/drawing/2014/main" id="{9139ED41-6788-F4D6-1E4D-8C07FCA147A9}"/>
              </a:ext>
            </a:extLst>
          </p:cNvPr>
          <p:cNvSpPr txBox="1"/>
          <p:nvPr/>
        </p:nvSpPr>
        <p:spPr>
          <a:xfrm>
            <a:off x="457199" y="1133474"/>
            <a:ext cx="11572875" cy="769441"/>
          </a:xfrm>
          <a:prstGeom prst="rect">
            <a:avLst/>
          </a:prstGeom>
          <a:noFill/>
        </p:spPr>
        <p:txBody>
          <a:bodyPr wrap="square" rtlCol="0">
            <a:spAutoFit/>
          </a:bodyPr>
          <a:lstStyle/>
          <a:p>
            <a:pPr marL="457200" indent="-457200">
              <a:buFont typeface="+mj-lt"/>
              <a:buAutoNum type="arabicPeriod" startAt="3"/>
            </a:pPr>
            <a:r>
              <a:rPr lang="en-US" sz="2200" b="1" i="0" u="none" strike="noStrike" baseline="0" dirty="0">
                <a:solidFill>
                  <a:srgbClr val="000000"/>
                </a:solidFill>
                <a:latin typeface="Calibri" panose="020F0502020204030204" pitchFamily="34" charset="0"/>
              </a:rPr>
              <a:t>What graduation data should be reported for a student who graduates as a Texas First Early High School Completion program graduate? </a:t>
            </a:r>
            <a:endParaRPr lang="en-US" sz="2200" b="0" i="0" u="none" strike="noStrike" baseline="0" dirty="0">
              <a:solidFill>
                <a:srgbClr val="000000"/>
              </a:solidFill>
              <a:latin typeface="Calibri" panose="020F0502020204030204" pitchFamily="34" charset="0"/>
            </a:endParaRPr>
          </a:p>
        </p:txBody>
      </p:sp>
      <p:pic>
        <p:nvPicPr>
          <p:cNvPr id="4" name="Picture 3">
            <a:extLst>
              <a:ext uri="{FF2B5EF4-FFF2-40B4-BE49-F238E27FC236}">
                <a16:creationId xmlns:a16="http://schemas.microsoft.com/office/drawing/2014/main" id="{FCE4A5B9-816C-5077-273C-6CA4EB460E53}"/>
              </a:ext>
            </a:extLst>
          </p:cNvPr>
          <p:cNvPicPr>
            <a:picLocks noChangeAspect="1"/>
          </p:cNvPicPr>
          <p:nvPr/>
        </p:nvPicPr>
        <p:blipFill>
          <a:blip r:embed="rId2"/>
          <a:stretch>
            <a:fillRect/>
          </a:stretch>
        </p:blipFill>
        <p:spPr>
          <a:xfrm>
            <a:off x="3131126" y="1882718"/>
            <a:ext cx="8238919" cy="4839644"/>
          </a:xfrm>
          <a:prstGeom prst="rect">
            <a:avLst/>
          </a:prstGeom>
        </p:spPr>
      </p:pic>
    </p:spTree>
    <p:extLst>
      <p:ext uri="{BB962C8B-B14F-4D97-AF65-F5344CB8AC3E}">
        <p14:creationId xmlns:p14="http://schemas.microsoft.com/office/powerpoint/2010/main" val="9995361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08738-4743-FFA6-183C-587A42BF1E73}"/>
              </a:ext>
            </a:extLst>
          </p:cNvPr>
          <p:cNvSpPr>
            <a:spLocks noGrp="1"/>
          </p:cNvSpPr>
          <p:nvPr>
            <p:ph type="title"/>
          </p:nvPr>
        </p:nvSpPr>
        <p:spPr/>
        <p:txBody>
          <a:bodyPr>
            <a:normAutofit fontScale="90000"/>
          </a:bodyPr>
          <a:lstStyle/>
          <a:p>
            <a:br>
              <a:rPr lang="en-US" sz="3100" dirty="0"/>
            </a:br>
            <a:r>
              <a:rPr lang="en-US" sz="3100" dirty="0"/>
              <a:t>Questions and Answers</a:t>
            </a:r>
            <a:br>
              <a:rPr lang="en-US" sz="3100" dirty="0"/>
            </a:br>
            <a:r>
              <a:rPr lang="en-US" sz="3100" dirty="0"/>
              <a:t>HB 114– PEIMS Discipline</a:t>
            </a:r>
            <a:br>
              <a:rPr lang="en-US" sz="2000" dirty="0"/>
            </a:br>
            <a:br>
              <a:rPr lang="en-US" sz="2000" dirty="0"/>
            </a:br>
            <a:endParaRPr lang="en-US" sz="2000" dirty="0"/>
          </a:p>
        </p:txBody>
      </p:sp>
      <p:sp>
        <p:nvSpPr>
          <p:cNvPr id="9" name="Content Placeholder 8">
            <a:extLst>
              <a:ext uri="{FF2B5EF4-FFF2-40B4-BE49-F238E27FC236}">
                <a16:creationId xmlns:a16="http://schemas.microsoft.com/office/drawing/2014/main" id="{D7F53347-8A88-EB18-6189-12C8DF7817EA}"/>
              </a:ext>
            </a:extLst>
          </p:cNvPr>
          <p:cNvSpPr>
            <a:spLocks noGrp="1"/>
          </p:cNvSpPr>
          <p:nvPr>
            <p:ph idx="1"/>
          </p:nvPr>
        </p:nvSpPr>
        <p:spPr>
          <a:xfrm>
            <a:off x="1246909" y="904580"/>
            <a:ext cx="9301018" cy="4480007"/>
          </a:xfrm>
        </p:spPr>
        <p:txBody>
          <a:bodyPr/>
          <a:lstStyle/>
          <a:p>
            <a:pPr marL="342900" marR="0" lvl="0" indent="-342900">
              <a:lnSpc>
                <a:spcPct val="107000"/>
              </a:lnSpc>
              <a:spcBef>
                <a:spcPts val="0"/>
              </a:spcBef>
              <a:spcAft>
                <a:spcPts val="800"/>
              </a:spcAft>
              <a:buClrTx/>
              <a:buFont typeface="+mj-lt"/>
              <a:buAutoNum type="arabicPeriod"/>
            </a:pPr>
            <a:r>
              <a:rPr lang="en-US"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Can LEAs use the new codes in the DISCIPLINARY-ACTION-REASON-CODE (C165) table and the DISCIPLINARY-LENGTH-DIFFERENCE-REASON-CODE (C166) for student infractions that occurred before September 1, 2023?</a:t>
            </a:r>
          </a:p>
          <a:p>
            <a:pPr marR="0" indent="0">
              <a:lnSpc>
                <a:spcPct val="107000"/>
              </a:lnSpc>
              <a:spcBef>
                <a:spcPts val="0"/>
              </a:spcBef>
              <a:spcAft>
                <a:spcPts val="800"/>
              </a:spcAft>
              <a:buNone/>
            </a:pPr>
            <a:r>
              <a:rPr lang="en-US"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LEAs can use the new codes in the DISCIPLINARY-ACTION-REASON-CODE (C165) table and the DISCIPLINARY-LENGTH-DIFFERENCE-REASON-CODE (C166) beginning September 1, 2023. Any infractions before September 1, 2023, should use the existing codes.</a:t>
            </a:r>
          </a:p>
          <a:p>
            <a:pPr marL="342900" marR="0" lvl="0" indent="-342900">
              <a:lnSpc>
                <a:spcPct val="107000"/>
              </a:lnSpc>
              <a:spcBef>
                <a:spcPts val="0"/>
              </a:spcBef>
              <a:spcAft>
                <a:spcPts val="0"/>
              </a:spcAft>
              <a:buClrTx/>
              <a:buFont typeface="+mj-lt"/>
              <a:buAutoNum type="arabicPeriod" startAt="2"/>
            </a:pPr>
            <a:r>
              <a:rPr lang="en-US"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If a student was found possessing an e-cigarette on September 1, 2023, and the LEA DAEP is already at capacity, what DISCIPLINARY-ACTION-CODE (E1005/C164) is reported for the student? </a:t>
            </a:r>
          </a:p>
          <a:p>
            <a:pPr marL="228600" marR="0">
              <a:lnSpc>
                <a:spcPct val="107000"/>
              </a:lnSpc>
              <a:spcBef>
                <a:spcPts val="0"/>
              </a:spcBef>
              <a:spcAft>
                <a:spcPts val="0"/>
              </a:spcAft>
            </a:pPr>
            <a:endParaRPr lang="en-US"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R="0" indent="0">
              <a:lnSpc>
                <a:spcPct val="107000"/>
              </a:lnSpc>
              <a:spcBef>
                <a:spcPts val="0"/>
              </a:spcBef>
              <a:spcAft>
                <a:spcPts val="0"/>
              </a:spcAft>
              <a:buNone/>
            </a:pPr>
            <a:r>
              <a:rPr lang="en-US"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If a DAEP is already at capacity and a student is found in possession of an e-cigarette, the LEA would report a </a:t>
            </a:r>
            <a:r>
              <a:rPr lang="en-US" sz="1800" kern="1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DisciplineActionExtension</a:t>
            </a:r>
            <a:r>
              <a:rPr lang="en-US"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showing the DAEP placement with zero days served and a DISCIPLINARY-LENGTH-REASON-CODE (E1009/C166) “11,” (Term Modified By District – Disciplinary Alternative Education Program Capacity) and a </a:t>
            </a:r>
            <a:r>
              <a:rPr lang="en-US" sz="1800" kern="1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DisciplineActionExtension</a:t>
            </a:r>
            <a:r>
              <a:rPr lang="en-US"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showing the </a:t>
            </a:r>
            <a:r>
              <a:rPr lang="en-US" sz="18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r>
              <a:rPr lang="en-US"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me the student would be serving in in-school suspension. Please see examples seven and eight in the TWEDS </a:t>
            </a:r>
            <a:r>
              <a:rPr lang="en-US" sz="1800" kern="1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DisciplineActionExtension</a:t>
            </a:r>
            <a:r>
              <a:rPr lang="en-US"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complex type. </a:t>
            </a:r>
          </a:p>
          <a:p>
            <a:endParaRPr lang="en-US" dirty="0"/>
          </a:p>
        </p:txBody>
      </p:sp>
    </p:spTree>
    <p:extLst>
      <p:ext uri="{BB962C8B-B14F-4D97-AF65-F5344CB8AC3E}">
        <p14:creationId xmlns:p14="http://schemas.microsoft.com/office/powerpoint/2010/main" val="9956573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08738-4743-FFA6-183C-587A42BF1E73}"/>
              </a:ext>
            </a:extLst>
          </p:cNvPr>
          <p:cNvSpPr>
            <a:spLocks noGrp="1"/>
          </p:cNvSpPr>
          <p:nvPr>
            <p:ph type="title"/>
          </p:nvPr>
        </p:nvSpPr>
        <p:spPr>
          <a:xfrm>
            <a:off x="712380" y="186763"/>
            <a:ext cx="11121657" cy="751350"/>
          </a:xfrm>
        </p:spPr>
        <p:txBody>
          <a:bodyPr>
            <a:noAutofit/>
          </a:bodyPr>
          <a:lstStyle/>
          <a:p>
            <a:br>
              <a:rPr lang="en-US" sz="2800" dirty="0"/>
            </a:br>
            <a:r>
              <a:rPr lang="en-US" sz="2800" dirty="0"/>
              <a:t>Questions and Answers</a:t>
            </a:r>
            <a:br>
              <a:rPr lang="en-US" sz="2800" dirty="0"/>
            </a:br>
            <a:r>
              <a:rPr lang="en-US" sz="2800" dirty="0"/>
              <a:t>HB 114– PEIMS Discipline</a:t>
            </a:r>
            <a:br>
              <a:rPr lang="en-US" sz="2800" dirty="0"/>
            </a:br>
            <a:endParaRPr lang="en-US" sz="2800" dirty="0"/>
          </a:p>
        </p:txBody>
      </p:sp>
      <p:sp>
        <p:nvSpPr>
          <p:cNvPr id="9" name="Content Placeholder 8">
            <a:extLst>
              <a:ext uri="{FF2B5EF4-FFF2-40B4-BE49-F238E27FC236}">
                <a16:creationId xmlns:a16="http://schemas.microsoft.com/office/drawing/2014/main" id="{D7F53347-8A88-EB18-6189-12C8DF7817EA}"/>
              </a:ext>
            </a:extLst>
          </p:cNvPr>
          <p:cNvSpPr>
            <a:spLocks noGrp="1"/>
          </p:cNvSpPr>
          <p:nvPr>
            <p:ph idx="1"/>
          </p:nvPr>
        </p:nvSpPr>
        <p:spPr>
          <a:xfrm>
            <a:off x="712380" y="938113"/>
            <a:ext cx="10623762" cy="4724149"/>
          </a:xfrm>
        </p:spPr>
        <p:txBody>
          <a:bodyPr/>
          <a:lstStyle/>
          <a:p>
            <a:pPr marL="342900" marR="0" lvl="0" indent="-342900">
              <a:lnSpc>
                <a:spcPct val="107000"/>
              </a:lnSpc>
              <a:spcBef>
                <a:spcPts val="0"/>
              </a:spcBef>
              <a:spcAft>
                <a:spcPts val="0"/>
              </a:spcAft>
              <a:buClrTx/>
              <a:buFont typeface="+mj-lt"/>
              <a:buAutoNum type="arabicPeriod" startAt="3"/>
            </a:pPr>
            <a:r>
              <a:rPr lang="en-US"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Which DISCIPLINARY-ACTION-REASON-CODEs (E1006/C165) can be reported with the DISCIPLINARY-LENGTH-DIFFERENCE-REASON-CODE (E1009/C166) “11” (Term Modified By District – Disciplinary Alternative Education Program Capacity)?</a:t>
            </a:r>
          </a:p>
          <a:p>
            <a:pPr marR="0" indent="0">
              <a:lnSpc>
                <a:spcPct val="107000"/>
              </a:lnSpc>
              <a:spcBef>
                <a:spcPts val="0"/>
              </a:spcBef>
              <a:spcAft>
                <a:spcPts val="0"/>
              </a:spcAft>
              <a:buNone/>
            </a:pPr>
            <a:endParaRPr lang="en-US"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R="0" indent="0">
              <a:lnSpc>
                <a:spcPct val="107000"/>
              </a:lnSpc>
              <a:spcBef>
                <a:spcPts val="0"/>
              </a:spcBef>
              <a:spcAft>
                <a:spcPts val="0"/>
              </a:spcAft>
              <a:buNone/>
            </a:pPr>
            <a:r>
              <a:rPr lang="en-US"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 following DISCIPLINARY-ACTION-REASON-CODEs (E1006/C165) can be used when reporting a DISCIPLINARY-LENGTH-DIFFERENCE-REASON-CODE (E1009/C166) “11” (Term Modified By district – Disciplinary Alternative Educa</a:t>
            </a:r>
            <a:r>
              <a:rPr lang="en-US" sz="16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r>
              <a:rPr lang="en-US"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on Program Capacity):</a:t>
            </a:r>
          </a:p>
          <a:p>
            <a:pPr marL="0" indent="0">
              <a:buNone/>
            </a:pPr>
            <a:endParaRPr lang="en-US" dirty="0"/>
          </a:p>
          <a:p>
            <a:pPr marL="0" indent="0">
              <a:buNone/>
            </a:pPr>
            <a:endParaRPr lang="en-US" dirty="0"/>
          </a:p>
          <a:p>
            <a:pPr marL="0" indent="0">
              <a:buNone/>
            </a:pPr>
            <a:endParaRPr lang="en-US" dirty="0"/>
          </a:p>
          <a:p>
            <a:pPr marL="342900" indent="-342900">
              <a:buClrTx/>
              <a:buFont typeface="+mj-lt"/>
              <a:buAutoNum type="arabicPeriod" startAt="4"/>
            </a:pPr>
            <a:r>
              <a:rPr lang="en-US"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Are any business context rules preven</a:t>
            </a:r>
            <a:r>
              <a:rPr lang="en-US" sz="1800" b="1"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ti</a:t>
            </a:r>
            <a:r>
              <a:rPr lang="en-US"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ng an LEA from assigning more than three days for in-school suspension?</a:t>
            </a:r>
          </a:p>
          <a:p>
            <a:pPr marL="457200" lvl="1" indent="0">
              <a:buClrTx/>
              <a:buNone/>
            </a:pPr>
            <a:r>
              <a:rPr lang="en-US" sz="1600" dirty="0">
                <a:solidFill>
                  <a:srgbClr val="000000"/>
                </a:solidFill>
                <a:effectLst/>
                <a:latin typeface="Calibri" panose="020F0502020204030204" pitchFamily="34" charset="0"/>
                <a:ea typeface="Calibri" panose="020F0502020204030204" pitchFamily="34" charset="0"/>
              </a:rPr>
              <a:t>DISCIPLINARY-ACTION-CODEs (E1005/C164) “06” and “26” have been added to the existing special warnings, 44425-0047                  and 44425-44425-0048, to warn an LEA that in-school suspensions are limited by law to three days per incident. </a:t>
            </a:r>
          </a:p>
          <a:p>
            <a:pPr marL="800100" lvl="1" indent="-342900">
              <a:buClrTx/>
              <a:buFont typeface="+mj-lt"/>
              <a:buAutoNum type="arabicPeriod" startAt="4"/>
            </a:pPr>
            <a:endParaRPr lang="en-US"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pic>
        <p:nvPicPr>
          <p:cNvPr id="3" name="Picture 2" descr="A screenshot of a computer&#10;&#10;Description automatically generated">
            <a:extLst>
              <a:ext uri="{FF2B5EF4-FFF2-40B4-BE49-F238E27FC236}">
                <a16:creationId xmlns:a16="http://schemas.microsoft.com/office/drawing/2014/main" id="{596F1488-C766-7A76-AFB0-AEDBE0D19977}"/>
              </a:ext>
            </a:extLst>
          </p:cNvPr>
          <p:cNvPicPr>
            <a:picLocks noChangeAspect="1"/>
          </p:cNvPicPr>
          <p:nvPr/>
        </p:nvPicPr>
        <p:blipFill>
          <a:blip r:embed="rId2"/>
          <a:stretch>
            <a:fillRect/>
          </a:stretch>
        </p:blipFill>
        <p:spPr>
          <a:xfrm>
            <a:off x="2633621" y="2691376"/>
            <a:ext cx="6789835" cy="1475247"/>
          </a:xfrm>
          <a:prstGeom prst="rect">
            <a:avLst/>
          </a:prstGeom>
        </p:spPr>
      </p:pic>
      <p:pic>
        <p:nvPicPr>
          <p:cNvPr id="4" name="Picture 3">
            <a:extLst>
              <a:ext uri="{FF2B5EF4-FFF2-40B4-BE49-F238E27FC236}">
                <a16:creationId xmlns:a16="http://schemas.microsoft.com/office/drawing/2014/main" id="{C631A660-282D-168F-B3AE-ED3CD2546B32}"/>
              </a:ext>
            </a:extLst>
          </p:cNvPr>
          <p:cNvPicPr>
            <a:picLocks noChangeAspect="1"/>
          </p:cNvPicPr>
          <p:nvPr/>
        </p:nvPicPr>
        <p:blipFill>
          <a:blip r:embed="rId3"/>
          <a:stretch>
            <a:fillRect/>
          </a:stretch>
        </p:blipFill>
        <p:spPr>
          <a:xfrm>
            <a:off x="2633621" y="4137983"/>
            <a:ext cx="6789836" cy="413403"/>
          </a:xfrm>
          <a:prstGeom prst="rect">
            <a:avLst/>
          </a:prstGeom>
        </p:spPr>
      </p:pic>
    </p:spTree>
    <p:extLst>
      <p:ext uri="{BB962C8B-B14F-4D97-AF65-F5344CB8AC3E}">
        <p14:creationId xmlns:p14="http://schemas.microsoft.com/office/powerpoint/2010/main" val="4689075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A4655-6657-700E-590A-CAE3AC09707E}"/>
              </a:ext>
            </a:extLst>
          </p:cNvPr>
          <p:cNvSpPr>
            <a:spLocks noGrp="1"/>
          </p:cNvSpPr>
          <p:nvPr>
            <p:ph type="title"/>
          </p:nvPr>
        </p:nvSpPr>
        <p:spPr/>
        <p:txBody>
          <a:bodyPr>
            <a:noAutofit/>
          </a:bodyPr>
          <a:lstStyle/>
          <a:p>
            <a:r>
              <a:rPr lang="en-US" sz="2800" dirty="0"/>
              <a:t>Questions and Answers</a:t>
            </a:r>
            <a:br>
              <a:rPr lang="en-US" sz="2800" dirty="0"/>
            </a:br>
            <a:r>
              <a:rPr lang="en-US" sz="2800" dirty="0"/>
              <a:t>HB 8– PEIMS Associate Degree Indicator</a:t>
            </a:r>
          </a:p>
        </p:txBody>
      </p:sp>
      <p:sp>
        <p:nvSpPr>
          <p:cNvPr id="3" name="Content Placeholder 2">
            <a:extLst>
              <a:ext uri="{FF2B5EF4-FFF2-40B4-BE49-F238E27FC236}">
                <a16:creationId xmlns:a16="http://schemas.microsoft.com/office/drawing/2014/main" id="{275F45EB-F732-E0AD-854A-4B2C5DD011F9}"/>
              </a:ext>
            </a:extLst>
          </p:cNvPr>
          <p:cNvSpPr>
            <a:spLocks noGrp="1"/>
          </p:cNvSpPr>
          <p:nvPr>
            <p:ph idx="1"/>
          </p:nvPr>
        </p:nvSpPr>
        <p:spPr/>
        <p:txBody>
          <a:bodyPr/>
          <a:lstStyle/>
          <a:p>
            <a:pPr marL="514350" indent="-514350">
              <a:buClrTx/>
              <a:buFont typeface="+mj-lt"/>
              <a:buAutoNum type="arabicPeriod"/>
            </a:pPr>
            <a:r>
              <a:rPr lang="en-US" sz="2400" b="1" dirty="0">
                <a:solidFill>
                  <a:schemeClr val="tx1"/>
                </a:solidFill>
              </a:rPr>
              <a:t>In the Fall Submission, we could report any student in grades 11 or 12 who earned an associate degree over the summer break. How should these non-graduate students be reported in the 2023- 2024 school year? </a:t>
            </a:r>
          </a:p>
          <a:p>
            <a:pPr marL="0" indent="0">
              <a:buClrTx/>
              <a:buNone/>
            </a:pPr>
            <a:endParaRPr lang="en-US" sz="2400" b="1" dirty="0">
              <a:solidFill>
                <a:schemeClr val="tx1"/>
              </a:solidFill>
            </a:endParaRPr>
          </a:p>
          <a:p>
            <a:pPr marL="457200" lvl="1" indent="0">
              <a:buClrTx/>
              <a:buNone/>
            </a:pPr>
            <a:r>
              <a:rPr lang="en-US" dirty="0">
                <a:solidFill>
                  <a:schemeClr val="tx1"/>
                </a:solidFill>
              </a:rPr>
              <a:t>In the 2023-2024 PEIMS Fall Submission only, TEA is asking that an LEA report the ASSOCIATE-DEGREE-INDICATOR-CODE (E1596) on the </a:t>
            </a:r>
            <a:r>
              <a:rPr lang="en-US" dirty="0" err="1">
                <a:solidFill>
                  <a:schemeClr val="tx1"/>
                </a:solidFill>
              </a:rPr>
              <a:t>StudentExtension</a:t>
            </a:r>
            <a:r>
              <a:rPr lang="en-US" dirty="0">
                <a:solidFill>
                  <a:schemeClr val="tx1"/>
                </a:solidFill>
              </a:rPr>
              <a:t> complex type for graduates or leavers. In the 2023- 2024 PEIMS Summer submission any student who earned an associate degree over the summer break (summer 2023) who was not reported in the PEIMS Fall Submission, should be reported with the ASSOCIATE-DEGREE-INDICATOR-CODE (E1596/C235) using the new code table.</a:t>
            </a:r>
          </a:p>
        </p:txBody>
      </p:sp>
    </p:spTree>
    <p:extLst>
      <p:ext uri="{BB962C8B-B14F-4D97-AF65-F5344CB8AC3E}">
        <p14:creationId xmlns:p14="http://schemas.microsoft.com/office/powerpoint/2010/main" val="26757374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A0F86-71AF-F5C1-6556-A645C1C24A5E}"/>
              </a:ext>
            </a:extLst>
          </p:cNvPr>
          <p:cNvSpPr>
            <a:spLocks noGrp="1"/>
          </p:cNvSpPr>
          <p:nvPr>
            <p:ph type="title"/>
          </p:nvPr>
        </p:nvSpPr>
        <p:spPr/>
        <p:txBody>
          <a:bodyPr>
            <a:noAutofit/>
          </a:bodyPr>
          <a:lstStyle/>
          <a:p>
            <a:r>
              <a:rPr lang="en-US" sz="2800" dirty="0"/>
              <a:t>Questions and Answers</a:t>
            </a:r>
            <a:br>
              <a:rPr lang="en-US" sz="2800" dirty="0"/>
            </a:br>
            <a:r>
              <a:rPr lang="en-US" sz="2800" dirty="0"/>
              <a:t>HB 3708– PEIMS Non-Enrolled UIL Participant</a:t>
            </a:r>
          </a:p>
        </p:txBody>
      </p:sp>
      <p:sp>
        <p:nvSpPr>
          <p:cNvPr id="3" name="Content Placeholder 2">
            <a:extLst>
              <a:ext uri="{FF2B5EF4-FFF2-40B4-BE49-F238E27FC236}">
                <a16:creationId xmlns:a16="http://schemas.microsoft.com/office/drawing/2014/main" id="{396B09DD-0092-35B0-21A7-D62E8EF3E1C2}"/>
              </a:ext>
            </a:extLst>
          </p:cNvPr>
          <p:cNvSpPr>
            <a:spLocks noGrp="1"/>
          </p:cNvSpPr>
          <p:nvPr>
            <p:ph idx="1"/>
          </p:nvPr>
        </p:nvSpPr>
        <p:spPr>
          <a:xfrm>
            <a:off x="712380" y="1191491"/>
            <a:ext cx="10623762" cy="4655498"/>
          </a:xfrm>
        </p:spPr>
        <p:txBody>
          <a:bodyPr/>
          <a:lstStyle/>
          <a:p>
            <a:pPr marL="457200" indent="-457200">
              <a:buClrTx/>
              <a:buFont typeface="+mj-lt"/>
              <a:buAutoNum type="arabicPeriod"/>
            </a:pPr>
            <a:r>
              <a:rPr lang="en-US" sz="2000" b="1" dirty="0">
                <a:solidFill>
                  <a:schemeClr val="tx1"/>
                </a:solidFill>
              </a:rPr>
              <a:t>If a student was enrolled in a public school at any time during the school year, do they qualify for the non-enrolled UIL student allotment? </a:t>
            </a:r>
          </a:p>
          <a:p>
            <a:pPr marL="457200" lvl="1" indent="0" algn="just">
              <a:buClrTx/>
              <a:buNone/>
            </a:pPr>
            <a:r>
              <a:rPr lang="en-US" sz="2000" dirty="0">
                <a:solidFill>
                  <a:schemeClr val="tx1"/>
                </a:solidFill>
              </a:rPr>
              <a:t>No, a student cannot be enrolled in a public school anytime during the school year and qualify for the allotment. TEA has added a business context rule, 40100-0250, to prevent a student from being reported with the NON-ENROLLED-STUDENT-UIL-ACTIVITY (E1739/C234) code and no eligible, ineligible, or flex days present. </a:t>
            </a:r>
          </a:p>
          <a:p>
            <a:pPr marL="457200" indent="-457200">
              <a:buClrTx/>
              <a:buFont typeface="+mj-lt"/>
              <a:buAutoNum type="arabicPeriod" startAt="2"/>
            </a:pPr>
            <a:r>
              <a:rPr lang="en-US" sz="2000" b="1" dirty="0">
                <a:solidFill>
                  <a:schemeClr val="tx1"/>
                </a:solidFill>
              </a:rPr>
              <a:t>Can students attending private schools qualify for the non-enrolled UIL student allotment?</a:t>
            </a:r>
            <a:r>
              <a:rPr lang="en-US" sz="2000" dirty="0">
                <a:solidFill>
                  <a:schemeClr val="tx1"/>
                </a:solidFill>
              </a:rPr>
              <a:t> </a:t>
            </a:r>
          </a:p>
          <a:p>
            <a:pPr marL="457200" lvl="1" indent="0">
              <a:buClrTx/>
              <a:buNone/>
            </a:pPr>
            <a:r>
              <a:rPr lang="en-US" sz="2000" dirty="0">
                <a:solidFill>
                  <a:schemeClr val="tx1"/>
                </a:solidFill>
              </a:rPr>
              <a:t>No, the non-enrolled UIL student allotment was developed for homeschooled students as defined by TEC §29.916(a)(1).  </a:t>
            </a:r>
          </a:p>
          <a:p>
            <a:pPr marL="457200" indent="-457200">
              <a:buClrTx/>
              <a:buFont typeface="+mj-lt"/>
              <a:buAutoNum type="arabicPeriod" startAt="3"/>
            </a:pPr>
            <a:r>
              <a:rPr lang="en-US" sz="2000" b="1" dirty="0">
                <a:solidFill>
                  <a:schemeClr val="tx1"/>
                </a:solidFill>
              </a:rPr>
              <a:t>Which ADA-ELIGIBILITY-CODE (E0787/C059) should be used to report the non-enrolled UIL students? </a:t>
            </a:r>
          </a:p>
          <a:p>
            <a:pPr marL="457200" lvl="1" indent="0">
              <a:buClrTx/>
              <a:buNone/>
            </a:pPr>
            <a:r>
              <a:rPr lang="en-US" sz="2000" dirty="0">
                <a:solidFill>
                  <a:schemeClr val="tx1"/>
                </a:solidFill>
              </a:rPr>
              <a:t>Since the ADA-ELIGIBILITY-CODE (E0787/C059) is not reported in the PEIMS Summer Submission, it is a local decision on what, if any, ADA code an LEA would enter in their local system. </a:t>
            </a:r>
          </a:p>
          <a:p>
            <a:pPr marL="0" indent="0">
              <a:buClrTx/>
              <a:buNone/>
            </a:pPr>
            <a:endParaRPr lang="en-US" sz="2000" dirty="0">
              <a:solidFill>
                <a:schemeClr val="tx1"/>
              </a:solidFill>
            </a:endParaRPr>
          </a:p>
        </p:txBody>
      </p:sp>
    </p:spTree>
    <p:extLst>
      <p:ext uri="{BB962C8B-B14F-4D97-AF65-F5344CB8AC3E}">
        <p14:creationId xmlns:p14="http://schemas.microsoft.com/office/powerpoint/2010/main" val="19255765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A0F86-71AF-F5C1-6556-A645C1C24A5E}"/>
              </a:ext>
            </a:extLst>
          </p:cNvPr>
          <p:cNvSpPr>
            <a:spLocks noGrp="1"/>
          </p:cNvSpPr>
          <p:nvPr>
            <p:ph type="title"/>
          </p:nvPr>
        </p:nvSpPr>
        <p:spPr/>
        <p:txBody>
          <a:bodyPr>
            <a:noAutofit/>
          </a:bodyPr>
          <a:lstStyle/>
          <a:p>
            <a:r>
              <a:rPr lang="en-US" sz="2800" dirty="0"/>
              <a:t>Questions and Answers</a:t>
            </a:r>
            <a:br>
              <a:rPr lang="en-US" sz="2800" dirty="0"/>
            </a:br>
            <a:r>
              <a:rPr lang="en-US" sz="2800" dirty="0"/>
              <a:t>HB 3708– PEIMS Non-Enrolled UIL Participant</a:t>
            </a:r>
          </a:p>
        </p:txBody>
      </p:sp>
      <p:sp>
        <p:nvSpPr>
          <p:cNvPr id="3" name="Content Placeholder 2">
            <a:extLst>
              <a:ext uri="{FF2B5EF4-FFF2-40B4-BE49-F238E27FC236}">
                <a16:creationId xmlns:a16="http://schemas.microsoft.com/office/drawing/2014/main" id="{396B09DD-0092-35B0-21A7-D62E8EF3E1C2}"/>
              </a:ext>
            </a:extLst>
          </p:cNvPr>
          <p:cNvSpPr>
            <a:spLocks noGrp="1"/>
          </p:cNvSpPr>
          <p:nvPr>
            <p:ph idx="1"/>
          </p:nvPr>
        </p:nvSpPr>
        <p:spPr>
          <a:xfrm>
            <a:off x="712380" y="1191491"/>
            <a:ext cx="10623762" cy="4655498"/>
          </a:xfrm>
        </p:spPr>
        <p:txBody>
          <a:bodyPr/>
          <a:lstStyle/>
          <a:p>
            <a:pPr marL="457200" indent="-457200">
              <a:buClrTx/>
              <a:buFont typeface="+mj-lt"/>
              <a:buAutoNum type="arabicPeriod" startAt="4"/>
            </a:pPr>
            <a:r>
              <a:rPr lang="en-US" sz="2400" b="1" dirty="0">
                <a:solidFill>
                  <a:schemeClr val="tx1"/>
                </a:solidFill>
              </a:rPr>
              <a:t>What enrollment documentation would a parent need to provide to an LEA to allow their homeschooled student to participate in UIL activities? </a:t>
            </a:r>
          </a:p>
          <a:p>
            <a:pPr marL="0" indent="0">
              <a:buClrTx/>
              <a:buNone/>
            </a:pPr>
            <a:endParaRPr lang="en-US" sz="2400" b="1" dirty="0">
              <a:solidFill>
                <a:schemeClr val="tx1"/>
              </a:solidFill>
            </a:endParaRPr>
          </a:p>
          <a:p>
            <a:pPr marL="457200" lvl="1" indent="0">
              <a:lnSpc>
                <a:spcPct val="100000"/>
              </a:lnSpc>
              <a:buClrTx/>
              <a:buNone/>
            </a:pPr>
            <a:r>
              <a:rPr lang="en-US" dirty="0">
                <a:solidFill>
                  <a:schemeClr val="tx1"/>
                </a:solidFill>
              </a:rPr>
              <a:t>A non-enrolled student who seeks to participate in a UIL activity must establish minimum proof of residency acceptable to the district in the same manner as an applicant to attend a school in the district under TEC §25.001. Additionally, a non-enrolled student is subject to the immunization requirements and exceptions of TEC §38.001. An LEA would need to develop a process for collecting the above information and any additional documents needed to establish the age and identity of the student for Unique ID assignment purposes. </a:t>
            </a:r>
          </a:p>
        </p:txBody>
      </p:sp>
    </p:spTree>
    <p:extLst>
      <p:ext uri="{BB962C8B-B14F-4D97-AF65-F5344CB8AC3E}">
        <p14:creationId xmlns:p14="http://schemas.microsoft.com/office/powerpoint/2010/main" val="9474855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A0F86-71AF-F5C1-6556-A645C1C24A5E}"/>
              </a:ext>
            </a:extLst>
          </p:cNvPr>
          <p:cNvSpPr>
            <a:spLocks noGrp="1"/>
          </p:cNvSpPr>
          <p:nvPr>
            <p:ph type="title"/>
          </p:nvPr>
        </p:nvSpPr>
        <p:spPr/>
        <p:txBody>
          <a:bodyPr>
            <a:noAutofit/>
          </a:bodyPr>
          <a:lstStyle/>
          <a:p>
            <a:r>
              <a:rPr lang="en-US" sz="2800" dirty="0"/>
              <a:t>Questions and Answers</a:t>
            </a:r>
            <a:br>
              <a:rPr lang="en-US" sz="2800" dirty="0"/>
            </a:br>
            <a:r>
              <a:rPr lang="en-US" sz="2800" dirty="0"/>
              <a:t>HB 3708– PEIMS Non-Enrolled UIL Participant</a:t>
            </a:r>
          </a:p>
        </p:txBody>
      </p:sp>
      <p:sp>
        <p:nvSpPr>
          <p:cNvPr id="3" name="Content Placeholder 2">
            <a:extLst>
              <a:ext uri="{FF2B5EF4-FFF2-40B4-BE49-F238E27FC236}">
                <a16:creationId xmlns:a16="http://schemas.microsoft.com/office/drawing/2014/main" id="{396B09DD-0092-35B0-21A7-D62E8EF3E1C2}"/>
              </a:ext>
            </a:extLst>
          </p:cNvPr>
          <p:cNvSpPr>
            <a:spLocks noGrp="1"/>
          </p:cNvSpPr>
          <p:nvPr>
            <p:ph idx="1"/>
          </p:nvPr>
        </p:nvSpPr>
        <p:spPr>
          <a:xfrm>
            <a:off x="712380" y="1016000"/>
            <a:ext cx="10623762" cy="4655498"/>
          </a:xfrm>
        </p:spPr>
        <p:txBody>
          <a:bodyPr/>
          <a:lstStyle/>
          <a:p>
            <a:pPr marL="457200" indent="-457200">
              <a:buClrTx/>
              <a:buFont typeface="+mj-lt"/>
              <a:buAutoNum type="arabicPeriod" startAt="5"/>
            </a:pPr>
            <a:r>
              <a:rPr lang="en-US" sz="2400" b="1" dirty="0">
                <a:solidFill>
                  <a:schemeClr val="tx1"/>
                </a:solidFill>
              </a:rPr>
              <a:t>Is there a limit on the number of UIL activities per student an LEA can report?</a:t>
            </a:r>
          </a:p>
          <a:p>
            <a:pPr marL="457200" lvl="1" indent="0">
              <a:lnSpc>
                <a:spcPct val="100000"/>
              </a:lnSpc>
              <a:buClrTx/>
              <a:buNone/>
            </a:pPr>
            <a:r>
              <a:rPr lang="en-US" dirty="0">
                <a:solidFill>
                  <a:schemeClr val="tx1"/>
                </a:solidFill>
              </a:rPr>
              <a:t>HB 3708 did not include a limit on the number of UIL activities per student that an LEA can report. The sub-complex type is unbounded so the LEA can report all the UIL activities in which a non-enrolled student participated. </a:t>
            </a:r>
          </a:p>
          <a:p>
            <a:pPr marL="457200" lvl="1" indent="0">
              <a:lnSpc>
                <a:spcPct val="100000"/>
              </a:lnSpc>
              <a:buClrTx/>
              <a:buNone/>
            </a:pPr>
            <a:endParaRPr lang="en-US" dirty="0">
              <a:solidFill>
                <a:schemeClr val="tx1"/>
              </a:solidFill>
            </a:endParaRPr>
          </a:p>
          <a:p>
            <a:pPr marL="457200" indent="-457200">
              <a:lnSpc>
                <a:spcPct val="100000"/>
              </a:lnSpc>
              <a:buClrTx/>
              <a:buFont typeface="+mj-lt"/>
              <a:buAutoNum type="arabicPeriod" startAt="6"/>
            </a:pPr>
            <a:r>
              <a:rPr lang="en-US" sz="2400" b="1" dirty="0">
                <a:solidFill>
                  <a:schemeClr val="tx1"/>
                </a:solidFill>
              </a:rPr>
              <a:t>Which complex types should be reported for a non-enrolled UIL participant student in the PEIMS Summer Submission? </a:t>
            </a:r>
          </a:p>
          <a:p>
            <a:pPr marL="457200" lvl="1" indent="0">
              <a:lnSpc>
                <a:spcPct val="100000"/>
              </a:lnSpc>
              <a:buClrTx/>
              <a:buNone/>
            </a:pPr>
            <a:r>
              <a:rPr lang="en-US" dirty="0">
                <a:solidFill>
                  <a:schemeClr val="tx1"/>
                </a:solidFill>
              </a:rPr>
              <a:t>For non-enrolled students reporting UIL activities, the following complex types need to be reported: </a:t>
            </a:r>
          </a:p>
          <a:p>
            <a:pPr marL="457200" lvl="1" indent="0">
              <a:lnSpc>
                <a:spcPct val="100000"/>
              </a:lnSpc>
              <a:buClrTx/>
              <a:buNone/>
            </a:pPr>
            <a:r>
              <a:rPr lang="en-US" dirty="0" err="1">
                <a:solidFill>
                  <a:schemeClr val="tx1"/>
                </a:solidFill>
              </a:rPr>
              <a:t>StudentExtension</a:t>
            </a:r>
            <a:r>
              <a:rPr lang="en-US" dirty="0">
                <a:solidFill>
                  <a:schemeClr val="tx1"/>
                </a:solidFill>
              </a:rPr>
              <a:t> </a:t>
            </a:r>
          </a:p>
          <a:p>
            <a:pPr marL="457200" lvl="1" indent="0">
              <a:lnSpc>
                <a:spcPct val="100000"/>
              </a:lnSpc>
              <a:buClrTx/>
              <a:buNone/>
            </a:pPr>
            <a:r>
              <a:rPr lang="en-US" dirty="0" err="1">
                <a:solidFill>
                  <a:schemeClr val="tx1"/>
                </a:solidFill>
              </a:rPr>
              <a:t>StudentSchoolAssociation</a:t>
            </a:r>
            <a:endParaRPr lang="en-US" dirty="0">
              <a:solidFill>
                <a:schemeClr val="tx1"/>
              </a:solidFill>
            </a:endParaRPr>
          </a:p>
        </p:txBody>
      </p:sp>
    </p:spTree>
    <p:extLst>
      <p:ext uri="{BB962C8B-B14F-4D97-AF65-F5344CB8AC3E}">
        <p14:creationId xmlns:p14="http://schemas.microsoft.com/office/powerpoint/2010/main" val="7238168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A0F86-71AF-F5C1-6556-A645C1C24A5E}"/>
              </a:ext>
            </a:extLst>
          </p:cNvPr>
          <p:cNvSpPr>
            <a:spLocks noGrp="1"/>
          </p:cNvSpPr>
          <p:nvPr>
            <p:ph type="title"/>
          </p:nvPr>
        </p:nvSpPr>
        <p:spPr/>
        <p:txBody>
          <a:bodyPr>
            <a:noAutofit/>
          </a:bodyPr>
          <a:lstStyle/>
          <a:p>
            <a:r>
              <a:rPr lang="en-US" sz="2800" dirty="0"/>
              <a:t>Questions and Answers</a:t>
            </a:r>
            <a:br>
              <a:rPr lang="en-US" sz="2800" dirty="0"/>
            </a:br>
            <a:r>
              <a:rPr lang="en-US" sz="2800" dirty="0"/>
              <a:t>HB 3708– PEIMS Non-Enrolled UIL Participant</a:t>
            </a:r>
          </a:p>
        </p:txBody>
      </p:sp>
      <p:sp>
        <p:nvSpPr>
          <p:cNvPr id="3" name="Content Placeholder 2">
            <a:extLst>
              <a:ext uri="{FF2B5EF4-FFF2-40B4-BE49-F238E27FC236}">
                <a16:creationId xmlns:a16="http://schemas.microsoft.com/office/drawing/2014/main" id="{396B09DD-0092-35B0-21A7-D62E8EF3E1C2}"/>
              </a:ext>
            </a:extLst>
          </p:cNvPr>
          <p:cNvSpPr>
            <a:spLocks noGrp="1"/>
          </p:cNvSpPr>
          <p:nvPr>
            <p:ph idx="1"/>
          </p:nvPr>
        </p:nvSpPr>
        <p:spPr>
          <a:xfrm>
            <a:off x="712380" y="1016000"/>
            <a:ext cx="10623762" cy="4655498"/>
          </a:xfrm>
        </p:spPr>
        <p:txBody>
          <a:bodyPr/>
          <a:lstStyle/>
          <a:p>
            <a:pPr marL="342900" indent="-342900">
              <a:buClrTx/>
              <a:buFont typeface="+mj-lt"/>
              <a:buAutoNum type="arabicPeriod" startAt="7"/>
            </a:pPr>
            <a:r>
              <a:rPr lang="en-US" sz="2000" b="1" i="0" u="none" strike="noStrike" baseline="0" dirty="0">
                <a:solidFill>
                  <a:srgbClr val="000000"/>
                </a:solidFill>
                <a:latin typeface="Calibri" panose="020F0502020204030204" pitchFamily="34" charset="0"/>
              </a:rPr>
              <a:t>Who approves the eligibility of non-enrolled (homeschooled) students to participate in UIL school activities within an LEA? </a:t>
            </a:r>
            <a:endParaRPr lang="en-US" sz="2000" b="0" i="0" u="none" strike="noStrike" baseline="0" dirty="0">
              <a:solidFill>
                <a:srgbClr val="000000"/>
              </a:solidFill>
              <a:latin typeface="Calibri" panose="020F0502020204030204" pitchFamily="34" charset="0"/>
            </a:endParaRPr>
          </a:p>
          <a:p>
            <a:pPr marL="457200" lvl="1" indent="0">
              <a:lnSpc>
                <a:spcPct val="100000"/>
              </a:lnSpc>
              <a:buNone/>
            </a:pPr>
            <a:r>
              <a:rPr lang="en-US" sz="2000" b="0" i="0" u="none" strike="noStrike" baseline="0" dirty="0">
                <a:solidFill>
                  <a:srgbClr val="000000"/>
                </a:solidFill>
                <a:latin typeface="Calibri" panose="020F0502020204030204" pitchFamily="34" charset="0"/>
              </a:rPr>
              <a:t>Each local school district should determine if homeschool participation is allowed. </a:t>
            </a:r>
          </a:p>
          <a:p>
            <a:pPr marL="457200" lvl="1" indent="0">
              <a:lnSpc>
                <a:spcPct val="100000"/>
              </a:lnSpc>
              <a:buNone/>
            </a:pPr>
            <a:r>
              <a:rPr lang="en-US" sz="2000" b="0" i="0" u="none" strike="noStrike" baseline="0" dirty="0">
                <a:solidFill>
                  <a:srgbClr val="000000"/>
                </a:solidFill>
                <a:latin typeface="Calibri" panose="020F0502020204030204" pitchFamily="34" charset="0"/>
              </a:rPr>
              <a:t>Additional information on HB 547 (87th Legislative Session) - Homeschool Participation can be found in the </a:t>
            </a:r>
            <a:r>
              <a:rPr lang="en-US" sz="2000" b="0" i="0" u="none" strike="noStrike" baseline="0" dirty="0">
                <a:solidFill>
                  <a:srgbClr val="0562C1"/>
                </a:solidFill>
                <a:latin typeface="Calibri" panose="020F0502020204030204" pitchFamily="34" charset="0"/>
              </a:rPr>
              <a:t>UIL Texas.org/policy/homeschool-FAQ </a:t>
            </a:r>
            <a:endParaRPr lang="en-US" sz="2000" dirty="0">
              <a:solidFill>
                <a:schemeClr val="tx1"/>
              </a:solidFill>
              <a:latin typeface="Calibri" panose="020F0502020204030204" pitchFamily="34" charset="0"/>
            </a:endParaRPr>
          </a:p>
          <a:p>
            <a:pPr marL="342900" indent="-342900">
              <a:buClrTx/>
              <a:buFont typeface="+mj-lt"/>
              <a:buAutoNum type="arabicPeriod" startAt="7"/>
            </a:pPr>
            <a:r>
              <a:rPr lang="en-US" sz="2200" b="1" i="0" u="none" strike="noStrike" baseline="0" dirty="0">
                <a:solidFill>
                  <a:srgbClr val="000000"/>
                </a:solidFill>
                <a:latin typeface="Calibri" panose="020F0502020204030204" pitchFamily="34" charset="0"/>
              </a:rPr>
              <a:t>Can a non-enrolled (homeschooled) transfer student participate in UIL activities? </a:t>
            </a:r>
          </a:p>
          <a:p>
            <a:pPr marL="457200" marR="1390" lvl="1" indent="0">
              <a:buNone/>
            </a:pPr>
            <a:r>
              <a:rPr lang="en-US" sz="2000" b="0" i="0" u="none" strike="noStrike" baseline="0" dirty="0">
                <a:solidFill>
                  <a:schemeClr val="tx1"/>
                </a:solidFill>
                <a:latin typeface="Calibri" panose="020F0502020204030204" pitchFamily="34" charset="0"/>
              </a:rPr>
              <a:t>According to TEC§33.0832, a non-enrolled (homeschooled) student may only participate in UIL school activities in the school district that the student would be eligible to attend based on the student’s residential address. A non-enrolled (homeschooled) student seeking to participate in a league activity on behalf of a school shall be required to establish minimum proof of residency acceptable to the district in the same manner as an applicant to attend a school in the district under TEC§25.001.</a:t>
            </a:r>
          </a:p>
          <a:p>
            <a:pPr marL="457200" lvl="1" indent="0">
              <a:buNone/>
            </a:pPr>
            <a:r>
              <a:rPr lang="en-US" sz="2000" b="0" i="0" u="none" strike="noStrike" baseline="0" dirty="0">
                <a:solidFill>
                  <a:schemeClr val="tx1"/>
                </a:solidFill>
                <a:latin typeface="Calibri" panose="020F0502020204030204" pitchFamily="34" charset="0"/>
              </a:rPr>
              <a:t>Additional information can be found in </a:t>
            </a:r>
            <a:r>
              <a:rPr lang="en-US" sz="2000" b="0" i="0" u="sng" strike="noStrike" baseline="0" dirty="0">
                <a:solidFill>
                  <a:schemeClr val="tx1"/>
                </a:solidFill>
                <a:latin typeface="Calibri" panose="020F0502020204030204" pitchFamily="34" charset="0"/>
                <a:hlinkClick r:id="rId2">
                  <a:extLst>
                    <a:ext uri="{A12FA001-AC4F-418D-AE19-62706E023703}">
                      <ahyp:hlinkClr xmlns:ahyp="http://schemas.microsoft.com/office/drawing/2018/hyperlinkcolor" val="tx"/>
                    </a:ext>
                  </a:extLst>
                </a:hlinkClick>
              </a:rPr>
              <a:t>Section 442, Residence in School District</a:t>
            </a:r>
            <a:r>
              <a:rPr lang="en-US" sz="2000" b="0" i="0" u="sng" strike="noStrike" baseline="0" dirty="0">
                <a:solidFill>
                  <a:srgbClr val="1682C5"/>
                </a:solidFill>
                <a:latin typeface="Calibri" panose="020F0502020204030204" pitchFamily="34" charset="0"/>
                <a:hlinkClick r:id="rId2">
                  <a:extLst>
                    <a:ext uri="{A12FA001-AC4F-418D-AE19-62706E023703}">
                      <ahyp:hlinkClr xmlns:ahyp="http://schemas.microsoft.com/office/drawing/2018/hyperlinkcolor" val="tx"/>
                    </a:ext>
                  </a:extLst>
                </a:hlinkClick>
              </a:rPr>
              <a:t> </a:t>
            </a:r>
            <a:r>
              <a:rPr lang="en-US" sz="2000" b="0" i="0" u="sng" strike="noStrike" baseline="0" dirty="0">
                <a:solidFill>
                  <a:schemeClr val="tx1"/>
                </a:solidFill>
                <a:latin typeface="Calibri" panose="020F0502020204030204" pitchFamily="34" charset="0"/>
                <a:hlinkClick r:id="rId2">
                  <a:extLst>
                    <a:ext uri="{A12FA001-AC4F-418D-AE19-62706E023703}">
                      <ahyp:hlinkClr xmlns:ahyp="http://schemas.microsoft.com/office/drawing/2018/hyperlinkcolor" val="tx"/>
                    </a:ext>
                  </a:extLst>
                </a:hlinkClick>
              </a:rPr>
              <a:t>and Attendance Zone</a:t>
            </a:r>
            <a:r>
              <a:rPr lang="en-US" sz="2000" b="0" i="0" u="none" strike="noStrike" baseline="0" dirty="0">
                <a:solidFill>
                  <a:schemeClr val="tx1"/>
                </a:solidFill>
                <a:latin typeface="Calibri" panose="020F0502020204030204" pitchFamily="34" charset="0"/>
                <a:hlinkClick r:id="rId2">
                  <a:extLst>
                    <a:ext uri="{A12FA001-AC4F-418D-AE19-62706E023703}">
                      <ahyp:hlinkClr xmlns:ahyp="http://schemas.microsoft.com/office/drawing/2018/hyperlinkcolor" val="tx"/>
                    </a:ext>
                  </a:extLst>
                </a:hlinkClick>
              </a:rPr>
              <a:t>, UIL Constitu</a:t>
            </a:r>
            <a:r>
              <a:rPr lang="en-US" sz="2000" dirty="0">
                <a:solidFill>
                  <a:schemeClr val="tx1"/>
                </a:solidFill>
                <a:latin typeface="Calibri" panose="020F0502020204030204" pitchFamily="34" charset="0"/>
                <a:hlinkClick r:id="rId2">
                  <a:extLst>
                    <a:ext uri="{A12FA001-AC4F-418D-AE19-62706E023703}">
                      <ahyp:hlinkClr xmlns:ahyp="http://schemas.microsoft.com/office/drawing/2018/hyperlinkcolor" val="tx"/>
                    </a:ext>
                  </a:extLst>
                </a:hlinkClick>
              </a:rPr>
              <a:t>ti</a:t>
            </a:r>
            <a:r>
              <a:rPr lang="en-US" sz="2000" b="0" i="0" u="none" strike="noStrike" baseline="0" dirty="0">
                <a:solidFill>
                  <a:schemeClr val="tx1"/>
                </a:solidFill>
                <a:latin typeface="Calibri" panose="020F0502020204030204" pitchFamily="34" charset="0"/>
                <a:hlinkClick r:id="rId2">
                  <a:extLst>
                    <a:ext uri="{A12FA001-AC4F-418D-AE19-62706E023703}">
                      <ahyp:hlinkClr xmlns:ahyp="http://schemas.microsoft.com/office/drawing/2018/hyperlinkcolor" val="tx"/>
                    </a:ext>
                  </a:extLst>
                </a:hlinkClick>
              </a:rPr>
              <a:t>on and Contest Rules.</a:t>
            </a:r>
          </a:p>
          <a:p>
            <a:pPr marL="0" indent="0">
              <a:buClrTx/>
              <a:buNone/>
            </a:pPr>
            <a:endParaRPr lang="en-US" sz="2200" b="0" i="0" u="none" strike="noStrike" baseline="0" dirty="0">
              <a:solidFill>
                <a:schemeClr val="tx1"/>
              </a:solidFill>
              <a:latin typeface="Calibri" panose="020F0502020204030204" pitchFamily="34" charset="0"/>
            </a:endParaRPr>
          </a:p>
          <a:p>
            <a:pPr marL="457200" indent="-457200">
              <a:buClrTx/>
              <a:buFont typeface="+mj-lt"/>
              <a:buAutoNum type="arabicPeriod" startAt="7"/>
            </a:pPr>
            <a:endParaRPr lang="en-US" sz="2400" b="0" i="0" u="none" strike="noStrike" baseline="0" dirty="0">
              <a:solidFill>
                <a:srgbClr val="0562C1"/>
              </a:solidFill>
              <a:latin typeface="Calibri" panose="020F0502020204030204" pitchFamily="34" charset="0"/>
            </a:endParaRPr>
          </a:p>
        </p:txBody>
      </p:sp>
    </p:spTree>
    <p:extLst>
      <p:ext uri="{BB962C8B-B14F-4D97-AF65-F5344CB8AC3E}">
        <p14:creationId xmlns:p14="http://schemas.microsoft.com/office/powerpoint/2010/main" val="23977263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A0F86-71AF-F5C1-6556-A645C1C24A5E}"/>
              </a:ext>
            </a:extLst>
          </p:cNvPr>
          <p:cNvSpPr>
            <a:spLocks noGrp="1"/>
          </p:cNvSpPr>
          <p:nvPr>
            <p:ph type="title"/>
          </p:nvPr>
        </p:nvSpPr>
        <p:spPr/>
        <p:txBody>
          <a:bodyPr>
            <a:noAutofit/>
          </a:bodyPr>
          <a:lstStyle/>
          <a:p>
            <a:r>
              <a:rPr lang="en-US" sz="2800" dirty="0"/>
              <a:t>Questions and Answers</a:t>
            </a:r>
            <a:br>
              <a:rPr lang="en-US" sz="2800" dirty="0"/>
            </a:br>
            <a:r>
              <a:rPr lang="en-US" sz="2800" dirty="0"/>
              <a:t>HB 3708– PEIMS Non-Enrolled UIL Participant</a:t>
            </a:r>
          </a:p>
        </p:txBody>
      </p:sp>
      <p:sp>
        <p:nvSpPr>
          <p:cNvPr id="3" name="Content Placeholder 2">
            <a:extLst>
              <a:ext uri="{FF2B5EF4-FFF2-40B4-BE49-F238E27FC236}">
                <a16:creationId xmlns:a16="http://schemas.microsoft.com/office/drawing/2014/main" id="{396B09DD-0092-35B0-21A7-D62E8EF3E1C2}"/>
              </a:ext>
            </a:extLst>
          </p:cNvPr>
          <p:cNvSpPr>
            <a:spLocks noGrp="1"/>
          </p:cNvSpPr>
          <p:nvPr>
            <p:ph idx="1"/>
          </p:nvPr>
        </p:nvSpPr>
        <p:spPr>
          <a:xfrm>
            <a:off x="712380" y="1016000"/>
            <a:ext cx="10623762" cy="4655498"/>
          </a:xfrm>
        </p:spPr>
        <p:txBody>
          <a:bodyPr/>
          <a:lstStyle/>
          <a:p>
            <a:pPr marL="457200" indent="-457200">
              <a:buClrTx/>
              <a:buFont typeface="+mj-lt"/>
              <a:buAutoNum type="arabicPeriod" startAt="9"/>
            </a:pPr>
            <a:r>
              <a:rPr lang="en-US" sz="2200" b="1" i="0" u="none" strike="noStrike" baseline="0" dirty="0">
                <a:solidFill>
                  <a:schemeClr val="tx1"/>
                </a:solidFill>
                <a:latin typeface="Calibri" panose="020F0502020204030204" pitchFamily="34" charset="0"/>
              </a:rPr>
              <a:t>Can other non-enrolled students attending a church, co-op, or private school be eligible to participate in UIL activities?</a:t>
            </a:r>
          </a:p>
          <a:p>
            <a:pPr marL="457200" lvl="1" indent="0">
              <a:buClrTx/>
              <a:buNone/>
            </a:pPr>
            <a:r>
              <a:rPr lang="en-US" sz="2000" b="0" i="0" u="none" strike="noStrike" baseline="0" dirty="0">
                <a:solidFill>
                  <a:schemeClr val="tx1"/>
                </a:solidFill>
                <a:latin typeface="Calibri" panose="020F0502020204030204" pitchFamily="34" charset="0"/>
              </a:rPr>
              <a:t>Please contact UIL concerning students attending a church or private school being eligible to participate in UIL activities.</a:t>
            </a:r>
          </a:p>
          <a:p>
            <a:pPr marL="457200" lvl="1" indent="0">
              <a:buClrTx/>
              <a:buNone/>
            </a:pPr>
            <a:r>
              <a:rPr lang="en-US" sz="2000" b="0" i="0" u="none" strike="noStrike" baseline="0" dirty="0">
                <a:solidFill>
                  <a:schemeClr val="tx1"/>
                </a:solidFill>
                <a:latin typeface="Calibri" panose="020F0502020204030204" pitchFamily="34" charset="0"/>
              </a:rPr>
              <a:t>HB 3708 provides an allotment only for homeschooled students who participate in UIL activities. Homeschooled students receive instruction in general elementary or secondary education programs provided by the parent or a person standing in parental authority in or through the child’s home.</a:t>
            </a:r>
          </a:p>
          <a:p>
            <a:pPr marL="457200" indent="-457200">
              <a:buClrTx/>
              <a:buFont typeface="+mj-lt"/>
              <a:buAutoNum type="arabicPeriod" startAt="10"/>
            </a:pPr>
            <a:r>
              <a:rPr lang="en-US" sz="2200" b="1" i="0" u="none" strike="noStrike" baseline="0" dirty="0">
                <a:solidFill>
                  <a:schemeClr val="tx1"/>
                </a:solidFill>
                <a:latin typeface="Calibri" panose="020F0502020204030204" pitchFamily="34" charset="0"/>
              </a:rPr>
              <a:t>Does the no pass, no play rule apply to non-enrolled (homeschooled) students participating in UIL activities?</a:t>
            </a:r>
          </a:p>
          <a:p>
            <a:pPr marL="457200" lvl="1" indent="0">
              <a:buNone/>
            </a:pPr>
            <a:r>
              <a:rPr lang="en-US" sz="2000" b="0" i="0" u="none" strike="noStrike" baseline="0" dirty="0">
                <a:solidFill>
                  <a:schemeClr val="tx1"/>
                </a:solidFill>
                <a:latin typeface="Calibri" panose="020F0502020204030204" pitchFamily="34" charset="0"/>
              </a:rPr>
              <a:t>Yes, TEC§33.0832 (f-h) outlines the grading requirements for a non-enrolled (homeschooled)</a:t>
            </a:r>
          </a:p>
          <a:p>
            <a:pPr marL="457200" lvl="1" indent="0">
              <a:buNone/>
            </a:pPr>
            <a:r>
              <a:rPr lang="en-US" sz="2000" b="0" i="0" u="none" strike="noStrike" baseline="0" dirty="0">
                <a:solidFill>
                  <a:schemeClr val="tx1"/>
                </a:solidFill>
                <a:latin typeface="Calibri" panose="020F0502020204030204" pitchFamily="34" charset="0"/>
              </a:rPr>
              <a:t>student to be eligible to participate in UIL activities.</a:t>
            </a:r>
          </a:p>
          <a:p>
            <a:pPr marL="0" indent="0">
              <a:buClrTx/>
              <a:buNone/>
            </a:pPr>
            <a:endParaRPr lang="en-US" sz="2200" b="1" i="0" u="none" strike="noStrike" baseline="0" dirty="0">
              <a:solidFill>
                <a:schemeClr val="tx1"/>
              </a:solidFill>
              <a:latin typeface="Calibri" panose="020F0502020204030204" pitchFamily="34" charset="0"/>
            </a:endParaRPr>
          </a:p>
          <a:p>
            <a:pPr marL="457200" indent="-457200">
              <a:buClrTx/>
              <a:buFont typeface="+mj-lt"/>
              <a:buAutoNum type="arabicPeriod" startAt="7"/>
            </a:pPr>
            <a:endParaRPr lang="en-US" sz="2400" b="0" i="0" u="none" strike="noStrike" baseline="0" dirty="0">
              <a:solidFill>
                <a:srgbClr val="0562C1"/>
              </a:solidFill>
              <a:latin typeface="Calibri" panose="020F0502020204030204" pitchFamily="34" charset="0"/>
            </a:endParaRPr>
          </a:p>
        </p:txBody>
      </p:sp>
    </p:spTree>
    <p:extLst>
      <p:ext uri="{BB962C8B-B14F-4D97-AF65-F5344CB8AC3E}">
        <p14:creationId xmlns:p14="http://schemas.microsoft.com/office/powerpoint/2010/main" val="40009221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99742" y="132045"/>
            <a:ext cx="11121657" cy="751350"/>
          </a:xfrm>
        </p:spPr>
        <p:txBody>
          <a:bodyPr>
            <a:normAutofit/>
          </a:bodyPr>
          <a:lstStyle/>
          <a:p>
            <a:r>
              <a:rPr lang="en-US" sz="3200" dirty="0">
                <a:cs typeface="Calibri"/>
              </a:rPr>
              <a:t>TX First Early HS Completion </a:t>
            </a:r>
            <a:r>
              <a:rPr lang="en-US" sz="3200" dirty="0" err="1">
                <a:cs typeface="Calibri"/>
              </a:rPr>
              <a:t>Pgm</a:t>
            </a:r>
            <a:r>
              <a:rPr lang="en-US" sz="3200" dirty="0">
                <a:cs typeface="Calibri"/>
              </a:rPr>
              <a:t> Data Element Updates </a:t>
            </a:r>
            <a:r>
              <a:rPr lang="en-US" sz="3200" dirty="0">
                <a:solidFill>
                  <a:schemeClr val="bg1"/>
                </a:solidFill>
                <a:cs typeface="Calibri"/>
              </a:rPr>
              <a:t>- 2</a:t>
            </a:r>
            <a:endParaRPr lang="en-US" sz="3200" dirty="0">
              <a:solidFill>
                <a:schemeClr val="bg1"/>
              </a:solidFill>
            </a:endParaRPr>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0" y="1142839"/>
            <a:ext cx="11121657"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Overview cont.</a:t>
            </a:r>
          </a:p>
          <a:p>
            <a:pPr lvl="1">
              <a:lnSpc>
                <a:spcPct val="100000"/>
              </a:lnSpc>
              <a:spcBef>
                <a:spcPts val="600"/>
              </a:spcBef>
              <a:spcAft>
                <a:spcPts val="600"/>
              </a:spcAft>
              <a:buClr>
                <a:srgbClr val="F16038"/>
              </a:buClr>
            </a:pPr>
            <a:r>
              <a:rPr lang="en-US">
                <a:solidFill>
                  <a:srgbClr val="595959"/>
                </a:solidFill>
              </a:rPr>
              <a:t>To be eligible for an award under the program, a student must:</a:t>
            </a:r>
          </a:p>
          <a:p>
            <a:pPr lvl="2">
              <a:lnSpc>
                <a:spcPct val="100000"/>
              </a:lnSpc>
              <a:spcBef>
                <a:spcPts val="600"/>
              </a:spcBef>
              <a:spcAft>
                <a:spcPts val="600"/>
              </a:spcAft>
              <a:buClr>
                <a:srgbClr val="F16038"/>
              </a:buClr>
            </a:pPr>
            <a:r>
              <a:rPr lang="en-US">
                <a:solidFill>
                  <a:srgbClr val="595959"/>
                </a:solidFill>
              </a:rPr>
              <a:t>Be a resident of this state as determined by THECB rules;</a:t>
            </a:r>
          </a:p>
          <a:p>
            <a:pPr lvl="2">
              <a:lnSpc>
                <a:spcPct val="100000"/>
              </a:lnSpc>
              <a:spcBef>
                <a:spcPts val="600"/>
              </a:spcBef>
              <a:spcAft>
                <a:spcPts val="600"/>
              </a:spcAft>
              <a:buClr>
                <a:srgbClr val="F16038"/>
              </a:buClr>
            </a:pPr>
            <a:r>
              <a:rPr lang="en-US">
                <a:solidFill>
                  <a:srgbClr val="595959"/>
                </a:solidFill>
              </a:rPr>
              <a:t>Have graduated early from high school under the Texas First Early High School Completion Program; and</a:t>
            </a:r>
          </a:p>
          <a:p>
            <a:pPr lvl="2">
              <a:lnSpc>
                <a:spcPct val="100000"/>
              </a:lnSpc>
              <a:spcBef>
                <a:spcPts val="600"/>
              </a:spcBef>
              <a:spcAft>
                <a:spcPts val="600"/>
              </a:spcAft>
              <a:buClr>
                <a:srgbClr val="F16038"/>
              </a:buClr>
            </a:pPr>
            <a:r>
              <a:rPr lang="en-US">
                <a:solidFill>
                  <a:srgbClr val="595959"/>
                </a:solidFill>
              </a:rPr>
              <a:t>Completed the Financial Aid Application Requirement for High School Graduation (TEC§ 28.0256).</a:t>
            </a:r>
          </a:p>
          <a:p>
            <a:pPr lvl="1">
              <a:lnSpc>
                <a:spcPct val="100000"/>
              </a:lnSpc>
              <a:spcBef>
                <a:spcPts val="600"/>
              </a:spcBef>
              <a:spcAft>
                <a:spcPts val="600"/>
              </a:spcAft>
              <a:buClr>
                <a:srgbClr val="F16038"/>
              </a:buClr>
            </a:pPr>
            <a:endParaRPr lang="en-US">
              <a:solidFill>
                <a:schemeClr val="tx1"/>
              </a:solidFill>
              <a:latin typeface="Calibri (Body)"/>
            </a:endParaRPr>
          </a:p>
        </p:txBody>
      </p:sp>
    </p:spTree>
    <p:extLst>
      <p:ext uri="{BB962C8B-B14F-4D97-AF65-F5344CB8AC3E}">
        <p14:creationId xmlns:p14="http://schemas.microsoft.com/office/powerpoint/2010/main" val="30206432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A0F86-71AF-F5C1-6556-A645C1C24A5E}"/>
              </a:ext>
            </a:extLst>
          </p:cNvPr>
          <p:cNvSpPr>
            <a:spLocks noGrp="1"/>
          </p:cNvSpPr>
          <p:nvPr>
            <p:ph type="title"/>
          </p:nvPr>
        </p:nvSpPr>
        <p:spPr/>
        <p:txBody>
          <a:bodyPr>
            <a:noAutofit/>
          </a:bodyPr>
          <a:lstStyle/>
          <a:p>
            <a:r>
              <a:rPr lang="en-US" sz="2800" dirty="0"/>
              <a:t>Questions and Answers</a:t>
            </a:r>
            <a:br>
              <a:rPr lang="en-US" sz="2800" dirty="0"/>
            </a:br>
            <a:r>
              <a:rPr lang="en-US" sz="2800" dirty="0"/>
              <a:t>HB 3708– PEIMS Non-Enrolled UIL Participant</a:t>
            </a:r>
          </a:p>
        </p:txBody>
      </p:sp>
      <p:sp>
        <p:nvSpPr>
          <p:cNvPr id="3" name="Content Placeholder 2">
            <a:extLst>
              <a:ext uri="{FF2B5EF4-FFF2-40B4-BE49-F238E27FC236}">
                <a16:creationId xmlns:a16="http://schemas.microsoft.com/office/drawing/2014/main" id="{396B09DD-0092-35B0-21A7-D62E8EF3E1C2}"/>
              </a:ext>
            </a:extLst>
          </p:cNvPr>
          <p:cNvSpPr>
            <a:spLocks noGrp="1"/>
          </p:cNvSpPr>
          <p:nvPr>
            <p:ph idx="1"/>
          </p:nvPr>
        </p:nvSpPr>
        <p:spPr>
          <a:xfrm>
            <a:off x="712380" y="1016000"/>
            <a:ext cx="10623762" cy="4655498"/>
          </a:xfrm>
        </p:spPr>
        <p:txBody>
          <a:bodyPr/>
          <a:lstStyle/>
          <a:p>
            <a:pPr algn="l"/>
            <a:endParaRPr lang="en-US" sz="1800" b="0" i="0" u="none" strike="noStrike" baseline="0" dirty="0">
              <a:solidFill>
                <a:srgbClr val="000000"/>
              </a:solidFill>
              <a:latin typeface="Calibri" panose="020F0502020204030204" pitchFamily="34" charset="0"/>
            </a:endParaRPr>
          </a:p>
          <a:p>
            <a:pPr marL="342900" indent="-342900">
              <a:buClrTx/>
              <a:buFont typeface="+mj-lt"/>
              <a:buAutoNum type="arabicPeriod" startAt="11"/>
            </a:pPr>
            <a:r>
              <a:rPr lang="en-US" sz="2000" b="1" i="0" u="none" strike="noStrike" baseline="0" dirty="0">
                <a:solidFill>
                  <a:srgbClr val="000000"/>
                </a:solidFill>
                <a:latin typeface="Calibri" panose="020F0502020204030204" pitchFamily="34" charset="0"/>
              </a:rPr>
              <a:t>Do LEAs need to assign a Unique ID for the non-enrolled (homeschooled) students? </a:t>
            </a:r>
            <a:endParaRPr lang="en-US" sz="2000" b="0" i="0" u="none" strike="noStrike" baseline="0" dirty="0">
              <a:solidFill>
                <a:srgbClr val="000000"/>
              </a:solidFill>
              <a:latin typeface="Calibri" panose="020F0502020204030204" pitchFamily="34" charset="0"/>
            </a:endParaRPr>
          </a:p>
          <a:p>
            <a:pPr marL="457200" lvl="1" indent="0">
              <a:buNone/>
            </a:pPr>
            <a:r>
              <a:rPr lang="en-US" sz="2000" b="0" i="0" u="none" strike="noStrike" baseline="0" dirty="0">
                <a:solidFill>
                  <a:srgbClr val="000000"/>
                </a:solidFill>
                <a:latin typeface="Calibri" panose="020F0502020204030204" pitchFamily="34" charset="0"/>
              </a:rPr>
              <a:t>Yes, LEAs will need to assign a Unique ID to non-enrolled (homeschooled) students to report the student and the UIL activity participation in the PEIMS Summer Submission using the NON-ENROLLED-STUDENT-UIL-ACTIVITY (E1739). </a:t>
            </a:r>
          </a:p>
          <a:p>
            <a:pPr marL="342900" indent="-342900">
              <a:buClrTx/>
              <a:buFont typeface="+mj-lt"/>
              <a:buAutoNum type="arabicPeriod" startAt="12"/>
            </a:pPr>
            <a:r>
              <a:rPr lang="en-US" sz="2000" b="1" i="0" u="none" strike="noStrike" baseline="0" dirty="0">
                <a:solidFill>
                  <a:srgbClr val="000000"/>
                </a:solidFill>
                <a:latin typeface="Calibri" panose="020F0502020204030204" pitchFamily="34" charset="0"/>
              </a:rPr>
              <a:t>Can a student who begins the school year in an LEA and then withdraws to be homeschooled, participate in UIL activities at the school as a non-enrolled student during the same school year? </a:t>
            </a:r>
            <a:endParaRPr lang="en-US" sz="2000" b="0" i="0" u="none" strike="noStrike" baseline="0" dirty="0">
              <a:solidFill>
                <a:srgbClr val="000000"/>
              </a:solidFill>
              <a:latin typeface="Calibri" panose="020F0502020204030204" pitchFamily="34" charset="0"/>
            </a:endParaRPr>
          </a:p>
          <a:p>
            <a:pPr marL="457200" lvl="1" indent="0">
              <a:buNone/>
            </a:pPr>
            <a:r>
              <a:rPr lang="en-US" sz="2000" b="0" i="0" u="none" strike="noStrike" baseline="0" dirty="0">
                <a:solidFill>
                  <a:srgbClr val="000000"/>
                </a:solidFill>
                <a:latin typeface="Calibri" panose="020F0502020204030204" pitchFamily="34" charset="0"/>
              </a:rPr>
              <a:t>No, a non-enrolled student is not authorized to participate in a league activity during the remainder of any school year during which the student was previously enrolled in a public school. (TEC §33.0832(</a:t>
            </a:r>
            <a:r>
              <a:rPr lang="en-US" sz="2000" b="0" i="0" u="none" strike="noStrike" baseline="0" dirty="0" err="1">
                <a:solidFill>
                  <a:srgbClr val="000000"/>
                </a:solidFill>
                <a:latin typeface="Calibri" panose="020F0502020204030204" pitchFamily="34" charset="0"/>
              </a:rPr>
              <a:t>i</a:t>
            </a:r>
            <a:r>
              <a:rPr lang="en-US" sz="2000" b="0" i="0" u="none" strike="noStrike" baseline="0" dirty="0">
                <a:solidFill>
                  <a:srgbClr val="000000"/>
                </a:solidFill>
                <a:latin typeface="Calibri" panose="020F0502020204030204" pitchFamily="34" charset="0"/>
              </a:rPr>
              <a:t>)) </a:t>
            </a:r>
          </a:p>
          <a:p>
            <a:pPr marL="457200" lvl="1" indent="0">
              <a:buNone/>
            </a:pPr>
            <a:r>
              <a:rPr lang="en-US" sz="2000" b="0" i="0" u="none" strike="noStrike" baseline="0" dirty="0">
                <a:solidFill>
                  <a:srgbClr val="000000"/>
                </a:solidFill>
                <a:latin typeface="Calibri" panose="020F0502020204030204" pitchFamily="34" charset="0"/>
              </a:rPr>
              <a:t>Additional information on HB 547 (87th Legislative Session) - Homeschool Participation can be found in the </a:t>
            </a:r>
            <a:r>
              <a:rPr lang="en-US" sz="2000" b="0" i="0" u="none" strike="noStrike" baseline="0" dirty="0">
                <a:solidFill>
                  <a:srgbClr val="0562C1"/>
                </a:solidFill>
                <a:latin typeface="Calibri" panose="020F0502020204030204" pitchFamily="34" charset="0"/>
                <a:hlinkClick r:id="rId2"/>
              </a:rPr>
              <a:t>UIL Texas.org/policy/homeschool-FAQ</a:t>
            </a:r>
            <a:endParaRPr lang="en-US" sz="2000" b="0" i="0" u="none" strike="noStrike" baseline="0" dirty="0">
              <a:solidFill>
                <a:srgbClr val="0562C1"/>
              </a:solidFill>
              <a:latin typeface="Calibri" panose="020F0502020204030204" pitchFamily="34" charset="0"/>
            </a:endParaRPr>
          </a:p>
        </p:txBody>
      </p:sp>
    </p:spTree>
    <p:extLst>
      <p:ext uri="{BB962C8B-B14F-4D97-AF65-F5344CB8AC3E}">
        <p14:creationId xmlns:p14="http://schemas.microsoft.com/office/powerpoint/2010/main" val="42823591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08738-4743-FFA6-183C-587A42BF1E73}"/>
              </a:ext>
            </a:extLst>
          </p:cNvPr>
          <p:cNvSpPr>
            <a:spLocks noGrp="1"/>
          </p:cNvSpPr>
          <p:nvPr>
            <p:ph type="title"/>
          </p:nvPr>
        </p:nvSpPr>
        <p:spPr/>
        <p:txBody>
          <a:bodyPr>
            <a:normAutofit fontScale="90000"/>
          </a:bodyPr>
          <a:lstStyle/>
          <a:p>
            <a:br>
              <a:rPr lang="en-US" sz="2400" dirty="0"/>
            </a:br>
            <a:r>
              <a:rPr lang="en-US" sz="3100" dirty="0"/>
              <a:t>Questions and Answers</a:t>
            </a:r>
            <a:br>
              <a:rPr lang="en-US" sz="3100" dirty="0"/>
            </a:br>
            <a:r>
              <a:rPr lang="en-US" sz="3100" dirty="0"/>
              <a:t>HB 3803 – Parent Retention</a:t>
            </a:r>
          </a:p>
        </p:txBody>
      </p:sp>
      <p:sp>
        <p:nvSpPr>
          <p:cNvPr id="3" name="TextBox 2">
            <a:extLst>
              <a:ext uri="{FF2B5EF4-FFF2-40B4-BE49-F238E27FC236}">
                <a16:creationId xmlns:a16="http://schemas.microsoft.com/office/drawing/2014/main" id="{C9A4485E-D7FB-F418-701A-5FFDCFA8859B}"/>
              </a:ext>
            </a:extLst>
          </p:cNvPr>
          <p:cNvSpPr txBox="1"/>
          <p:nvPr/>
        </p:nvSpPr>
        <p:spPr>
          <a:xfrm>
            <a:off x="712380" y="1524000"/>
            <a:ext cx="10355670" cy="4431983"/>
          </a:xfrm>
          <a:prstGeom prst="rect">
            <a:avLst/>
          </a:prstGeom>
          <a:noFill/>
        </p:spPr>
        <p:txBody>
          <a:bodyPr wrap="square" rtlCol="0">
            <a:spAutoFit/>
          </a:bodyPr>
          <a:lstStyle/>
          <a:p>
            <a:pPr marL="342900" indent="-342900">
              <a:buFont typeface="+mj-lt"/>
              <a:buAutoNum type="arabicPeriod"/>
            </a:pPr>
            <a:r>
              <a:rPr lang="en-US" sz="2400" b="1" i="0" u="none" strike="noStrike" baseline="0" dirty="0">
                <a:latin typeface="Calibri" panose="020F0502020204030204" pitchFamily="34" charset="0"/>
              </a:rPr>
              <a:t>Can a parent request that the student repeat a high school credit course for a higher grade?</a:t>
            </a:r>
          </a:p>
          <a:p>
            <a:pPr marL="342900" indent="-342900">
              <a:buFont typeface="+mj-lt"/>
              <a:buAutoNum type="arabicPeriod"/>
            </a:pPr>
            <a:endParaRPr lang="en-US" b="1" dirty="0">
              <a:latin typeface="Calibri" panose="020F0502020204030204" pitchFamily="34" charset="0"/>
            </a:endParaRPr>
          </a:p>
          <a:p>
            <a:r>
              <a:rPr lang="en-US" sz="2200" b="0" i="0" u="none" strike="noStrike" baseline="0" dirty="0">
                <a:solidFill>
                  <a:srgbClr val="000000"/>
                </a:solidFill>
                <a:latin typeface="Calibri" panose="020F0502020204030204" pitchFamily="34" charset="0"/>
              </a:rPr>
              <a:t>Local school district or open-enrollment charter school policy will determine if a parent can request that a student repeat a high school credit course for a higher grade. </a:t>
            </a:r>
          </a:p>
          <a:p>
            <a:r>
              <a:rPr lang="en-US" sz="2200" b="0" i="0" u="none" strike="noStrike" baseline="0" dirty="0">
                <a:solidFill>
                  <a:srgbClr val="000000"/>
                </a:solidFill>
                <a:latin typeface="Calibri" panose="020F0502020204030204" pitchFamily="34" charset="0"/>
              </a:rPr>
              <a:t>Per TEC§28.02124(a-1), a parent or guardian may request for a student to repeat any high school credit course in which the student was enrolled in during the previous school year. </a:t>
            </a:r>
            <a:r>
              <a:rPr lang="en-US" sz="2200" b="0" i="0" u="none" strike="noStrike" baseline="0" dirty="0">
                <a:solidFill>
                  <a:srgbClr val="000000"/>
                </a:solidFill>
                <a:highlight>
                  <a:srgbClr val="FFFF00"/>
                </a:highlight>
                <a:latin typeface="Calibri" panose="020F0502020204030204" pitchFamily="34" charset="0"/>
              </a:rPr>
              <a:t>However, 28.02124(g), states that a student who receives a passing grade or who earns credit for a high school course shall retain a school district’s or open-enrollment charter school’s original assignment of a grade or award of credit when a student is retained under §28.02124 unless the school district or open-enrollment charter school adopts a policy to a different effect. </a:t>
            </a:r>
            <a:endParaRPr lang="en-US" sz="2200" b="1" i="0" u="none" strike="noStrike" baseline="0" dirty="0">
              <a:highlight>
                <a:srgbClr val="FFFF00"/>
              </a:highlight>
              <a:latin typeface="Calibri" panose="020F0502020204030204" pitchFamily="34" charset="0"/>
            </a:endParaRPr>
          </a:p>
          <a:p>
            <a:endParaRPr lang="en-US" dirty="0"/>
          </a:p>
        </p:txBody>
      </p:sp>
    </p:spTree>
    <p:extLst>
      <p:ext uri="{BB962C8B-B14F-4D97-AF65-F5344CB8AC3E}">
        <p14:creationId xmlns:p14="http://schemas.microsoft.com/office/powerpoint/2010/main" val="29172719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08738-4743-FFA6-183C-587A42BF1E73}"/>
              </a:ext>
            </a:extLst>
          </p:cNvPr>
          <p:cNvSpPr>
            <a:spLocks noGrp="1"/>
          </p:cNvSpPr>
          <p:nvPr>
            <p:ph type="title"/>
          </p:nvPr>
        </p:nvSpPr>
        <p:spPr/>
        <p:txBody>
          <a:bodyPr>
            <a:normAutofit fontScale="90000"/>
          </a:bodyPr>
          <a:lstStyle/>
          <a:p>
            <a:br>
              <a:rPr lang="en-US" sz="2400" dirty="0"/>
            </a:br>
            <a:r>
              <a:rPr lang="en-US" sz="3100" dirty="0"/>
              <a:t>Questions and Answers</a:t>
            </a:r>
            <a:br>
              <a:rPr lang="en-US" sz="3100" dirty="0"/>
            </a:br>
            <a:r>
              <a:rPr lang="en-US" sz="3100" dirty="0"/>
              <a:t>HB 3803 – Parent Retention</a:t>
            </a:r>
          </a:p>
        </p:txBody>
      </p:sp>
      <p:sp>
        <p:nvSpPr>
          <p:cNvPr id="3" name="TextBox 2">
            <a:extLst>
              <a:ext uri="{FF2B5EF4-FFF2-40B4-BE49-F238E27FC236}">
                <a16:creationId xmlns:a16="http://schemas.microsoft.com/office/drawing/2014/main" id="{C9A4485E-D7FB-F418-701A-5FFDCFA8859B}"/>
              </a:ext>
            </a:extLst>
          </p:cNvPr>
          <p:cNvSpPr txBox="1"/>
          <p:nvPr/>
        </p:nvSpPr>
        <p:spPr>
          <a:xfrm>
            <a:off x="629251" y="1016000"/>
            <a:ext cx="11121657" cy="5447645"/>
          </a:xfrm>
          <a:prstGeom prst="rect">
            <a:avLst/>
          </a:prstGeom>
          <a:noFill/>
        </p:spPr>
        <p:txBody>
          <a:bodyPr wrap="square" rtlCol="0">
            <a:spAutoFit/>
          </a:bodyPr>
          <a:lstStyle/>
          <a:p>
            <a:pPr marL="342900" indent="-342900">
              <a:buFont typeface="+mj-lt"/>
              <a:buAutoNum type="arabicPeriod" startAt="2"/>
            </a:pPr>
            <a:r>
              <a:rPr lang="en-US" sz="2000" b="1" i="0" u="none" strike="noStrike" baseline="0" dirty="0">
                <a:solidFill>
                  <a:srgbClr val="000000"/>
                </a:solidFill>
                <a:latin typeface="Calibri" panose="020F0502020204030204" pitchFamily="34" charset="0"/>
              </a:rPr>
              <a:t>Are students considered At-Risk when repeating a high school credit course? </a:t>
            </a:r>
            <a:endParaRPr lang="en-US" sz="2000" b="0" i="0" u="none" strike="noStrike" baseline="0" dirty="0">
              <a:solidFill>
                <a:srgbClr val="000000"/>
              </a:solidFill>
              <a:latin typeface="Calibri" panose="020F0502020204030204" pitchFamily="34" charset="0"/>
            </a:endParaRPr>
          </a:p>
          <a:p>
            <a:endParaRPr lang="en-US" b="1" dirty="0">
              <a:latin typeface="Calibri" panose="020F0502020204030204" pitchFamily="34" charset="0"/>
            </a:endParaRPr>
          </a:p>
          <a:p>
            <a:pPr marR="1040"/>
            <a:r>
              <a:rPr lang="en-US" sz="2200" b="0" i="0" u="none" strike="noStrike" baseline="0" dirty="0">
                <a:latin typeface="Calibri" panose="020F0502020204030204" pitchFamily="34" charset="0"/>
              </a:rPr>
              <a:t>No, </a:t>
            </a:r>
            <a:r>
              <a:rPr lang="en-US" sz="2200" b="0" i="0" u="none" strike="noStrike" baseline="0" dirty="0">
                <a:highlight>
                  <a:srgbClr val="FFFF00"/>
                </a:highlight>
                <a:latin typeface="Calibri" panose="020F0502020204030204" pitchFamily="34" charset="0"/>
              </a:rPr>
              <a:t>a student repeating a high school credit course would not be coded as at-risk</a:t>
            </a:r>
            <a:r>
              <a:rPr lang="en-US" sz="2200" b="0" i="0" u="none" strike="noStrike" baseline="0" dirty="0">
                <a:latin typeface="Calibri" panose="020F0502020204030204" pitchFamily="34" charset="0"/>
              </a:rPr>
              <a:t>. The AT-RISK-INDICATOR-CODE (E0919) indicates a student who was not advanced from one grade level to the next for one or more school years, excluding prekindergarten or kindergarten students who were not advanced as a result of a documented request by the student’s parent be considered at-risk.</a:t>
            </a:r>
          </a:p>
          <a:p>
            <a:endParaRPr lang="en-US" sz="2200" dirty="0">
              <a:latin typeface="Calibri" panose="020F0502020204030204" pitchFamily="34" charset="0"/>
            </a:endParaRPr>
          </a:p>
          <a:p>
            <a:r>
              <a:rPr lang="en-US" sz="2200" b="0" i="0" u="none" strike="noStrike" baseline="0" dirty="0">
                <a:latin typeface="Calibri" panose="020F0502020204030204" pitchFamily="34" charset="0"/>
              </a:rPr>
              <a:t>3. </a:t>
            </a:r>
            <a:r>
              <a:rPr lang="en-US" sz="2400" b="1" i="0" u="none" strike="noStrike" baseline="0" dirty="0">
                <a:latin typeface="Calibri" panose="020F0502020204030204" pitchFamily="34" charset="0"/>
              </a:rPr>
              <a:t>Can a parent request that the student be retained in prekindergarten when the student was not previously  enrolled in a prekindergarten program and is age-appropriate for KG?</a:t>
            </a:r>
          </a:p>
          <a:p>
            <a:r>
              <a:rPr lang="en-US" sz="2200" b="0" i="0" u="none" strike="noStrike" baseline="0" dirty="0">
                <a:solidFill>
                  <a:srgbClr val="000000"/>
                </a:solidFill>
                <a:latin typeface="Calibri" panose="020F0502020204030204" pitchFamily="34" charset="0"/>
              </a:rPr>
              <a:t>HB 3803 allows a parent to enroll a student in prekindergarten if the student would have been eligible to enroll in prekindergarten during the previous school year under TEC§29.153(b) and the student has not yet enrolled in kindergarten. </a:t>
            </a:r>
            <a:endParaRPr lang="en-US" sz="2200" b="1" i="0" u="none" strike="noStrike" baseline="0" dirty="0">
              <a:latin typeface="Calibri" panose="020F0502020204030204" pitchFamily="34" charset="0"/>
            </a:endParaRPr>
          </a:p>
          <a:p>
            <a:endParaRPr lang="en-US" sz="2200" b="0" i="0" u="none" strike="noStrike" baseline="0" dirty="0">
              <a:latin typeface="Calibri" panose="020F0502020204030204" pitchFamily="34" charset="0"/>
            </a:endParaRPr>
          </a:p>
          <a:p>
            <a:endParaRPr lang="en-US" dirty="0"/>
          </a:p>
        </p:txBody>
      </p:sp>
    </p:spTree>
    <p:extLst>
      <p:ext uri="{BB962C8B-B14F-4D97-AF65-F5344CB8AC3E}">
        <p14:creationId xmlns:p14="http://schemas.microsoft.com/office/powerpoint/2010/main" val="29250990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08738-4743-FFA6-183C-587A42BF1E73}"/>
              </a:ext>
            </a:extLst>
          </p:cNvPr>
          <p:cNvSpPr>
            <a:spLocks noGrp="1"/>
          </p:cNvSpPr>
          <p:nvPr>
            <p:ph type="title"/>
          </p:nvPr>
        </p:nvSpPr>
        <p:spPr/>
        <p:txBody>
          <a:bodyPr>
            <a:normAutofit fontScale="90000"/>
          </a:bodyPr>
          <a:lstStyle/>
          <a:p>
            <a:br>
              <a:rPr lang="en-US" sz="2400" dirty="0"/>
            </a:br>
            <a:r>
              <a:rPr lang="en-US" sz="3100" dirty="0"/>
              <a:t>Questions and Answers</a:t>
            </a:r>
            <a:br>
              <a:rPr lang="en-US" sz="3100" dirty="0"/>
            </a:br>
            <a:r>
              <a:rPr lang="en-US" sz="3100" dirty="0"/>
              <a:t>HB 3803 – Parent Retention</a:t>
            </a:r>
          </a:p>
        </p:txBody>
      </p:sp>
      <p:sp>
        <p:nvSpPr>
          <p:cNvPr id="3" name="TextBox 2">
            <a:extLst>
              <a:ext uri="{FF2B5EF4-FFF2-40B4-BE49-F238E27FC236}">
                <a16:creationId xmlns:a16="http://schemas.microsoft.com/office/drawing/2014/main" id="{C9A4485E-D7FB-F418-701A-5FFDCFA8859B}"/>
              </a:ext>
            </a:extLst>
          </p:cNvPr>
          <p:cNvSpPr txBox="1"/>
          <p:nvPr/>
        </p:nvSpPr>
        <p:spPr>
          <a:xfrm>
            <a:off x="629251" y="1016000"/>
            <a:ext cx="11121657" cy="5170646"/>
          </a:xfrm>
          <a:prstGeom prst="rect">
            <a:avLst/>
          </a:prstGeom>
          <a:noFill/>
        </p:spPr>
        <p:txBody>
          <a:bodyPr wrap="square" rtlCol="0">
            <a:spAutoFit/>
          </a:bodyPr>
          <a:lstStyle/>
          <a:p>
            <a:pPr algn="l"/>
            <a:endParaRPr lang="en-US" sz="1800" b="0" i="0" u="none" strike="noStrike" baseline="0" dirty="0">
              <a:solidFill>
                <a:srgbClr val="000000"/>
              </a:solidFill>
              <a:latin typeface="Calibri" panose="020F0502020204030204" pitchFamily="34" charset="0"/>
            </a:endParaRPr>
          </a:p>
          <a:p>
            <a:pPr marL="342900" indent="-342900">
              <a:buFont typeface="+mj-lt"/>
              <a:buAutoNum type="arabicPeriod" startAt="4"/>
            </a:pPr>
            <a:r>
              <a:rPr lang="en-US" sz="2200" b="1" i="0" u="none" strike="noStrike" baseline="0" dirty="0">
                <a:solidFill>
                  <a:srgbClr val="000000"/>
                </a:solidFill>
                <a:latin typeface="Calibri" panose="020F0502020204030204" pitchFamily="34" charset="0"/>
              </a:rPr>
              <a:t>When should an LEA report the PARENT-REQUEST-RETENTION-INDICATOR (E1729) for a student? </a:t>
            </a:r>
            <a:endParaRPr lang="en-US" sz="2200" b="0" i="0" u="none" strike="noStrike" baseline="0" dirty="0">
              <a:solidFill>
                <a:srgbClr val="000000"/>
              </a:solidFill>
              <a:latin typeface="Calibri" panose="020F0502020204030204" pitchFamily="34" charset="0"/>
            </a:endParaRPr>
          </a:p>
          <a:p>
            <a:r>
              <a:rPr lang="en-US" sz="2000" b="0" i="0" u="none" strike="noStrike" baseline="0" dirty="0">
                <a:solidFill>
                  <a:srgbClr val="000000"/>
                </a:solidFill>
                <a:latin typeface="Calibri" panose="020F0502020204030204" pitchFamily="34" charset="0"/>
              </a:rPr>
              <a:t>Beginning in the 2023-2024 school year, an LEA would report the PARENT-REQUEST-RETENTION-INDICATOR (E1729) for a student in one of the two situations: </a:t>
            </a:r>
          </a:p>
          <a:p>
            <a:r>
              <a:rPr lang="en-US" sz="2000" dirty="0">
                <a:solidFill>
                  <a:srgbClr val="000000"/>
                </a:solidFill>
                <a:latin typeface="Calibri" panose="020F0502020204030204" pitchFamily="34" charset="0"/>
              </a:rPr>
              <a:t> </a:t>
            </a:r>
            <a:r>
              <a:rPr lang="en-US" sz="2000" b="0" i="0" u="none" strike="noStrike" baseline="0" dirty="0">
                <a:solidFill>
                  <a:srgbClr val="000000"/>
                </a:solidFill>
                <a:latin typeface="Calibri" panose="020F0502020204030204" pitchFamily="34" charset="0"/>
              </a:rPr>
              <a:t>     Any prekindergarten through eighth grade student retained at the parent’s or guardian’s request. </a:t>
            </a:r>
          </a:p>
          <a:p>
            <a:r>
              <a:rPr lang="en-US" sz="2000" b="0" i="0" u="none" strike="noStrike" baseline="0">
                <a:solidFill>
                  <a:srgbClr val="000000"/>
                </a:solidFill>
                <a:latin typeface="Calibri" panose="020F0502020204030204" pitchFamily="34" charset="0"/>
              </a:rPr>
              <a:t>      Any </a:t>
            </a:r>
            <a:r>
              <a:rPr lang="en-US" sz="2000" b="0" i="0" u="none" strike="noStrike" baseline="0" dirty="0">
                <a:solidFill>
                  <a:srgbClr val="000000"/>
                </a:solidFill>
                <a:latin typeface="Calibri" panose="020F0502020204030204" pitchFamily="34" charset="0"/>
              </a:rPr>
              <a:t>student repeating a course for high school credit that the student was enrolled in during the   </a:t>
            </a:r>
            <a:endParaRPr lang="en-US" sz="2000" dirty="0">
              <a:solidFill>
                <a:srgbClr val="000000"/>
              </a:solidFill>
              <a:latin typeface="Calibri" panose="020F0502020204030204" pitchFamily="34" charset="0"/>
            </a:endParaRPr>
          </a:p>
          <a:p>
            <a:r>
              <a:rPr lang="en-US" sz="2000" b="0" i="0" u="none" strike="noStrike" baseline="0" dirty="0">
                <a:solidFill>
                  <a:srgbClr val="000000"/>
                </a:solidFill>
                <a:latin typeface="Calibri" panose="020F0502020204030204" pitchFamily="34" charset="0"/>
              </a:rPr>
              <a:t>previous school  year at the parent’s or guardian’s request. </a:t>
            </a:r>
          </a:p>
          <a:p>
            <a:endParaRPr lang="en-US" sz="2000" dirty="0">
              <a:solidFill>
                <a:srgbClr val="000000"/>
              </a:solidFill>
              <a:latin typeface="Calibri" panose="020F0502020204030204" pitchFamily="34" charset="0"/>
            </a:endParaRPr>
          </a:p>
          <a:p>
            <a:pPr marL="342900" indent="-342900">
              <a:buFont typeface="+mj-lt"/>
              <a:buAutoNum type="arabicPeriod" startAt="5"/>
            </a:pPr>
            <a:r>
              <a:rPr lang="en-US" sz="2200" b="1" i="0" u="none" strike="noStrike" baseline="0" dirty="0">
                <a:solidFill>
                  <a:srgbClr val="000000"/>
                </a:solidFill>
                <a:latin typeface="Calibri" panose="020F0502020204030204" pitchFamily="34" charset="0"/>
              </a:rPr>
              <a:t>Can only students not enrolled in prekindergarten in the prior year enroll as a five-year-old in prekindergarten in the subsequent year? </a:t>
            </a:r>
            <a:endParaRPr lang="en-US" sz="2200" b="0" i="0" u="none" strike="noStrike" baseline="0" dirty="0">
              <a:solidFill>
                <a:srgbClr val="000000"/>
              </a:solidFill>
              <a:latin typeface="Calibri" panose="020F0502020204030204" pitchFamily="34" charset="0"/>
            </a:endParaRPr>
          </a:p>
          <a:p>
            <a:r>
              <a:rPr lang="en-US" sz="2000" b="0" i="0" u="none" strike="noStrike" baseline="0" dirty="0">
                <a:solidFill>
                  <a:srgbClr val="000000"/>
                </a:solidFill>
                <a:latin typeface="Calibri" panose="020F0502020204030204" pitchFamily="34" charset="0"/>
              </a:rPr>
              <a:t>No, students enrolled in prekindergarten in the prior year can be retained at the parent’s request as long as the student has not enrolled in kindergarten. </a:t>
            </a:r>
            <a:r>
              <a:rPr lang="en-US" sz="2000" b="0" i="0" u="none" strike="noStrike" baseline="0" dirty="0" err="1">
                <a:solidFill>
                  <a:srgbClr val="000000"/>
                </a:solidFill>
                <a:latin typeface="Calibri" panose="020F0502020204030204" pitchFamily="34" charset="0"/>
              </a:rPr>
              <a:t>Addtionally</a:t>
            </a:r>
            <a:r>
              <a:rPr lang="en-US" sz="2000" b="0" i="0" u="none" strike="noStrike" baseline="0" dirty="0">
                <a:solidFill>
                  <a:srgbClr val="000000"/>
                </a:solidFill>
                <a:latin typeface="Calibri" panose="020F0502020204030204" pitchFamily="34" charset="0"/>
              </a:rPr>
              <a:t>, students who did not enroll in prekindergarten in the prior year can enroll in prekindergarten if they have not enrolled in kindergarten. </a:t>
            </a:r>
          </a:p>
          <a:p>
            <a:endParaRPr lang="en-US" sz="2200" b="0" i="0" u="none" strike="noStrike" baseline="0" dirty="0">
              <a:latin typeface="Calibri" panose="020F0502020204030204" pitchFamily="34" charset="0"/>
            </a:endParaRPr>
          </a:p>
          <a:p>
            <a:endParaRPr lang="en-US" dirty="0"/>
          </a:p>
        </p:txBody>
      </p:sp>
    </p:spTree>
    <p:extLst>
      <p:ext uri="{BB962C8B-B14F-4D97-AF65-F5344CB8AC3E}">
        <p14:creationId xmlns:p14="http://schemas.microsoft.com/office/powerpoint/2010/main" val="15222844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08738-4743-FFA6-183C-587A42BF1E73}"/>
              </a:ext>
            </a:extLst>
          </p:cNvPr>
          <p:cNvSpPr>
            <a:spLocks noGrp="1"/>
          </p:cNvSpPr>
          <p:nvPr>
            <p:ph type="title"/>
          </p:nvPr>
        </p:nvSpPr>
        <p:spPr/>
        <p:txBody>
          <a:bodyPr>
            <a:normAutofit fontScale="90000"/>
          </a:bodyPr>
          <a:lstStyle/>
          <a:p>
            <a:br>
              <a:rPr lang="en-US" sz="2400" dirty="0"/>
            </a:br>
            <a:r>
              <a:rPr lang="en-US" sz="3100" dirty="0"/>
              <a:t>Questions and Answers</a:t>
            </a:r>
            <a:br>
              <a:rPr lang="en-US" sz="3100" dirty="0"/>
            </a:br>
            <a:r>
              <a:rPr lang="en-US" sz="3100" dirty="0"/>
              <a:t>HB 3803 – Parent Retention</a:t>
            </a:r>
          </a:p>
        </p:txBody>
      </p:sp>
      <p:sp>
        <p:nvSpPr>
          <p:cNvPr id="3" name="TextBox 2">
            <a:extLst>
              <a:ext uri="{FF2B5EF4-FFF2-40B4-BE49-F238E27FC236}">
                <a16:creationId xmlns:a16="http://schemas.microsoft.com/office/drawing/2014/main" id="{C9A4485E-D7FB-F418-701A-5FFDCFA8859B}"/>
              </a:ext>
            </a:extLst>
          </p:cNvPr>
          <p:cNvSpPr txBox="1"/>
          <p:nvPr/>
        </p:nvSpPr>
        <p:spPr>
          <a:xfrm>
            <a:off x="629251" y="1016000"/>
            <a:ext cx="11121657" cy="646331"/>
          </a:xfrm>
          <a:prstGeom prst="rect">
            <a:avLst/>
          </a:prstGeom>
          <a:noFill/>
        </p:spPr>
        <p:txBody>
          <a:bodyPr wrap="square" rtlCol="0">
            <a:spAutoFit/>
          </a:bodyPr>
          <a:lstStyle/>
          <a:p>
            <a:pPr algn="l"/>
            <a:endParaRPr lang="en-US" sz="1800" b="0" i="0" u="none" strike="noStrike" baseline="0" dirty="0">
              <a:solidFill>
                <a:srgbClr val="000000"/>
              </a:solidFill>
              <a:latin typeface="Calibri" panose="020F0502020204030204" pitchFamily="34" charset="0"/>
            </a:endParaRPr>
          </a:p>
          <a:p>
            <a:endParaRPr lang="en-US" dirty="0"/>
          </a:p>
        </p:txBody>
      </p:sp>
      <p:sp>
        <p:nvSpPr>
          <p:cNvPr id="4" name="TextBox 3">
            <a:extLst>
              <a:ext uri="{FF2B5EF4-FFF2-40B4-BE49-F238E27FC236}">
                <a16:creationId xmlns:a16="http://schemas.microsoft.com/office/drawing/2014/main" id="{8E24CAA2-A87F-84E3-71F4-583AD32845EC}"/>
              </a:ext>
            </a:extLst>
          </p:cNvPr>
          <p:cNvSpPr txBox="1"/>
          <p:nvPr/>
        </p:nvSpPr>
        <p:spPr>
          <a:xfrm>
            <a:off x="803564" y="1588655"/>
            <a:ext cx="9781309" cy="2616101"/>
          </a:xfrm>
          <a:prstGeom prst="rect">
            <a:avLst/>
          </a:prstGeom>
          <a:noFill/>
        </p:spPr>
        <p:txBody>
          <a:bodyPr wrap="square" rtlCol="0">
            <a:spAutoFit/>
          </a:bodyPr>
          <a:lstStyle/>
          <a:p>
            <a:pPr algn="l"/>
            <a:endParaRPr lang="en-US" sz="1800" b="0" i="0" u="none" strike="noStrike" baseline="0" dirty="0">
              <a:solidFill>
                <a:srgbClr val="000000"/>
              </a:solidFill>
              <a:latin typeface="Calibri" panose="020F0502020204030204" pitchFamily="34" charset="0"/>
            </a:endParaRPr>
          </a:p>
          <a:p>
            <a:pPr marL="342900" indent="-342900">
              <a:buFont typeface="+mj-lt"/>
              <a:buAutoNum type="arabicPeriod" startAt="6"/>
            </a:pPr>
            <a:r>
              <a:rPr lang="en-US" sz="2200" b="1" i="0" u="none" strike="noStrike" baseline="0" dirty="0">
                <a:solidFill>
                  <a:srgbClr val="000000"/>
                </a:solidFill>
                <a:latin typeface="Calibri" panose="020F0502020204030204" pitchFamily="34" charset="0"/>
              </a:rPr>
              <a:t>When is the latest that a parent can request that their student be retained in grades prekindergarten through eight or to repeat a course taken for high school credit? </a:t>
            </a:r>
          </a:p>
          <a:p>
            <a:pPr marL="342900" indent="-342900">
              <a:buFont typeface="+mj-lt"/>
              <a:buAutoNum type="arabicPeriod" startAt="6"/>
            </a:pPr>
            <a:endParaRPr lang="en-US" sz="2200" b="1" dirty="0">
              <a:solidFill>
                <a:srgbClr val="000000"/>
              </a:solidFill>
              <a:latin typeface="Calibri" panose="020F0502020204030204" pitchFamily="34" charset="0"/>
            </a:endParaRPr>
          </a:p>
          <a:p>
            <a:r>
              <a:rPr lang="en-US" sz="2000" b="0" i="0" u="none" strike="noStrike" baseline="0" dirty="0">
                <a:solidFill>
                  <a:srgbClr val="000000"/>
                </a:solidFill>
                <a:latin typeface="Calibri" panose="020F0502020204030204" pitchFamily="34" charset="0"/>
              </a:rPr>
              <a:t>If a parent would like to request that their student be retained or to repeat a high school credit course, a request must be submitted in writing before the next school year begins. </a:t>
            </a:r>
          </a:p>
          <a:p>
            <a:endParaRPr lang="en-US" dirty="0"/>
          </a:p>
        </p:txBody>
      </p:sp>
    </p:spTree>
    <p:extLst>
      <p:ext uri="{BB962C8B-B14F-4D97-AF65-F5344CB8AC3E}">
        <p14:creationId xmlns:p14="http://schemas.microsoft.com/office/powerpoint/2010/main" val="2062382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08738-4743-FFA6-183C-587A42BF1E73}"/>
              </a:ext>
            </a:extLst>
          </p:cNvPr>
          <p:cNvSpPr>
            <a:spLocks noGrp="1"/>
          </p:cNvSpPr>
          <p:nvPr>
            <p:ph type="title"/>
          </p:nvPr>
        </p:nvSpPr>
        <p:spPr>
          <a:xfrm>
            <a:off x="535171" y="147781"/>
            <a:ext cx="11121657" cy="335714"/>
          </a:xfrm>
        </p:spPr>
        <p:txBody>
          <a:bodyPr>
            <a:normAutofit fontScale="90000"/>
          </a:bodyPr>
          <a:lstStyle/>
          <a:p>
            <a:br>
              <a:rPr lang="en-US" sz="2400" dirty="0"/>
            </a:br>
            <a:br>
              <a:rPr lang="en-US" sz="2400" dirty="0"/>
            </a:br>
            <a:br>
              <a:rPr lang="en-US" sz="2400" dirty="0"/>
            </a:br>
            <a:br>
              <a:rPr lang="en-US" sz="2400" dirty="0"/>
            </a:br>
            <a:r>
              <a:rPr lang="en-US" sz="2700" dirty="0"/>
              <a:t>Questions and Answers</a:t>
            </a:r>
            <a:br>
              <a:rPr lang="en-US" sz="2700" dirty="0"/>
            </a:br>
            <a:r>
              <a:rPr lang="en-US" sz="2700" dirty="0"/>
              <a:t>SB 1647 - Dropout Recovery Program</a:t>
            </a:r>
            <a:br>
              <a:rPr lang="en-US" sz="2000" dirty="0"/>
            </a:br>
            <a:endParaRPr lang="en-US" sz="2000" dirty="0"/>
          </a:p>
        </p:txBody>
      </p:sp>
      <p:pic>
        <p:nvPicPr>
          <p:cNvPr id="5" name="Picture 4">
            <a:extLst>
              <a:ext uri="{FF2B5EF4-FFF2-40B4-BE49-F238E27FC236}">
                <a16:creationId xmlns:a16="http://schemas.microsoft.com/office/drawing/2014/main" id="{BA3C78A8-67E0-EA21-717A-8E45891F2BA5}"/>
              </a:ext>
            </a:extLst>
          </p:cNvPr>
          <p:cNvPicPr>
            <a:picLocks noChangeAspect="1"/>
          </p:cNvPicPr>
          <p:nvPr/>
        </p:nvPicPr>
        <p:blipFill>
          <a:blip r:embed="rId2"/>
          <a:stretch>
            <a:fillRect/>
          </a:stretch>
        </p:blipFill>
        <p:spPr>
          <a:xfrm>
            <a:off x="101389" y="1644072"/>
            <a:ext cx="10544577" cy="2033782"/>
          </a:xfrm>
          <a:prstGeom prst="rect">
            <a:avLst/>
          </a:prstGeom>
        </p:spPr>
      </p:pic>
    </p:spTree>
    <p:extLst>
      <p:ext uri="{BB962C8B-B14F-4D97-AF65-F5344CB8AC3E}">
        <p14:creationId xmlns:p14="http://schemas.microsoft.com/office/powerpoint/2010/main" val="41633933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Technical Resources</a:t>
            </a:r>
            <a:endParaRPr lang="en-US" sz="4000"/>
          </a:p>
        </p:txBody>
      </p:sp>
      <p:sp>
        <p:nvSpPr>
          <p:cNvPr id="4" name="Content Placeholder 3">
            <a:extLst>
              <a:ext uri="{FF2B5EF4-FFF2-40B4-BE49-F238E27FC236}">
                <a16:creationId xmlns:a16="http://schemas.microsoft.com/office/drawing/2014/main" id="{EF38D156-6AEA-9AF7-4E5C-B78F65276FD1}"/>
              </a:ext>
            </a:extLst>
          </p:cNvPr>
          <p:cNvSpPr txBox="1">
            <a:spLocks/>
          </p:cNvSpPr>
          <p:nvPr/>
        </p:nvSpPr>
        <p:spPr>
          <a:xfrm>
            <a:off x="535170" y="1142839"/>
            <a:ext cx="103233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Technical Support</a:t>
            </a:r>
          </a:p>
          <a:p>
            <a:pPr lvl="1">
              <a:lnSpc>
                <a:spcPct val="100000"/>
              </a:lnSpc>
              <a:spcBef>
                <a:spcPts val="600"/>
              </a:spcBef>
              <a:spcAft>
                <a:spcPts val="600"/>
              </a:spcAft>
              <a:buClr>
                <a:srgbClr val="F16038"/>
              </a:buClr>
            </a:pPr>
            <a:r>
              <a:rPr lang="en-US">
                <a:solidFill>
                  <a:srgbClr val="595959"/>
                </a:solidFill>
                <a:hlinkClick r:id="rId2"/>
              </a:rPr>
              <a:t>TSDSCustomerSupport@tea.texas.gov</a:t>
            </a:r>
            <a:r>
              <a:rPr lang="en-US">
                <a:solidFill>
                  <a:srgbClr val="595959"/>
                </a:solidFill>
              </a:rPr>
              <a:t> </a:t>
            </a:r>
            <a:endParaRPr lang="en-US">
              <a:solidFill>
                <a:srgbClr val="595959"/>
              </a:solidFill>
              <a:ea typeface="Calibri"/>
              <a:cs typeface="Calibri"/>
            </a:endParaRPr>
          </a:p>
          <a:p>
            <a:pPr>
              <a:lnSpc>
                <a:spcPct val="100000"/>
              </a:lnSpc>
              <a:spcBef>
                <a:spcPts val="600"/>
              </a:spcBef>
              <a:spcAft>
                <a:spcPts val="600"/>
              </a:spcAft>
              <a:buClr>
                <a:srgbClr val="F16038"/>
              </a:buClr>
            </a:pPr>
            <a:r>
              <a:rPr lang="en-US">
                <a:solidFill>
                  <a:srgbClr val="595959"/>
                </a:solidFill>
              </a:rPr>
              <a:t>Technical Specifications</a:t>
            </a:r>
            <a:endParaRPr lang="en-US">
              <a:solidFill>
                <a:srgbClr val="595959"/>
              </a:solidFill>
              <a:cs typeface="Calibri"/>
            </a:endParaRPr>
          </a:p>
          <a:p>
            <a:pPr lvl="1">
              <a:lnSpc>
                <a:spcPct val="100000"/>
              </a:lnSpc>
              <a:spcBef>
                <a:spcPts val="600"/>
              </a:spcBef>
              <a:spcAft>
                <a:spcPts val="600"/>
              </a:spcAft>
              <a:buClr>
                <a:srgbClr val="F16038"/>
              </a:buClr>
            </a:pPr>
            <a:r>
              <a:rPr lang="en-US">
                <a:solidFill>
                  <a:srgbClr val="595959"/>
                </a:solidFill>
                <a:hlinkClick r:id="rId3"/>
              </a:rPr>
              <a:t>TSDS Web-Enabled Data Standards (TWEDS)</a:t>
            </a:r>
            <a:r>
              <a:rPr lang="en-US">
                <a:solidFill>
                  <a:srgbClr val="595959"/>
                </a:solidFill>
              </a:rPr>
              <a:t>​</a:t>
            </a:r>
            <a:endParaRPr lang="en-US">
              <a:solidFill>
                <a:srgbClr val="595959"/>
              </a:solidFill>
              <a:ea typeface="Calibri"/>
              <a:cs typeface="Calibri"/>
            </a:endParaRPr>
          </a:p>
          <a:p>
            <a:pPr>
              <a:lnSpc>
                <a:spcPct val="100000"/>
              </a:lnSpc>
              <a:spcBef>
                <a:spcPts val="600"/>
              </a:spcBef>
              <a:spcAft>
                <a:spcPts val="600"/>
              </a:spcAft>
              <a:buClr>
                <a:srgbClr val="F16038"/>
              </a:buClr>
            </a:pPr>
            <a:r>
              <a:rPr lang="en-US">
                <a:solidFill>
                  <a:srgbClr val="595959"/>
                </a:solidFill>
                <a:cs typeface="Calibri"/>
              </a:rPr>
              <a:t>TSDS Incident Management System (TIMS)</a:t>
            </a:r>
          </a:p>
          <a:p>
            <a:pPr lvl="1">
              <a:lnSpc>
                <a:spcPct val="100000"/>
              </a:lnSpc>
              <a:spcBef>
                <a:spcPts val="600"/>
              </a:spcBef>
              <a:spcAft>
                <a:spcPts val="600"/>
              </a:spcAft>
              <a:buClr>
                <a:srgbClr val="F16038"/>
              </a:buClr>
            </a:pPr>
            <a:r>
              <a:rPr lang="en-US">
                <a:solidFill>
                  <a:srgbClr val="172B4D"/>
                </a:solidFill>
                <a:latin typeface="-apple-system"/>
                <a:cs typeface="Calibri"/>
                <a:hlinkClick r:id="rId4"/>
              </a:rPr>
              <a:t>TIMS Support System Application</a:t>
            </a:r>
            <a:endParaRPr lang="en-US">
              <a:solidFill>
                <a:srgbClr val="172B4D"/>
              </a:solidFill>
              <a:latin typeface="-apple-system"/>
              <a:cs typeface="Calibri"/>
            </a:endParaRPr>
          </a:p>
          <a:p>
            <a:pPr lvl="1">
              <a:lnSpc>
                <a:spcPct val="100000"/>
              </a:lnSpc>
              <a:spcBef>
                <a:spcPts val="600"/>
              </a:spcBef>
              <a:spcAft>
                <a:spcPts val="600"/>
              </a:spcAft>
              <a:buClr>
                <a:srgbClr val="F16038"/>
              </a:buClr>
            </a:pPr>
            <a:r>
              <a:rPr lang="en-US">
                <a:solidFill>
                  <a:srgbClr val="172B4D"/>
                </a:solidFill>
                <a:latin typeface="-apple-system"/>
                <a:cs typeface="Calibri"/>
                <a:hlinkClick r:id="rId5"/>
              </a:rPr>
              <a:t>TIMS Knowledge Base Article Repository</a:t>
            </a:r>
            <a:endParaRPr lang="en-US">
              <a:solidFill>
                <a:srgbClr val="595959"/>
              </a:solidFill>
              <a:cs typeface="Calibri"/>
              <a:hlinkClick r:id="rId6"/>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9855730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1A792-86AC-B222-AA82-5E22D85A1693}"/>
              </a:ext>
            </a:extLst>
          </p:cNvPr>
          <p:cNvSpPr>
            <a:spLocks noGrp="1"/>
          </p:cNvSpPr>
          <p:nvPr>
            <p:ph type="ctrTitle" idx="4294967295"/>
          </p:nvPr>
        </p:nvSpPr>
        <p:spPr>
          <a:xfrm>
            <a:off x="1524000" y="2042319"/>
            <a:ext cx="9144000" cy="2387600"/>
          </a:xfrm>
        </p:spPr>
        <p:txBody>
          <a:bodyPr>
            <a:normAutofit/>
          </a:bodyPr>
          <a:lstStyle/>
          <a:p>
            <a:pPr algn="ctr"/>
            <a:r>
              <a:rPr lang="en-US" sz="6000">
                <a:solidFill>
                  <a:srgbClr val="0D6CB9"/>
                </a:solidFill>
                <a:latin typeface="+mn-lt"/>
              </a:rPr>
              <a:t>Questions?</a:t>
            </a:r>
          </a:p>
        </p:txBody>
      </p:sp>
      <p:sp>
        <p:nvSpPr>
          <p:cNvPr id="3" name="Subtitle 2">
            <a:extLst>
              <a:ext uri="{FF2B5EF4-FFF2-40B4-BE49-F238E27FC236}">
                <a16:creationId xmlns:a16="http://schemas.microsoft.com/office/drawing/2014/main" id="{F5B0264F-2A80-798A-7539-0A43D59A4396}"/>
              </a:ext>
            </a:extLst>
          </p:cNvPr>
          <p:cNvSpPr>
            <a:spLocks noGrp="1"/>
          </p:cNvSpPr>
          <p:nvPr>
            <p:ph type="subTitle" idx="4294967295"/>
          </p:nvPr>
        </p:nvSpPr>
        <p:spPr>
          <a:xfrm>
            <a:off x="1524000" y="4429919"/>
            <a:ext cx="9144000" cy="1655762"/>
          </a:xfrm>
        </p:spPr>
        <p:txBody>
          <a:bodyPr/>
          <a:lstStyle/>
          <a:p>
            <a:pPr algn="ctr"/>
            <a:r>
              <a:rPr lang="en-US">
                <a:solidFill>
                  <a:srgbClr val="0D6CB9"/>
                </a:solidFill>
              </a:rPr>
              <a:t>Thank you for attending.</a:t>
            </a:r>
          </a:p>
        </p:txBody>
      </p:sp>
    </p:spTree>
    <p:extLst>
      <p:ext uri="{BB962C8B-B14F-4D97-AF65-F5344CB8AC3E}">
        <p14:creationId xmlns:p14="http://schemas.microsoft.com/office/powerpoint/2010/main" val="35907228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198703" y="141941"/>
            <a:ext cx="10487871" cy="751350"/>
          </a:xfrm>
        </p:spPr>
        <p:txBody>
          <a:bodyPr>
            <a:normAutofit/>
          </a:bodyPr>
          <a:lstStyle/>
          <a:p>
            <a:r>
              <a:rPr lang="en-US" sz="3200" dirty="0">
                <a:cs typeface="Calibri"/>
              </a:rPr>
              <a:t>TX First Early HS Completion </a:t>
            </a:r>
            <a:r>
              <a:rPr lang="en-US" sz="3200" dirty="0" err="1">
                <a:cs typeface="Calibri"/>
              </a:rPr>
              <a:t>Pgm</a:t>
            </a:r>
            <a:r>
              <a:rPr lang="en-US" sz="3200" dirty="0">
                <a:cs typeface="Calibri"/>
              </a:rPr>
              <a:t> Data Element Updates </a:t>
            </a:r>
            <a:r>
              <a:rPr lang="en-US" sz="3200" b="0" dirty="0">
                <a:solidFill>
                  <a:schemeClr val="bg1"/>
                </a:solidFill>
                <a:cs typeface="Calibri"/>
              </a:rPr>
              <a:t>- </a:t>
            </a:r>
            <a:r>
              <a:rPr lang="en-US" sz="3200" dirty="0">
                <a:solidFill>
                  <a:schemeClr val="bg1"/>
                </a:solidFill>
                <a:cs typeface="Calibri"/>
              </a:rPr>
              <a:t>3</a:t>
            </a:r>
            <a:endParaRPr lang="en-US" sz="3200" dirty="0">
              <a:solidFill>
                <a:schemeClr val="bg1"/>
              </a:solidFill>
            </a:endParaRPr>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1" y="1142839"/>
            <a:ext cx="1115952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Overview cont.</a:t>
            </a:r>
          </a:p>
          <a:p>
            <a:pPr lvl="1">
              <a:lnSpc>
                <a:spcPct val="100000"/>
              </a:lnSpc>
              <a:spcBef>
                <a:spcPts val="600"/>
              </a:spcBef>
              <a:spcAft>
                <a:spcPts val="600"/>
              </a:spcAft>
              <a:buClr>
                <a:srgbClr val="F16038"/>
              </a:buClr>
            </a:pPr>
            <a:r>
              <a:rPr lang="en-US">
                <a:solidFill>
                  <a:srgbClr val="595959"/>
                </a:solidFill>
              </a:rPr>
              <a:t>THECB shall award a grant (state credit) to pay for tuition, mandatory fees, and other costs of attendance at an institution to each eligible student based on if the student graduates two or more semesters or less than two semesters or the equivalent earlier than the student's high school cohort.</a:t>
            </a:r>
          </a:p>
          <a:p>
            <a:pPr lvl="1">
              <a:lnSpc>
                <a:spcPct val="100000"/>
              </a:lnSpc>
              <a:spcBef>
                <a:spcPts val="600"/>
              </a:spcBef>
              <a:spcAft>
                <a:spcPts val="600"/>
              </a:spcAft>
              <a:buClr>
                <a:srgbClr val="F16038"/>
              </a:buClr>
            </a:pPr>
            <a:r>
              <a:rPr lang="en-US">
                <a:solidFill>
                  <a:srgbClr val="595959"/>
                </a:solidFill>
              </a:rPr>
              <a:t>TEA will increase a district’s average daily attendance for students who graduated early under the Texas First High School Completion Program and are enrolled at an eligible institution.</a:t>
            </a:r>
          </a:p>
          <a:p>
            <a:pPr lvl="1">
              <a:lnSpc>
                <a:spcPct val="100000"/>
              </a:lnSpc>
              <a:spcBef>
                <a:spcPts val="600"/>
              </a:spcBef>
              <a:spcAft>
                <a:spcPts val="600"/>
              </a:spcAft>
              <a:buClr>
                <a:srgbClr val="F16038"/>
              </a:buClr>
            </a:pPr>
            <a:r>
              <a:rPr lang="en-US">
                <a:solidFill>
                  <a:srgbClr val="595959"/>
                </a:solidFill>
              </a:rPr>
              <a:t>TEA will also reduce each district’s FSP entitlement by the amount granted (state credit) to each eligible student.</a:t>
            </a:r>
          </a:p>
          <a:p>
            <a:pPr lvl="1">
              <a:lnSpc>
                <a:spcPct val="100000"/>
              </a:lnSpc>
              <a:spcBef>
                <a:spcPts val="600"/>
              </a:spcBef>
              <a:spcAft>
                <a:spcPts val="600"/>
              </a:spcAft>
              <a:buClr>
                <a:srgbClr val="F16038"/>
              </a:buClr>
            </a:pPr>
            <a:endParaRPr lang="en-US">
              <a:solidFill>
                <a:schemeClr val="tx1"/>
              </a:solidFill>
              <a:latin typeface="Calibri (Body)"/>
            </a:endParaRPr>
          </a:p>
        </p:txBody>
      </p:sp>
    </p:spTree>
    <p:extLst>
      <p:ext uri="{BB962C8B-B14F-4D97-AF65-F5344CB8AC3E}">
        <p14:creationId xmlns:p14="http://schemas.microsoft.com/office/powerpoint/2010/main" val="2025420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79951" y="141941"/>
            <a:ext cx="10357242" cy="751350"/>
          </a:xfrm>
        </p:spPr>
        <p:txBody>
          <a:bodyPr>
            <a:normAutofit/>
          </a:bodyPr>
          <a:lstStyle/>
          <a:p>
            <a:r>
              <a:rPr lang="en-US" sz="3200">
                <a:cs typeface="Calibri"/>
              </a:rPr>
              <a:t>TX First Early HS Completion </a:t>
            </a:r>
            <a:r>
              <a:rPr lang="en-US" sz="3200" err="1">
                <a:cs typeface="Calibri"/>
              </a:rPr>
              <a:t>Pgm</a:t>
            </a:r>
            <a:r>
              <a:rPr lang="en-US" sz="3200">
                <a:cs typeface="Calibri"/>
              </a:rPr>
              <a:t> Data Element Updates </a:t>
            </a:r>
            <a:r>
              <a:rPr lang="en-US" sz="3200">
                <a:solidFill>
                  <a:schemeClr val="bg1"/>
                </a:solidFill>
                <a:cs typeface="Calibri"/>
              </a:rPr>
              <a:t>- 4</a:t>
            </a:r>
            <a:endParaRPr lang="en-US" sz="3200">
              <a:solidFill>
                <a:schemeClr val="bg1"/>
              </a:solidFill>
            </a:endParaRPr>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0" y="1142839"/>
            <a:ext cx="11198025"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Added new data element </a:t>
            </a:r>
            <a:r>
              <a:rPr lang="en-US" b="1">
                <a:solidFill>
                  <a:srgbClr val="595959"/>
                </a:solidFill>
              </a:rPr>
              <a:t>TEXAS-FIRST-EARLY-HS-COMPLETION-PROGRAM (E1736) </a:t>
            </a:r>
            <a:r>
              <a:rPr lang="en-US">
                <a:solidFill>
                  <a:srgbClr val="595959"/>
                </a:solidFill>
              </a:rPr>
              <a:t>to the </a:t>
            </a:r>
            <a:r>
              <a:rPr lang="en-US" b="1">
                <a:solidFill>
                  <a:srgbClr val="595959"/>
                </a:solidFill>
              </a:rPr>
              <a:t>StudentGraduationProgramExtension</a:t>
            </a:r>
            <a:r>
              <a:rPr lang="en-US">
                <a:solidFill>
                  <a:srgbClr val="595959"/>
                </a:solidFill>
              </a:rPr>
              <a:t> complex type to be reported as optional in the PEIMS Fall Submission</a:t>
            </a:r>
            <a:r>
              <a:rPr lang="en-US">
                <a:solidFill>
                  <a:srgbClr val="595959"/>
                </a:solidFill>
                <a:effectLst/>
                <a:ea typeface="Calibri" panose="020F0502020204030204" pitchFamily="34" charset="0"/>
                <a:cs typeface="Times New Roman" panose="02020603050405020304" pitchFamily="18" charset="0"/>
              </a:rPr>
              <a:t>.</a:t>
            </a:r>
          </a:p>
          <a:p>
            <a:pPr>
              <a:lnSpc>
                <a:spcPct val="100000"/>
              </a:lnSpc>
              <a:spcBef>
                <a:spcPts val="600"/>
              </a:spcBef>
              <a:spcAft>
                <a:spcPts val="600"/>
              </a:spcAft>
              <a:buClr>
                <a:srgbClr val="F16038"/>
              </a:buClr>
            </a:pPr>
            <a:endParaRPr lang="en-US">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600"/>
              </a:spcBef>
              <a:spcAft>
                <a:spcPts val="600"/>
              </a:spcAft>
              <a:buClr>
                <a:srgbClr val="F16038"/>
              </a:buClr>
            </a:pPr>
            <a:endParaRPr lang="en-US">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descr="The TEXAS-FIRST-EARLY-HS-COMPLETION-PROGRAM data element indicates the student graduated early under the Texas First Early High School Completion Program and specifies whether the student graduated two or more semesters or less than two semesters or the equivalent earlier than the expected graduation date of the student's high school cohort. ">
            <a:extLst>
              <a:ext uri="{FF2B5EF4-FFF2-40B4-BE49-F238E27FC236}">
                <a16:creationId xmlns:a16="http://schemas.microsoft.com/office/drawing/2014/main" id="{892D1D94-792B-8ABA-E5B4-B29322DB11BD}"/>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2354947" y="2684880"/>
            <a:ext cx="7482105" cy="3302034"/>
          </a:xfrm>
          <a:prstGeom prst="rect">
            <a:avLst/>
          </a:prstGeom>
        </p:spPr>
      </p:pic>
    </p:spTree>
    <p:extLst>
      <p:ext uri="{BB962C8B-B14F-4D97-AF65-F5344CB8AC3E}">
        <p14:creationId xmlns:p14="http://schemas.microsoft.com/office/powerpoint/2010/main" val="585484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139327" y="151837"/>
            <a:ext cx="10538113" cy="751350"/>
          </a:xfrm>
        </p:spPr>
        <p:txBody>
          <a:bodyPr>
            <a:normAutofit/>
          </a:bodyPr>
          <a:lstStyle/>
          <a:p>
            <a:r>
              <a:rPr lang="en-US" sz="3200">
                <a:cs typeface="Calibri"/>
              </a:rPr>
              <a:t>TX First Early HS Completion </a:t>
            </a:r>
            <a:r>
              <a:rPr lang="en-US" sz="3200" err="1">
                <a:cs typeface="Calibri"/>
              </a:rPr>
              <a:t>Pgm</a:t>
            </a:r>
            <a:r>
              <a:rPr lang="en-US" sz="3200">
                <a:cs typeface="Calibri"/>
              </a:rPr>
              <a:t> Data Element Updates </a:t>
            </a:r>
            <a:r>
              <a:rPr lang="en-US" sz="3200">
                <a:solidFill>
                  <a:schemeClr val="bg1"/>
                </a:solidFill>
                <a:cs typeface="Calibri"/>
              </a:rPr>
              <a:t>-5</a:t>
            </a:r>
            <a:endParaRPr lang="en-US" sz="3200">
              <a:solidFill>
                <a:schemeClr val="bg1"/>
              </a:solidFill>
            </a:endParaRPr>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1" y="729762"/>
            <a:ext cx="11265402" cy="476441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dirty="0">
                <a:solidFill>
                  <a:srgbClr val="595959"/>
                </a:solidFill>
              </a:rPr>
              <a:t>Modified the </a:t>
            </a:r>
            <a:r>
              <a:rPr lang="en-US" b="1" dirty="0" err="1">
                <a:solidFill>
                  <a:srgbClr val="595959"/>
                </a:solidFill>
              </a:rPr>
              <a:t>StudentGraduationProgramExtension</a:t>
            </a:r>
            <a:r>
              <a:rPr lang="en-US" dirty="0">
                <a:solidFill>
                  <a:srgbClr val="595959"/>
                </a:solidFill>
              </a:rPr>
              <a:t> complex type for the PEIMS Fall Submission:</a:t>
            </a:r>
          </a:p>
          <a:p>
            <a:pPr lvl="1">
              <a:lnSpc>
                <a:spcPct val="100000"/>
              </a:lnSpc>
              <a:spcBef>
                <a:spcPts val="600"/>
              </a:spcBef>
              <a:spcAft>
                <a:spcPts val="600"/>
              </a:spcAft>
              <a:buClr>
                <a:srgbClr val="F16038"/>
              </a:buClr>
            </a:pPr>
            <a:r>
              <a:rPr lang="en-US" dirty="0">
                <a:solidFill>
                  <a:srgbClr val="595959"/>
                </a:solidFill>
              </a:rPr>
              <a:t>Added </a:t>
            </a:r>
            <a:r>
              <a:rPr lang="en-US" b="1" dirty="0">
                <a:solidFill>
                  <a:srgbClr val="595959"/>
                </a:solidFill>
              </a:rPr>
              <a:t>TEXAS-FIRST-EARLY-HS-COMPLETION-PROGRAM (E1736) </a:t>
            </a:r>
            <a:r>
              <a:rPr lang="en-US" dirty="0">
                <a:solidFill>
                  <a:srgbClr val="595959"/>
                </a:solidFill>
              </a:rPr>
              <a:t>as optional</a:t>
            </a:r>
          </a:p>
          <a:p>
            <a:pPr lvl="1">
              <a:lnSpc>
                <a:spcPct val="100000"/>
              </a:lnSpc>
              <a:spcBef>
                <a:spcPts val="600"/>
              </a:spcBef>
              <a:spcAft>
                <a:spcPts val="600"/>
              </a:spcAft>
              <a:buClr>
                <a:srgbClr val="F16038"/>
              </a:buClr>
            </a:pPr>
            <a:endParaRPr lang="en-US" dirty="0">
              <a:solidFill>
                <a:srgbClr val="595959"/>
              </a:solidFill>
            </a:endParaRPr>
          </a:p>
        </p:txBody>
      </p:sp>
      <p:grpSp>
        <p:nvGrpSpPr>
          <p:cNvPr id="2" name="Group 1" descr="The Student Graduation Program Extension complex type displays and shows for the PEIMS Fall submission, the new data element TExas First Early High School Completion Program as collected. ">
            <a:extLst>
              <a:ext uri="{FF2B5EF4-FFF2-40B4-BE49-F238E27FC236}">
                <a16:creationId xmlns:a16="http://schemas.microsoft.com/office/drawing/2014/main" id="{86975BFF-6E10-D359-48D6-D555E315CD6A}"/>
              </a:ext>
            </a:extLst>
          </p:cNvPr>
          <p:cNvGrpSpPr/>
          <p:nvPr/>
        </p:nvGrpSpPr>
        <p:grpSpPr>
          <a:xfrm>
            <a:off x="2118946" y="2233246"/>
            <a:ext cx="7332785" cy="3666391"/>
            <a:chOff x="0" y="0"/>
            <a:chExt cx="8233410" cy="4194810"/>
          </a:xfrm>
        </p:grpSpPr>
        <p:pic>
          <p:nvPicPr>
            <p:cNvPr id="5" name="Picture 4" descr="Graphical user interface, table&#10;&#10;Description automatically generated">
              <a:extLst>
                <a:ext uri="{FF2B5EF4-FFF2-40B4-BE49-F238E27FC236}">
                  <a16:creationId xmlns:a16="http://schemas.microsoft.com/office/drawing/2014/main" id="{6A119845-8232-F450-6E19-AFEBF995A9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 y="0"/>
              <a:ext cx="8229600" cy="4187825"/>
            </a:xfrm>
            <a:prstGeom prst="rect">
              <a:avLst/>
            </a:prstGeom>
          </p:spPr>
        </p:pic>
        <p:sp>
          <p:nvSpPr>
            <p:cNvPr id="6" name="Rectangle 5">
              <a:extLst>
                <a:ext uri="{FF2B5EF4-FFF2-40B4-BE49-F238E27FC236}">
                  <a16:creationId xmlns:a16="http://schemas.microsoft.com/office/drawing/2014/main" id="{1A476162-3CC1-47B8-8195-4DEBBE1EA306}"/>
                </a:ext>
              </a:extLst>
            </p:cNvPr>
            <p:cNvSpPr/>
            <p:nvPr/>
          </p:nvSpPr>
          <p:spPr>
            <a:xfrm>
              <a:off x="0" y="4011930"/>
              <a:ext cx="8233410" cy="182880"/>
            </a:xfrm>
            <a:prstGeom prst="rect">
              <a:avLst/>
            </a:prstGeom>
            <a:noFill/>
            <a:ln w="38100">
              <a:solidFill>
                <a:srgbClr val="F1603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val="389719087"/>
      </p:ext>
    </p:extLst>
  </p:cSld>
  <p:clrMapOvr>
    <a:masterClrMapping/>
  </p:clrMapOvr>
</p:sld>
</file>

<file path=ppt/theme/theme1.xml><?xml version="1.0" encoding="utf-8"?>
<a:theme xmlns:a="http://schemas.openxmlformats.org/drawingml/2006/main" name="2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33e3360-6378-4210-ada2-16ccdb17d2cd">
      <UserInfo>
        <DisplayName>Everyone except external users</DisplayName>
        <AccountId>9</AccountId>
        <AccountType/>
      </UserInfo>
      <UserInfo>
        <DisplayName>DProdMGD105\_spocrwl_191189</DisplayName>
        <AccountId>101</AccountId>
        <AccountType/>
      </UserInfo>
      <UserInfo>
        <DisplayName>DeSantis, Candice</DisplayName>
        <AccountId>17</AccountId>
        <AccountType/>
      </UserInfo>
      <UserInfo>
        <DisplayName>Schuessler, Nicole</DisplayName>
        <AccountId>102</AccountId>
        <AccountType/>
      </UserInfo>
      <UserInfo>
        <DisplayName>Linden, Edward</DisplayName>
        <AccountId>21</AccountId>
        <AccountType/>
      </UserInfo>
      <UserInfo>
        <DisplayName>Reese, John</DisplayName>
        <AccountId>22</AccountId>
        <AccountType/>
      </UserInfo>
      <UserInfo>
        <DisplayName>Beechum, Earl</DisplayName>
        <AccountId>103</AccountId>
        <AccountType/>
      </UserInfo>
      <UserInfo>
        <DisplayName>NT Service\spsearch</DisplayName>
        <AccountId>3</AccountId>
        <AccountType/>
      </UserInfo>
      <UserInfo>
        <DisplayName>Polo, Beth</DisplayName>
        <AccountId>69</AccountId>
        <AccountType/>
      </UserInfo>
      <UserInfo>
        <DisplayName>Wright, Alison</DisplayName>
        <AccountId>104</AccountId>
        <AccountType/>
      </UserInfo>
      <UserInfo>
        <DisplayName>Butler, David</DisplayName>
        <AccountId>15</AccountId>
        <AccountType/>
      </UserInfo>
      <UserInfo>
        <DisplayName>Momin, Shabana</DisplayName>
        <AccountId>85</AccountId>
        <AccountType/>
      </UserInfo>
      <UserInfo>
        <DisplayName>Helms, Jeanine</DisplayName>
        <AccountId>13</AccountId>
        <AccountType/>
      </UserInfo>
      <UserInfo>
        <DisplayName>Ulrich, Melanie</DisplayName>
        <AccountId>65</AccountId>
        <AccountType/>
      </UserInfo>
      <UserInfo>
        <DisplayName>Kelly, Kenya</DisplayName>
        <AccountId>88</AccountId>
        <AccountType/>
      </UserInfo>
    </SharedWithUsers>
    <Notes xmlns="963efe96-9f3c-464d-8c8b-c76864a22ed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7BE4C68E97640479F3D791B3E26A918" ma:contentTypeVersion="11" ma:contentTypeDescription="Create a new document." ma:contentTypeScope="" ma:versionID="240ad94ddd50fa34c521788eeeedaadf">
  <xsd:schema xmlns:xsd="http://www.w3.org/2001/XMLSchema" xmlns:xs="http://www.w3.org/2001/XMLSchema" xmlns:p="http://schemas.microsoft.com/office/2006/metadata/properties" xmlns:ns2="963efe96-9f3c-464d-8c8b-c76864a22ed0" xmlns:ns3="533e3360-6378-4210-ada2-16ccdb17d2cd" targetNamespace="http://schemas.microsoft.com/office/2006/metadata/properties" ma:root="true" ma:fieldsID="0e47e9b313ee40300407cf596ad5cecf" ns2:_="" ns3:_="">
    <xsd:import namespace="963efe96-9f3c-464d-8c8b-c76864a22ed0"/>
    <xsd:import namespace="533e3360-6378-4210-ada2-16ccdb17d2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bjectDetectorVersions" minOccurs="0"/>
                <xsd:element ref="ns2: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3efe96-9f3c-464d-8c8b-c76864a22e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Notes" ma:index="18" nillable="true" ma:displayName="Notes" ma:format="Dropdown" ma:internalName="Note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33e3360-6378-4210-ada2-16ccdb17d2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19692CD-7339-4E15-8B85-65EB8EAE7D52}">
  <ds:schemaRefs>
    <ds:schemaRef ds:uri="http://schemas.openxmlformats.org/package/2006/metadata/core-properties"/>
    <ds:schemaRef ds:uri="http://schemas.microsoft.com/office/infopath/2007/PartnerControls"/>
    <ds:schemaRef ds:uri="http://schemas.microsoft.com/office/2006/documentManagement/types"/>
    <ds:schemaRef ds:uri="http://purl.org/dc/elements/1.1/"/>
    <ds:schemaRef ds:uri="http://purl.org/dc/terms/"/>
    <ds:schemaRef ds:uri="http://schemas.microsoft.com/office/2006/metadata/properties"/>
    <ds:schemaRef ds:uri="533e3360-6378-4210-ada2-16ccdb17d2cd"/>
    <ds:schemaRef ds:uri="http://www.w3.org/XML/1998/namespace"/>
    <ds:schemaRef ds:uri="963efe96-9f3c-464d-8c8b-c76864a22ed0"/>
    <ds:schemaRef ds:uri="http://purl.org/dc/dcmitype/"/>
  </ds:schemaRefs>
</ds:datastoreItem>
</file>

<file path=customXml/itemProps2.xml><?xml version="1.0" encoding="utf-8"?>
<ds:datastoreItem xmlns:ds="http://schemas.openxmlformats.org/officeDocument/2006/customXml" ds:itemID="{2B7A15A1-3FB8-40CB-A6DF-FC36CE302F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3efe96-9f3c-464d-8c8b-c76864a22ed0"/>
    <ds:schemaRef ds:uri="533e3360-6378-4210-ada2-16ccdb17d2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438415F-CA52-4AC6-B74C-FE95CEB90D1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TEA_Presentation_Template_Light_option</Template>
  <TotalTime>2649</TotalTime>
  <Words>5271</Words>
  <Application>Microsoft Office PowerPoint</Application>
  <PresentationFormat>Widescreen</PresentationFormat>
  <Paragraphs>358</Paragraphs>
  <Slides>67</Slides>
  <Notes>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67</vt:i4>
      </vt:variant>
    </vt:vector>
  </HeadingPairs>
  <TitlesOfParts>
    <vt:vector size="77" baseType="lpstr">
      <vt:lpstr>-apple-system</vt:lpstr>
      <vt:lpstr>Arial</vt:lpstr>
      <vt:lpstr>Calibri</vt:lpstr>
      <vt:lpstr>Calibri (Body)</vt:lpstr>
      <vt:lpstr>Calibri Light</vt:lpstr>
      <vt:lpstr>Courier New</vt:lpstr>
      <vt:lpstr>Helvetica</vt:lpstr>
      <vt:lpstr>Wingdings</vt:lpstr>
      <vt:lpstr>2_Office Theme</vt:lpstr>
      <vt:lpstr>Office Theme</vt:lpstr>
      <vt:lpstr>PEIMS</vt:lpstr>
      <vt:lpstr>Note</vt:lpstr>
      <vt:lpstr>2023-2024</vt:lpstr>
      <vt:lpstr>Application Updates</vt:lpstr>
      <vt:lpstr>TX First Early HS Completion Pgm Data Element Updates 87th Legislative Session Change: SB 1888 – Texas First Early High School Completion</vt:lpstr>
      <vt:lpstr>TX First Early HS Completion Pgm Data Element Updates - 2</vt:lpstr>
      <vt:lpstr>TX First Early HS Completion Pgm Data Element Updates - 3</vt:lpstr>
      <vt:lpstr>TX First Early HS Completion Pgm Data Element Updates - 4</vt:lpstr>
      <vt:lpstr>TX First Early HS Completion Pgm Data Element Updates -5</vt:lpstr>
      <vt:lpstr>TX First Early HS Completion Pgm Code Table Updates</vt:lpstr>
      <vt:lpstr>TX First Early HS Completion Pgm Graduation Type Code </vt:lpstr>
      <vt:lpstr>TX First Early HS Completion Pgm Report Updates</vt:lpstr>
      <vt:lpstr>TX First Early HS Completion Pgm Business Rule Updates</vt:lpstr>
      <vt:lpstr>TX First Early HS Completion Pgm Business Rule Updates</vt:lpstr>
      <vt:lpstr>2023-2024 88th Regular Legislative Session Changes: </vt:lpstr>
      <vt:lpstr>PEIMS New Role-ID </vt:lpstr>
      <vt:lpstr>PEIMS Discipline</vt:lpstr>
      <vt:lpstr> Revised Code Table </vt:lpstr>
      <vt:lpstr> New Business Rules - Discipline</vt:lpstr>
      <vt:lpstr>PEIMS Discipline</vt:lpstr>
      <vt:lpstr> New Business Rules - Discipline</vt:lpstr>
      <vt:lpstr> PEIMS Associate Degree Indicator</vt:lpstr>
      <vt:lpstr> PEIMS Associate Degree Indicator Revised Data Element Reporting Requirements</vt:lpstr>
      <vt:lpstr>          PEIMS Associate Degree Indicator New Code Table  Beginning in the 2023-2024 PEIMS Summer Submission:  </vt:lpstr>
      <vt:lpstr> PEIMS Non-Enrolled UIL Participant</vt:lpstr>
      <vt:lpstr> PEIMS Non-Enrolled UIL Participant –New Data Element</vt:lpstr>
      <vt:lpstr> PEIMS Non-Enrolled UIL Participant –Guidance</vt:lpstr>
      <vt:lpstr> PEIMS Non-Enrolled UIL Participant –More Information</vt:lpstr>
      <vt:lpstr> PEIMS Non-Enrolled UIL Participant –More Information</vt:lpstr>
      <vt:lpstr> PEIMS Non-Enrolled UIL Participant –New Rule</vt:lpstr>
      <vt:lpstr>PEIMS – Parent Request Retention</vt:lpstr>
      <vt:lpstr>PEIMS – Parent Request Retention Revised Special Instructions</vt:lpstr>
      <vt:lpstr>PEIMS – Parent Request Retention -More Information</vt:lpstr>
      <vt:lpstr>PEIMS – Additional Updates</vt:lpstr>
      <vt:lpstr>Migrant Indicator Data Element Updates - 3</vt:lpstr>
      <vt:lpstr>FASRG Updates</vt:lpstr>
      <vt:lpstr>CTE Code Table Updates</vt:lpstr>
      <vt:lpstr>CTE Code Table Updates - 2</vt:lpstr>
      <vt:lpstr>Code Table Updates - 2</vt:lpstr>
      <vt:lpstr>Code Table Updates - 2</vt:lpstr>
      <vt:lpstr>Reporting Requirement Updates</vt:lpstr>
      <vt:lpstr>Reporting Requirement Updates</vt:lpstr>
      <vt:lpstr>Timeline PEIMS Fall Submission</vt:lpstr>
      <vt:lpstr>Timeline PEIMS Mid-Year Submission</vt:lpstr>
      <vt:lpstr>Timeline PEIMS Summer Submission 2024</vt:lpstr>
      <vt:lpstr>Timeline PEIMS Extended Year Submission 2024</vt:lpstr>
      <vt:lpstr>2024-2025 PEIMS Changes</vt:lpstr>
      <vt:lpstr>2024-2025 PEIMS Changes</vt:lpstr>
      <vt:lpstr>2024-2025 PEIMS Changes</vt:lpstr>
      <vt:lpstr>  Questions and Answers SB 1888 Texas First Early High School Completion  </vt:lpstr>
      <vt:lpstr>  Questions and Answers SB 1888 Texas First Early High School Completion  </vt:lpstr>
      <vt:lpstr> Questions and Answers HB 114– PEIMS Discipline  </vt:lpstr>
      <vt:lpstr> Questions and Answers HB 114– PEIMS Discipline </vt:lpstr>
      <vt:lpstr>Questions and Answers HB 8– PEIMS Associate Degree Indicator</vt:lpstr>
      <vt:lpstr>Questions and Answers HB 3708– PEIMS Non-Enrolled UIL Participant</vt:lpstr>
      <vt:lpstr>Questions and Answers HB 3708– PEIMS Non-Enrolled UIL Participant</vt:lpstr>
      <vt:lpstr>Questions and Answers HB 3708– PEIMS Non-Enrolled UIL Participant</vt:lpstr>
      <vt:lpstr>Questions and Answers HB 3708– PEIMS Non-Enrolled UIL Participant</vt:lpstr>
      <vt:lpstr>Questions and Answers HB 3708– PEIMS Non-Enrolled UIL Participant</vt:lpstr>
      <vt:lpstr>Questions and Answers HB 3708– PEIMS Non-Enrolled UIL Participant</vt:lpstr>
      <vt:lpstr> Questions and Answers HB 3803 – Parent Retention</vt:lpstr>
      <vt:lpstr> Questions and Answers HB 3803 – Parent Retention</vt:lpstr>
      <vt:lpstr> Questions and Answers HB 3803 – Parent Retention</vt:lpstr>
      <vt:lpstr> Questions and Answers HB 3803 – Parent Retention</vt:lpstr>
      <vt:lpstr>    Questions and Answers SB 1647 - Dropout Recovery Program </vt:lpstr>
      <vt:lpstr>Technical Resources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2023_2024_tsds_esc_vendor_training_PEIMS</dc:title>
  <dc:creator>Ulrich, Melanie</dc:creator>
  <cp:lastModifiedBy>Deanna Harris</cp:lastModifiedBy>
  <cp:revision>2</cp:revision>
  <cp:lastPrinted>2023-09-26T17:10:34Z</cp:lastPrinted>
  <dcterms:created xsi:type="dcterms:W3CDTF">2020-11-05T16:39:19Z</dcterms:created>
  <dcterms:modified xsi:type="dcterms:W3CDTF">2023-09-26T20:44:38Z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0x010100E7BE4C68E97640479F3D791B3E26A918</vt:lpwstr>
  </property>
  <property fmtid="{D5CDD505-2E9C-101B-9397-08002B2CF9AE}" pid="3" name="xd_ProgID">
    <vt:lpwstr/>
  </property>
  <property fmtid="{D5CDD505-2E9C-101B-9397-08002B2CF9AE}" pid="4" name="ComplianceAssetId">
    <vt:lpwstr/>
  </property>
  <property fmtid="{D5CDD505-2E9C-101B-9397-08002B2CF9AE}" pid="5" name="TemplateUrl">
    <vt:lpwstr/>
  </property>
  <property fmtid="{D5CDD505-2E9C-101B-9397-08002B2CF9AE}" pid="6" name="_ExtendedDescription">
    <vt:lpwstr/>
  </property>
  <property fmtid="{D5CDD505-2E9C-101B-9397-08002B2CF9AE}" pid="7" name="TriggerFlowInfo">
    <vt:lpwstr/>
  </property>
  <property fmtid="{D5CDD505-2E9C-101B-9397-08002B2CF9AE}" pid="8" name="xd_Signature">
    <vt:bool>false</vt:bool>
  </property>
  <property fmtid="{D5CDD505-2E9C-101B-9397-08002B2CF9AE}" pid="9" name="MediaServiceImageTags">
    <vt:lpwstr/>
  </property>
</Properties>
</file>