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17"/>
  </p:notesMasterIdLst>
  <p:sldIdLst>
    <p:sldId id="434" r:id="rId6"/>
    <p:sldId id="1362" r:id="rId7"/>
    <p:sldId id="1339" r:id="rId8"/>
    <p:sldId id="1391" r:id="rId9"/>
    <p:sldId id="1340" r:id="rId10"/>
    <p:sldId id="1390" r:id="rId11"/>
    <p:sldId id="1388" r:id="rId12"/>
    <p:sldId id="1366" r:id="rId13"/>
    <p:sldId id="1365" r:id="rId14"/>
    <p:sldId id="1384" r:id="rId15"/>
    <p:sldId id="256" r:id="rId1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FF4C063B-4FC0-3A2E-9CD3-E5B57F255495}" name="DeSantis, Candice" initials="DC" userId="S::candice.desantis@tea.texas.gov::ebf7425b-4c1c-4725-9788-d1206430aedf" providerId="AD"/>
  <p188:author id="{F309333B-63DC-B5A9-FCDA-2423BFFA1B62}" name="Reese, John" initials="RJ" userId="S::John.Reese@tea.texas.gov::8427cab8-ecc8-4a74-a2ec-269c5160d082"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C465CCB9-E813-D034-762D-0E0F6BF1838E}" name="Reese, John" initials="RJ" userId="S::john.reese@tea.texas.gov::8427cab8-ecc8-4a74-a2ec-269c5160d082"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95DE49F7-0FE9-FF73-D7BF-B61BF59E98AA}" name="Williams, Rhonda" initials="WR" userId="S::Rhonda.Williams@tea.texas.gov::f63d2dd0-120b-4ce1-9995-e805259acae3"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D6CB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796" y="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9/25/2023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9/25/2023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9/25/2023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9/25/2023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9/25/2023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9/25/2023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9/25/2023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9/25/2023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9/25/2023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9/25/2023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ea.texas.gov/sites/default/files/census-block-group-calculator-api-instrutions.pdf" TargetMode="External"/><Relationship Id="rId2" Type="http://schemas.openxmlformats.org/officeDocument/2006/relationships/hyperlink" Target="https://tea.texas.gov/sites/default/files/census-block-group-map-instructions.pdf" TargetMode="External"/><Relationship Id="rId1" Type="http://schemas.openxmlformats.org/officeDocument/2006/relationships/slideLayout" Target="../slideLayouts/slideLayout15.xml"/><Relationship Id="rId6" Type="http://schemas.openxmlformats.org/officeDocument/2006/relationships/hyperlink" Target="https://nam10.safelinks.protection.outlook.com/?url=https%3A%2F%2Ftealprod.tea.state.tx.us%2Ftims%2Fbrowse%2FTSDSKB-595&amp;data=05%7C01%7CLeticia.Ollervidez%40tea.texas.gov%7Cd43dd04c6077412e7d2108db0a06e334%7C65d6b3c3723648189613248dbd713a6f%7C0%7C0%7C638114796918857178%7CUnknown%7CTWFpbGZsb3d8eyJWIjoiMC4wLjAwMDAiLCJQIjoiV2luMzIiLCJBTiI6Ik1haWwiLCJXVCI6Mn0%3D%7C3000%7C%7C%7C&amp;sdata=BoisjVPrVxxsIMgfmdSO1mrCQJRH7RcDNdwQYeE2MNY%3D&amp;reserved=0" TargetMode="External"/><Relationship Id="rId5" Type="http://schemas.openxmlformats.org/officeDocument/2006/relationships/hyperlink" Target="https://tea.texas.gov/finance-and-grants/state-funding" TargetMode="External"/><Relationship Id="rId4" Type="http://schemas.openxmlformats.org/officeDocument/2006/relationships/hyperlink" Target="https://nam10.safelinks.protection.outlook.com/?url=https%3A%2F%2Ftea.texas.gov%2Fsystem%2Ffiles%2Fwebsite-rebalanced-census-block-group-mapping-for-2023-state-funding-03-02-2023_0.xlsx&amp;data=05%7C01%7CJohn.Reese%40tea.texas.gov%7Cb77c9e9698fe4943db9d08db976acb8e%7C65d6b3c3723648189613248dbd713a6f%7C0%7C0%7C638270257160208889%7CUnknown%7CTWFpbGZsb3d8eyJWIjoiMC4wLjAwMDAiLCJQIjoiV2luMzIiLCJBTiI6Ik1haWwiLCJXVCI6Mn0%3D%7C3000%7C%7C%7C&amp;sdata=BYLfwuN0UefffwCaXKFC%2BLJDA4Ayo61x2xHTJeAuAxw%3D&amp;reserved=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hyperlink" Target="https://tea-texas.maps.arcgis.com/apps/webappviewer/index.html?id=90eaceb0831a4eda96434231e652591b"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hyperlink" Target="https://tea-texas.maps.arcgis.com/apps/webappviewer/index.html?id=90eaceb0831a4eda96434231e652591b"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effectLst/>
                <a:uLnTx/>
                <a:uFillTx/>
                <a:latin typeface="+mn-lt"/>
                <a:ea typeface="+mj-ea"/>
                <a:cs typeface="+mj-cs"/>
              </a:rPr>
              <a:t>Census Block Group Tools</a:t>
            </a:r>
            <a:endParaRPr kumimoji="0" lang="en-US" sz="5400" b="1" i="0" u="none" strike="noStrike" kern="1200" cap="none" spc="0" normalizeH="0" baseline="0" noProof="0" dirty="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1250731"/>
            <a:ext cx="9773494" cy="45338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600"/>
              </a:spcAft>
              <a:buClr>
                <a:srgbClr val="F16038"/>
              </a:buClr>
            </a:pPr>
            <a:r>
              <a:rPr lang="en-US">
                <a:solidFill>
                  <a:srgbClr val="595959"/>
                </a:solidFill>
                <a:ea typeface="+mn-lt"/>
                <a:cs typeface="+mn-lt"/>
              </a:rPr>
              <a:t>Technical Resources</a:t>
            </a:r>
            <a:endParaRPr lang="en-US">
              <a:solidFill>
                <a:srgbClr val="595959"/>
              </a:solidFill>
            </a:endParaRPr>
          </a:p>
          <a:p>
            <a:pPr lvl="1">
              <a:lnSpc>
                <a:spcPct val="100000"/>
              </a:lnSpc>
              <a:spcBef>
                <a:spcPts val="300"/>
              </a:spcBef>
              <a:spcAft>
                <a:spcPts val="600"/>
              </a:spcAft>
              <a:buClr>
                <a:srgbClr val="F16038"/>
              </a:buClr>
            </a:pPr>
            <a:r>
              <a:rPr lang="en-US" u="sng">
                <a:solidFill>
                  <a:srgbClr val="0D6CB9"/>
                </a:solidFill>
                <a:effectLst/>
                <a:latin typeface="Calibri"/>
                <a:ea typeface="Calibri" panose="020F0502020204030204" pitchFamily="34" charset="0"/>
                <a:cs typeface="Times New Roman"/>
                <a:hlinkClick r:id="rId2">
                  <a:extLst>
                    <a:ext uri="{A12FA001-AC4F-418D-AE19-62706E023703}">
                      <ahyp:hlinkClr xmlns:ahyp="http://schemas.microsoft.com/office/drawing/2018/hyperlinkcolor" val="tx"/>
                    </a:ext>
                  </a:extLst>
                </a:hlinkClick>
              </a:rPr>
              <a:t>Census Block Group Map Instructions</a:t>
            </a:r>
            <a:endParaRPr lang="en-US">
              <a:solidFill>
                <a:srgbClr val="0D6CB9"/>
              </a:solidFill>
              <a:effectLst/>
              <a:latin typeface="Calibri"/>
              <a:ea typeface="Calibri" panose="020F0502020204030204" pitchFamily="34" charset="0"/>
              <a:cs typeface="Times New Roman"/>
            </a:endParaRPr>
          </a:p>
          <a:p>
            <a:pPr lvl="1">
              <a:lnSpc>
                <a:spcPct val="100000"/>
              </a:lnSpc>
              <a:spcBef>
                <a:spcPts val="300"/>
              </a:spcBef>
              <a:spcAft>
                <a:spcPts val="600"/>
              </a:spcAft>
              <a:buClr>
                <a:srgbClr val="F16038"/>
              </a:buClr>
            </a:pPr>
            <a:r>
              <a:rPr lang="en-US" u="sng">
                <a:solidFill>
                  <a:srgbClr val="0D6CB9"/>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Census Block Group API Instructions</a:t>
            </a:r>
            <a:endParaRPr lang="en-US">
              <a:solidFill>
                <a:srgbClr val="0D6CB9"/>
              </a:solidFill>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300"/>
              </a:spcBef>
              <a:spcAft>
                <a:spcPts val="600"/>
              </a:spcAft>
              <a:buClr>
                <a:srgbClr val="F16038"/>
              </a:buClr>
            </a:pPr>
            <a:r>
              <a:rPr lang="en-US">
                <a:latin typeface="Calibri"/>
                <a:cs typeface="Calibri"/>
                <a:hlinkClick r:id="rId4"/>
              </a:rPr>
              <a:t>Census Block Tier Mapping for 2023</a:t>
            </a:r>
            <a:endParaRPr lang="en-US" u="sng">
              <a:solidFill>
                <a:srgbClr val="0D6CB9"/>
              </a:solidFill>
              <a:latin typeface="Calibri"/>
              <a:cs typeface="Times New Roman"/>
            </a:endParaRPr>
          </a:p>
          <a:p>
            <a:pPr>
              <a:lnSpc>
                <a:spcPct val="100000"/>
              </a:lnSpc>
              <a:spcBef>
                <a:spcPts val="300"/>
              </a:spcBef>
              <a:spcAft>
                <a:spcPts val="600"/>
              </a:spcAft>
              <a:buClr>
                <a:srgbClr val="F16038"/>
              </a:buClr>
            </a:pPr>
            <a:r>
              <a:rPr lang="en-US">
                <a:solidFill>
                  <a:srgbClr val="595959"/>
                </a:solidFill>
              </a:rPr>
              <a:t>State Funding Division:</a:t>
            </a:r>
            <a:endParaRPr lang="en-US">
              <a:solidFill>
                <a:srgbClr val="595959"/>
              </a:solidFill>
              <a:cs typeface="Calibri"/>
            </a:endParaRPr>
          </a:p>
          <a:p>
            <a:pPr lvl="1">
              <a:lnSpc>
                <a:spcPct val="100000"/>
              </a:lnSpc>
              <a:spcBef>
                <a:spcPts val="300"/>
              </a:spcBef>
              <a:spcAft>
                <a:spcPts val="600"/>
              </a:spcAft>
              <a:buClr>
                <a:srgbClr val="F16038"/>
              </a:buClr>
            </a:pPr>
            <a:r>
              <a:rPr lang="en-US">
                <a:solidFill>
                  <a:srgbClr val="0D6CB9"/>
                </a:solidFill>
                <a:latin typeface="Calibri"/>
                <a:ea typeface="Calibri" panose="020F0502020204030204" pitchFamily="34" charset="0"/>
                <a:cs typeface="Calibri" panose="020F0502020204030204"/>
                <a:hlinkClick r:id="rId5"/>
              </a:rPr>
              <a:t>State Funding Webpage</a:t>
            </a:r>
            <a:endParaRPr lang="en-US">
              <a:solidFill>
                <a:srgbClr val="FFFFFF"/>
              </a:solidFill>
              <a:latin typeface="Calibri" panose="020F0502020204030204"/>
              <a:ea typeface="Calibri" panose="020F0502020204030204" pitchFamily="34" charset="0"/>
              <a:cs typeface="Calibri" panose="020F0502020204030204"/>
            </a:endParaRPr>
          </a:p>
          <a:p>
            <a:pPr>
              <a:lnSpc>
                <a:spcPct val="100000"/>
              </a:lnSpc>
              <a:spcBef>
                <a:spcPts val="300"/>
              </a:spcBef>
              <a:spcAft>
                <a:spcPts val="600"/>
              </a:spcAft>
              <a:buClr>
                <a:srgbClr val="F16038"/>
              </a:buClr>
            </a:pPr>
            <a:r>
              <a:rPr lang="en-US">
                <a:solidFill>
                  <a:srgbClr val="595959"/>
                </a:solidFill>
                <a:latin typeface="Calibri"/>
                <a:ea typeface="Calibri" panose="020F0502020204030204" pitchFamily="34" charset="0"/>
                <a:cs typeface="Calibri" panose="020F0502020204030204"/>
              </a:rPr>
              <a:t>Knowledge</a:t>
            </a:r>
            <a:r>
              <a:rPr lang="en-US">
                <a:solidFill>
                  <a:srgbClr val="595959"/>
                </a:solidFill>
                <a:ea typeface="+mn-lt"/>
                <a:cs typeface="+mn-lt"/>
              </a:rPr>
              <a:t> Base Articles:</a:t>
            </a:r>
            <a:endParaRPr lang="en-US">
              <a:ea typeface="+mn-lt"/>
              <a:cs typeface="+mn-lt"/>
            </a:endParaRPr>
          </a:p>
          <a:p>
            <a:pPr lvl="1">
              <a:lnSpc>
                <a:spcPct val="100000"/>
              </a:lnSpc>
              <a:spcBef>
                <a:spcPts val="300"/>
              </a:spcBef>
              <a:spcAft>
                <a:spcPts val="600"/>
              </a:spcAft>
              <a:buClr>
                <a:srgbClr val="F16038"/>
              </a:buClr>
            </a:pPr>
            <a:r>
              <a:rPr lang="en-US" u="sng">
                <a:solidFill>
                  <a:srgbClr val="0D6CB9"/>
                </a:solidFill>
                <a:latin typeface="Calibri"/>
                <a:cs typeface="Calibri"/>
                <a:hlinkClick r:id="rId6"/>
              </a:rPr>
              <a:t>TSDSKB-595:</a:t>
            </a:r>
            <a:r>
              <a:rPr lang="en-US">
                <a:solidFill>
                  <a:srgbClr val="595959"/>
                </a:solidFill>
                <a:latin typeface="Calibri"/>
                <a:cs typeface="Calibri"/>
              </a:rPr>
              <a:t> </a:t>
            </a:r>
            <a:r>
              <a:rPr lang="en-US">
                <a:latin typeface="Calibri"/>
                <a:cs typeface="Calibri"/>
              </a:rPr>
              <a:t> </a:t>
            </a:r>
            <a:r>
              <a:rPr lang="en-US">
                <a:solidFill>
                  <a:srgbClr val="595959"/>
                </a:solidFill>
                <a:latin typeface="Calibri"/>
                <a:cs typeface="Calibri"/>
              </a:rPr>
              <a:t>Census Block Group Number Information / FAQs</a:t>
            </a:r>
            <a:r>
              <a:rPr lang="en-US">
                <a:latin typeface="Calibri"/>
                <a:cs typeface="Calibri"/>
              </a:rPr>
              <a:t>   </a:t>
            </a:r>
            <a:endParaRPr lang="en-US">
              <a:latin typeface="Calibri"/>
              <a:ea typeface="+mn-lt"/>
              <a:cs typeface="+mn-lt"/>
            </a:endParaRPr>
          </a:p>
          <a:p>
            <a:pPr lvl="1">
              <a:lnSpc>
                <a:spcPct val="100000"/>
              </a:lnSpc>
              <a:spcBef>
                <a:spcPts val="300"/>
              </a:spcBef>
              <a:spcAft>
                <a:spcPts val="600"/>
              </a:spcAft>
              <a:buClr>
                <a:srgbClr val="F16038"/>
              </a:buClr>
            </a:pPr>
            <a:endParaRPr lang="en-US" u="sng">
              <a:solidFill>
                <a:srgbClr val="0D6CB9"/>
              </a:solidFill>
              <a:latin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222698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a:t>
            </a:r>
            <a:endParaRPr lang="en-US" sz="400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9773494" cy="45393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‘Census Block Group Tool (CBGT)’ privilege is listed under the following TEAL Roles:</a:t>
            </a:r>
          </a:p>
          <a:p>
            <a:pPr lvl="1">
              <a:lnSpc>
                <a:spcPct val="100000"/>
              </a:lnSpc>
              <a:spcBef>
                <a:spcPts val="600"/>
              </a:spcBef>
              <a:spcAft>
                <a:spcPts val="600"/>
              </a:spcAft>
              <a:buClr>
                <a:srgbClr val="F16038"/>
              </a:buClr>
            </a:pPr>
            <a:r>
              <a:rPr lang="en-US">
                <a:solidFill>
                  <a:srgbClr val="595959"/>
                </a:solidFill>
              </a:rPr>
              <a:t>PEIMS Data Completer</a:t>
            </a:r>
          </a:p>
          <a:p>
            <a:pPr lvl="1">
              <a:lnSpc>
                <a:spcPct val="100000"/>
              </a:lnSpc>
              <a:spcBef>
                <a:spcPts val="600"/>
              </a:spcBef>
              <a:spcAft>
                <a:spcPts val="600"/>
              </a:spcAft>
              <a:buClr>
                <a:srgbClr val="F16038"/>
              </a:buClr>
            </a:pPr>
            <a:r>
              <a:rPr lang="en-US">
                <a:solidFill>
                  <a:srgbClr val="595959"/>
                </a:solidFill>
              </a:rPr>
              <a:t>ODS Data Loader</a:t>
            </a:r>
          </a:p>
          <a:p>
            <a:pPr lvl="1">
              <a:lnSpc>
                <a:spcPct val="100000"/>
              </a:lnSpc>
              <a:spcBef>
                <a:spcPts val="600"/>
              </a:spcBef>
              <a:spcAft>
                <a:spcPts val="600"/>
              </a:spcAft>
              <a:buClr>
                <a:srgbClr val="F16038"/>
              </a:buClr>
            </a:pPr>
            <a:r>
              <a:rPr lang="en-US">
                <a:solidFill>
                  <a:srgbClr val="595959"/>
                </a:solidFill>
              </a:rPr>
              <a:t>ODS Campus Data Loader</a:t>
            </a:r>
          </a:p>
          <a:p>
            <a:pPr lvl="1">
              <a:lnSpc>
                <a:spcPct val="100000"/>
              </a:lnSpc>
              <a:spcBef>
                <a:spcPts val="600"/>
              </a:spcBef>
              <a:spcAft>
                <a:spcPts val="600"/>
              </a:spcAft>
              <a:buClr>
                <a:srgbClr val="F16038"/>
              </a:buClr>
            </a:pPr>
            <a:endParaRPr lang="en-US">
              <a:solidFill>
                <a:srgbClr val="595959"/>
              </a:solidFill>
            </a:endParaRPr>
          </a:p>
          <a:p>
            <a:pPr>
              <a:lnSpc>
                <a:spcPct val="100000"/>
              </a:lnSpc>
              <a:spcBef>
                <a:spcPts val="600"/>
              </a:spcBef>
              <a:spcAft>
                <a:spcPts val="600"/>
              </a:spcAft>
              <a:buClr>
                <a:srgbClr val="F16038"/>
              </a:buClr>
            </a:pPr>
            <a:r>
              <a:rPr lang="en-US">
                <a:solidFill>
                  <a:srgbClr val="595959"/>
                </a:solidFill>
                <a:ea typeface="+mn-lt"/>
                <a:cs typeface="+mn-lt"/>
              </a:rPr>
              <a:t>Reassign the Census Block Group number each new school year for those students who are reported with a Census Block Group number in PEIMS.</a:t>
            </a:r>
          </a:p>
          <a:p>
            <a:pPr marL="0" indent="0">
              <a:lnSpc>
                <a:spcPct val="100000"/>
              </a:lnSpc>
              <a:spcBef>
                <a:spcPts val="600"/>
              </a:spcBef>
              <a:spcAft>
                <a:spcPts val="600"/>
              </a:spcAft>
              <a:buClr>
                <a:srgbClr val="F16038"/>
              </a:buClr>
              <a:buNone/>
            </a:pPr>
            <a:endParaRPr lang="en-US">
              <a:ea typeface="+mn-lt"/>
              <a:cs typeface="+mn-lt"/>
            </a:endParaRP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lvl="2">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32093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TEA Guidance</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1028325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Output Batch File Row Count </a:t>
            </a:r>
          </a:p>
          <a:p>
            <a:pPr lvl="1">
              <a:lnSpc>
                <a:spcPct val="100000"/>
              </a:lnSpc>
              <a:spcBef>
                <a:spcPts val="600"/>
              </a:spcBef>
              <a:spcAft>
                <a:spcPts val="600"/>
              </a:spcAft>
              <a:buClr>
                <a:srgbClr val="F16038"/>
              </a:buClr>
            </a:pPr>
            <a:r>
              <a:rPr lang="en-US">
                <a:solidFill>
                  <a:srgbClr val="595959"/>
                </a:solidFill>
              </a:rPr>
              <a:t>The output batch file row count at times does not match the input batch file row count. This can occur when there are </a:t>
            </a:r>
            <a:r>
              <a:rPr lang="en-US" b="1">
                <a:solidFill>
                  <a:srgbClr val="595959"/>
                </a:solidFill>
              </a:rPr>
              <a:t>duplicate addresses </a:t>
            </a:r>
            <a:r>
              <a:rPr lang="en-US">
                <a:solidFill>
                  <a:srgbClr val="595959"/>
                </a:solidFill>
              </a:rPr>
              <a:t>in the input batch file.  After the first address is processed, any duplicate addresses are ignored. </a:t>
            </a:r>
          </a:p>
          <a:p>
            <a:pPr lvl="1">
              <a:lnSpc>
                <a:spcPct val="100000"/>
              </a:lnSpc>
              <a:spcBef>
                <a:spcPts val="600"/>
              </a:spcBef>
              <a:spcAft>
                <a:spcPts val="600"/>
              </a:spcAft>
              <a:buClr>
                <a:srgbClr val="F16038"/>
              </a:buClr>
            </a:pPr>
            <a:r>
              <a:rPr lang="en-US">
                <a:solidFill>
                  <a:srgbClr val="595959"/>
                </a:solidFill>
              </a:rPr>
              <a:t>For example, 2500 addresses are in the input batch file.  The exact same address is in the input batch file three 3 times. After processing completes, only 2498 rows are in the output batch file.  The first occurrence of the address is processed, and the other two duplicates are not processed and not present in the output file. </a:t>
            </a:r>
          </a:p>
          <a:p>
            <a:pPr marL="457200" lvl="1" indent="0">
              <a:lnSpc>
                <a:spcPct val="100000"/>
              </a:lnSpc>
              <a:spcBef>
                <a:spcPts val="600"/>
              </a:spcBef>
              <a:spcAft>
                <a:spcPts val="600"/>
              </a:spcAft>
              <a:buClr>
                <a:srgbClr val="F16038"/>
              </a:buClr>
              <a:buNone/>
            </a:pPr>
            <a:endParaRPr lang="en-US">
              <a:solidFill>
                <a:srgbClr val="595959"/>
              </a:solidFill>
              <a:ea typeface="Calibri"/>
              <a:cs typeface="Calibri"/>
            </a:endParaRPr>
          </a:p>
          <a:p>
            <a:pPr lvl="1">
              <a:lnSpc>
                <a:spcPct val="100000"/>
              </a:lnSpc>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6" name="TextBox 5">
            <a:extLst>
              <a:ext uri="{FF2B5EF4-FFF2-40B4-BE49-F238E27FC236}">
                <a16:creationId xmlns:a16="http://schemas.microsoft.com/office/drawing/2014/main" id="{DA4A2E9E-B104-1D5B-5B90-819F9DF2ED5F}"/>
              </a:ext>
            </a:extLst>
          </p:cNvPr>
          <p:cNvSpPr txBox="1"/>
          <p:nvPr/>
        </p:nvSpPr>
        <p:spPr>
          <a:xfrm>
            <a:off x="9286875" y="6124575"/>
            <a:ext cx="35337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366699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49973"/>
            <a:ext cx="11121657" cy="751350"/>
          </a:xfrm>
        </p:spPr>
        <p:txBody>
          <a:bodyPr>
            <a:normAutofit/>
          </a:bodyPr>
          <a:lstStyle/>
          <a:p>
            <a:r>
              <a:rPr lang="en-US" sz="4000">
                <a:cs typeface="Calibri"/>
              </a:rPr>
              <a:t>Current Known Issues</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1028325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dirty="0">
                <a:solidFill>
                  <a:srgbClr val="595959"/>
                </a:solidFill>
              </a:rPr>
              <a:t>Record Threshold</a:t>
            </a:r>
          </a:p>
          <a:p>
            <a:pPr lvl="1">
              <a:lnSpc>
                <a:spcPct val="100000"/>
              </a:lnSpc>
              <a:spcBef>
                <a:spcPts val="600"/>
              </a:spcBef>
              <a:spcAft>
                <a:spcPts val="600"/>
              </a:spcAft>
              <a:buClr>
                <a:srgbClr val="F16038"/>
              </a:buClr>
            </a:pPr>
            <a:r>
              <a:rPr lang="en-US" dirty="0">
                <a:solidFill>
                  <a:srgbClr val="595959"/>
                </a:solidFill>
              </a:rPr>
              <a:t>The system should allow up to 10,000 records for processing. This is currently not working as expected. </a:t>
            </a:r>
          </a:p>
          <a:p>
            <a:pPr lvl="1">
              <a:lnSpc>
                <a:spcPct val="100000"/>
              </a:lnSpc>
              <a:spcBef>
                <a:spcPts val="600"/>
              </a:spcBef>
              <a:spcAft>
                <a:spcPts val="600"/>
              </a:spcAft>
              <a:buClr>
                <a:srgbClr val="F16038"/>
              </a:buClr>
            </a:pPr>
            <a:r>
              <a:rPr lang="en-US" dirty="0">
                <a:solidFill>
                  <a:srgbClr val="595959"/>
                </a:solidFill>
              </a:rPr>
              <a:t>TEA recommends sending a maximum of 5,000 records per file at this time. </a:t>
            </a:r>
          </a:p>
          <a:p>
            <a:pPr lvl="1">
              <a:lnSpc>
                <a:spcPct val="100000"/>
              </a:lnSpc>
              <a:spcBef>
                <a:spcPts val="600"/>
              </a:spcBef>
              <a:spcAft>
                <a:spcPts val="600"/>
              </a:spcAft>
              <a:buClr>
                <a:srgbClr val="F16038"/>
              </a:buClr>
            </a:pPr>
            <a:r>
              <a:rPr lang="en-US" dirty="0">
                <a:solidFill>
                  <a:srgbClr val="595959"/>
                </a:solidFill>
              </a:rPr>
              <a:t>Once the issue is resolved, TEA will inform users that the record threshold can be increased. </a:t>
            </a:r>
          </a:p>
          <a:p>
            <a:pPr lvl="1">
              <a:lnSpc>
                <a:spcPct val="100000"/>
              </a:lnSpc>
              <a:spcBef>
                <a:spcPts val="600"/>
              </a:spcBef>
              <a:spcAft>
                <a:spcPts val="600"/>
              </a:spcAft>
              <a:buClr>
                <a:srgbClr val="F16038"/>
              </a:buClr>
            </a:pPr>
            <a:r>
              <a:rPr lang="en-US" sz="2400" dirty="0">
                <a:solidFill>
                  <a:srgbClr val="595959"/>
                </a:solidFill>
              </a:rPr>
              <a:t>LEAs should utilize the </a:t>
            </a:r>
            <a:r>
              <a:rPr lang="en-US" sz="2400" dirty="0">
                <a:solidFill>
                  <a:srgbClr val="595959"/>
                </a:solidFill>
                <a:hlinkClick r:id="rId2"/>
              </a:rPr>
              <a:t>Census Block Group Map </a:t>
            </a:r>
            <a:r>
              <a:rPr lang="en-US" sz="2400" dirty="0">
                <a:solidFill>
                  <a:srgbClr val="595959"/>
                </a:solidFill>
              </a:rPr>
              <a:t>to for any confidence percentage less than 100% to ensure an accurate Census Block Group is identified and assigned. </a:t>
            </a:r>
            <a:endParaRPr lang="en-US" sz="2400" dirty="0">
              <a:solidFill>
                <a:srgbClr val="595959"/>
              </a:solidFill>
              <a:ea typeface="Calibri"/>
              <a:cs typeface="Calibri"/>
            </a:endParaRPr>
          </a:p>
          <a:p>
            <a:pPr marL="457200" lvl="1" indent="0">
              <a:lnSpc>
                <a:spcPct val="100000"/>
              </a:lnSpc>
              <a:spcBef>
                <a:spcPts val="600"/>
              </a:spcBef>
              <a:spcAft>
                <a:spcPts val="600"/>
              </a:spcAft>
              <a:buClr>
                <a:srgbClr val="F16038"/>
              </a:buClr>
              <a:buNone/>
            </a:pPr>
            <a:endParaRPr lang="en-US" dirty="0">
              <a:solidFill>
                <a:srgbClr val="595959"/>
              </a:solidFill>
            </a:endParaRPr>
          </a:p>
          <a:p>
            <a:pPr lvl="1">
              <a:lnSpc>
                <a:spcPct val="100000"/>
              </a:lnSpc>
              <a:spcBef>
                <a:spcPts val="600"/>
              </a:spcBef>
              <a:spcAft>
                <a:spcPts val="600"/>
              </a:spcAft>
              <a:buClr>
                <a:srgbClr val="F16038"/>
              </a:buClr>
            </a:pPr>
            <a:endParaRPr lang="en-US" dirty="0">
              <a:solidFill>
                <a:srgbClr val="595959"/>
              </a:solidFill>
            </a:endParaRPr>
          </a:p>
          <a:p>
            <a:pPr lvl="1">
              <a:lnSpc>
                <a:spcPct val="100000"/>
              </a:lnSpc>
              <a:spcBef>
                <a:spcPts val="600"/>
              </a:spcBef>
              <a:spcAft>
                <a:spcPts val="600"/>
              </a:spcAft>
              <a:buClr>
                <a:srgbClr val="F16038"/>
              </a:buClr>
            </a:pPr>
            <a:endParaRPr lang="en-US" dirty="0">
              <a:solidFill>
                <a:srgbClr val="595959"/>
              </a:solidFill>
            </a:endParaRPr>
          </a:p>
          <a:p>
            <a:pPr marL="0" indent="0">
              <a:lnSpc>
                <a:spcPct val="100000"/>
              </a:lnSpc>
              <a:spcBef>
                <a:spcPts val="600"/>
              </a:spcBef>
              <a:spcAft>
                <a:spcPts val="600"/>
              </a:spcAft>
              <a:buClr>
                <a:srgbClr val="F16038"/>
              </a:buClr>
              <a:buNone/>
            </a:pPr>
            <a:endParaRPr lang="en-US" dirty="0">
              <a:solidFill>
                <a:srgbClr val="595959"/>
              </a:solidFill>
              <a:ea typeface="Calibri"/>
              <a:cs typeface="Calibri"/>
            </a:endParaRPr>
          </a:p>
          <a:p>
            <a:pPr lvl="1">
              <a:lnSpc>
                <a:spcPct val="100000"/>
              </a:lnSpc>
              <a:spcBef>
                <a:spcPts val="600"/>
              </a:spcBef>
              <a:spcAft>
                <a:spcPts val="600"/>
              </a:spcAft>
              <a:buClr>
                <a:srgbClr val="F16038"/>
              </a:buClr>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6" name="TextBox 5">
            <a:extLst>
              <a:ext uri="{FF2B5EF4-FFF2-40B4-BE49-F238E27FC236}">
                <a16:creationId xmlns:a16="http://schemas.microsoft.com/office/drawing/2014/main" id="{DA4A2E9E-B104-1D5B-5B90-819F9DF2ED5F}"/>
              </a:ext>
            </a:extLst>
          </p:cNvPr>
          <p:cNvSpPr txBox="1"/>
          <p:nvPr/>
        </p:nvSpPr>
        <p:spPr>
          <a:xfrm>
            <a:off x="9286875" y="6124575"/>
            <a:ext cx="35337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407067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Process</a:t>
            </a:r>
            <a:endParaRPr lang="en-US" sz="4000"/>
          </a:p>
        </p:txBody>
      </p:sp>
      <p:sp>
        <p:nvSpPr>
          <p:cNvPr id="4" name="Content Placeholder 3">
            <a:extLst>
              <a:ext uri="{FF2B5EF4-FFF2-40B4-BE49-F238E27FC236}">
                <a16:creationId xmlns:a16="http://schemas.microsoft.com/office/drawing/2014/main" id="{82FA8033-9AFA-F57D-0A95-BA4F58F2BA2E}"/>
              </a:ext>
            </a:extLst>
          </p:cNvPr>
          <p:cNvSpPr txBox="1">
            <a:spLocks/>
          </p:cNvSpPr>
          <p:nvPr/>
        </p:nvSpPr>
        <p:spPr>
          <a:xfrm>
            <a:off x="535171" y="1142839"/>
            <a:ext cx="1122936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current CBGT Tool and API solution allow users to input a student's street address information which is used to calculate the census block group number based on (X) Latitude (Y)Longitude coordinates obtained from the Esri Geocoder snapshot data.  In conjunction with the X/Y coordinate data the 2020 U.S. census data is also used to provide the census block group number.  </a:t>
            </a:r>
            <a:endParaRPr lang="en-US">
              <a:solidFill>
                <a:srgbClr val="0D6CB9"/>
              </a:solidFill>
              <a:ea typeface="Calibri"/>
              <a:cs typeface="Calibri"/>
            </a:endParaRPr>
          </a:p>
          <a:p>
            <a:pPr>
              <a:lnSpc>
                <a:spcPct val="100000"/>
              </a:lnSpc>
              <a:spcBef>
                <a:spcPts val="600"/>
              </a:spcBef>
              <a:spcAft>
                <a:spcPts val="600"/>
              </a:spcAft>
              <a:buClr>
                <a:srgbClr val="F16038"/>
              </a:buClr>
            </a:pPr>
            <a:r>
              <a:rPr lang="en-US">
                <a:solidFill>
                  <a:srgbClr val="595959"/>
                </a:solidFill>
              </a:rPr>
              <a:t>Currently the Esri Geocoder data uses a snapshot taken at the beginning of the current school year.  </a:t>
            </a:r>
            <a:endParaRPr lang="en-US">
              <a:solidFill>
                <a:srgbClr val="0D6CB9"/>
              </a:solidFill>
              <a:ea typeface="Calibri"/>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7002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30390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 Updated business rule </a:t>
            </a:r>
            <a:r>
              <a:rPr lang="en-US" b="1">
                <a:solidFill>
                  <a:srgbClr val="595959"/>
                </a:solidFill>
                <a:ea typeface="+mn-lt"/>
                <a:cs typeface="+mn-lt"/>
              </a:rPr>
              <a:t>40100-0224</a:t>
            </a:r>
            <a:r>
              <a:rPr lang="en-US">
                <a:solidFill>
                  <a:srgbClr val="595959"/>
                </a:solidFill>
                <a:ea typeface="+mn-lt"/>
                <a:cs typeface="+mn-lt"/>
              </a:rPr>
              <a:t> for the 2023-2024 school year to ensure only valid census block groups are reported.  The Error Level was changed to “Fatal.”</a:t>
            </a:r>
          </a:p>
          <a:p>
            <a:pPr>
              <a:buClr>
                <a:srgbClr val="D8D8D8"/>
              </a:buClr>
            </a:pPr>
            <a:endParaRPr lang="en-US">
              <a:ea typeface="+mn-lt"/>
              <a:cs typeface="+mn-lt"/>
            </a:endParaRPr>
          </a:p>
          <a:p>
            <a:pPr>
              <a:buFont typeface="Wingdings" panose="05000000000000000000" pitchFamily="2" charset="2"/>
              <a:buChar char="§"/>
            </a:pPr>
            <a:endParaRPr lang="en-US">
              <a:ea typeface="+mn-lt"/>
              <a:cs typeface="+mn-lt"/>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p:txBody>
      </p:sp>
      <p:pic>
        <p:nvPicPr>
          <p:cNvPr id="5" name="Picture 4">
            <a:extLst>
              <a:ext uri="{FF2B5EF4-FFF2-40B4-BE49-F238E27FC236}">
                <a16:creationId xmlns:a16="http://schemas.microsoft.com/office/drawing/2014/main" id="{129147A1-3F72-718A-C6B8-D42F9E0623EE}"/>
              </a:ext>
            </a:extLst>
          </p:cNvPr>
          <p:cNvPicPr>
            <a:picLocks noChangeAspect="1"/>
          </p:cNvPicPr>
          <p:nvPr/>
        </p:nvPicPr>
        <p:blipFill>
          <a:blip r:embed="rId2"/>
          <a:stretch>
            <a:fillRect/>
          </a:stretch>
        </p:blipFill>
        <p:spPr>
          <a:xfrm>
            <a:off x="1285874" y="2729153"/>
            <a:ext cx="9620250" cy="2333625"/>
          </a:xfrm>
          <a:prstGeom prst="rect">
            <a:avLst/>
          </a:prstGeom>
        </p:spPr>
      </p:pic>
    </p:spTree>
    <p:extLst>
      <p:ext uri="{BB962C8B-B14F-4D97-AF65-F5344CB8AC3E}">
        <p14:creationId xmlns:p14="http://schemas.microsoft.com/office/powerpoint/2010/main" val="2225732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30390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No New Data Elements, Code Tables, or Reports</a:t>
            </a:r>
          </a:p>
          <a:p>
            <a:pPr>
              <a:lnSpc>
                <a:spcPct val="100000"/>
              </a:lnSpc>
              <a:spcBef>
                <a:spcPts val="600"/>
              </a:spcBef>
              <a:spcAft>
                <a:spcPts val="600"/>
              </a:spcAft>
              <a:buClr>
                <a:srgbClr val="F16038"/>
              </a:buClr>
            </a:pPr>
            <a:r>
              <a:rPr lang="en-US">
                <a:solidFill>
                  <a:srgbClr val="595959"/>
                </a:solidFill>
                <a:ea typeface="+mn-lt"/>
                <a:cs typeface="+mn-lt"/>
              </a:rPr>
              <a:t>No Updated Data Elements, Code Tables or Reports</a:t>
            </a:r>
          </a:p>
          <a:p>
            <a:pPr>
              <a:lnSpc>
                <a:spcPct val="100000"/>
              </a:lnSpc>
              <a:spcBef>
                <a:spcPts val="600"/>
              </a:spcBef>
              <a:spcAft>
                <a:spcPts val="600"/>
              </a:spcAft>
              <a:buClr>
                <a:srgbClr val="F16038"/>
              </a:buClr>
            </a:pPr>
            <a:r>
              <a:rPr lang="en-US">
                <a:solidFill>
                  <a:srgbClr val="595959"/>
                </a:solidFill>
                <a:ea typeface="+mn-lt"/>
                <a:cs typeface="+mn-lt"/>
              </a:rPr>
              <a:t>No Deleted Data Elements, Code Tables, or Reports</a:t>
            </a:r>
          </a:p>
          <a:p>
            <a:pPr>
              <a:buClr>
                <a:srgbClr val="D8D8D8"/>
              </a:buClr>
            </a:pPr>
            <a:endParaRPr lang="en-US">
              <a:ea typeface="+mn-lt"/>
              <a:cs typeface="+mn-lt"/>
            </a:endParaRPr>
          </a:p>
          <a:p>
            <a:pPr>
              <a:buFont typeface="Wingdings" panose="05000000000000000000" pitchFamily="2" charset="2"/>
              <a:buChar char="§"/>
            </a:pPr>
            <a:endParaRPr lang="en-US">
              <a:ea typeface="+mn-lt"/>
              <a:cs typeface="+mn-lt"/>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p:txBody>
      </p:sp>
    </p:spTree>
    <p:extLst>
      <p:ext uri="{BB962C8B-B14F-4D97-AF65-F5344CB8AC3E}">
        <p14:creationId xmlns:p14="http://schemas.microsoft.com/office/powerpoint/2010/main" val="3067091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What do I do if the Census Block Group Tool does not give me a 100% confidence score?</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guidance is to use the </a:t>
            </a:r>
            <a:r>
              <a:rPr lang="en-US" sz="2400">
                <a:solidFill>
                  <a:srgbClr val="595959"/>
                </a:solidFill>
                <a:hlinkClick r:id="rId2"/>
              </a:rPr>
              <a:t>Census Block Group Map </a:t>
            </a:r>
            <a:r>
              <a:rPr lang="en-US" sz="2400">
                <a:solidFill>
                  <a:srgbClr val="595959"/>
                </a:solidFill>
              </a:rPr>
              <a:t>if the CBGT does not return a 100% confidence score.</a:t>
            </a:r>
            <a:endParaRPr lang="en-US" sz="2400">
              <a:solidFill>
                <a:srgbClr val="595959"/>
              </a:solidFill>
              <a:cs typeface="Calibri"/>
            </a:endParaRPr>
          </a:p>
          <a:p>
            <a:pPr>
              <a:lnSpc>
                <a:spcPct val="100000"/>
              </a:lnSpc>
              <a:spcBef>
                <a:spcPts val="600"/>
              </a:spcBef>
              <a:spcAft>
                <a:spcPts val="600"/>
              </a:spcAft>
              <a:buClr>
                <a:srgbClr val="F16038"/>
              </a:buClr>
            </a:pPr>
            <a:endParaRPr lang="en-US">
              <a:solidFill>
                <a:srgbClr val="595959"/>
              </a:solidFill>
            </a:endParaRPr>
          </a:p>
          <a:p>
            <a:pPr>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69546761"/>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1" ma:contentTypeDescription="Create a new document." ma:contentTypeScope="" ma:versionID="240ad94ddd50fa34c521788eeeedaadf">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0e47e9b313ee40300407cf596ad5cecf"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Notes xmlns="963efe96-9f3c-464d-8c8b-c76864a22ed0" xsi:nil="true"/>
  </documentManagement>
</p:properties>
</file>

<file path=customXml/itemProps1.xml><?xml version="1.0" encoding="utf-8"?>
<ds:datastoreItem xmlns:ds="http://schemas.openxmlformats.org/officeDocument/2006/customXml" ds:itemID="{9F7418F6-C2A2-43C8-9A1D-DC33C3DE5C8B}">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19692CD-7339-4E15-8B85-65EB8EAE7D52}">
  <ds:schemaRefs>
    <ds:schemaRef ds:uri="533e3360-6378-4210-ada2-16ccdb17d2cd"/>
    <ds:schemaRef ds:uri="963efe96-9f3c-464d-8c8b-c76864a22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2</TotalTime>
  <Words>522</Words>
  <Application>Microsoft Office PowerPoint</Application>
  <PresentationFormat>Widescreen</PresentationFormat>
  <Paragraphs>59</Paragraphs>
  <Slides>11</Slides>
  <Notes>0</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Courier New</vt:lpstr>
      <vt:lpstr>Wingdings</vt:lpstr>
      <vt:lpstr>2_Office Theme</vt:lpstr>
      <vt:lpstr>Office Theme</vt:lpstr>
      <vt:lpstr>Census Block Group Tools</vt:lpstr>
      <vt:lpstr>2023-2024</vt:lpstr>
      <vt:lpstr>Reminders</vt:lpstr>
      <vt:lpstr>TEA Guidance</vt:lpstr>
      <vt:lpstr>Current Known Issues</vt:lpstr>
      <vt:lpstr>Current Process</vt:lpstr>
      <vt:lpstr>Business Rule Update</vt:lpstr>
      <vt:lpstr>Updates</vt:lpstr>
      <vt:lpstr>Frequently Asked Questions</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Training Template</dc:title>
  <dc:creator>Ulrich, Melanie</dc:creator>
  <cp:lastModifiedBy>Deanna Harris</cp:lastModifiedBy>
  <cp:revision>3</cp:revision>
  <cp:lastPrinted>2022-09-02T18:16:15Z</cp:lastPrinted>
  <dcterms:created xsi:type="dcterms:W3CDTF">2020-11-05T16:39:19Z</dcterms:created>
  <dcterms:modified xsi:type="dcterms:W3CDTF">2023-09-26T00:22:11Z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