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1"/>
  </p:notesMasterIdLst>
  <p:sldIdLst>
    <p:sldId id="511" r:id="rId4"/>
    <p:sldId id="713" r:id="rId5"/>
    <p:sldId id="719" r:id="rId6"/>
    <p:sldId id="671" r:id="rId7"/>
    <p:sldId id="532" r:id="rId8"/>
    <p:sldId id="266" r:id="rId9"/>
    <p:sldId id="730" r:id="rId10"/>
    <p:sldId id="724" r:id="rId11"/>
    <p:sldId id="729" r:id="rId12"/>
    <p:sldId id="731" r:id="rId13"/>
    <p:sldId id="716" r:id="rId14"/>
    <p:sldId id="264" r:id="rId15"/>
    <p:sldId id="723" r:id="rId16"/>
    <p:sldId id="720" r:id="rId17"/>
    <p:sldId id="726" r:id="rId18"/>
    <p:sldId id="515" r:id="rId19"/>
    <p:sldId id="72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21EBCB-E5FB-F1E1-A17D-C1C739217AFE}" name="Katie Adams" initials="KA" userId="S::katie.adams@safalpartners.com::9f2e6d00-44bd-4c75-9c75-d813f6b933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EB"/>
    <a:srgbClr val="007CC1"/>
    <a:srgbClr val="0D274D"/>
    <a:srgbClr val="0B211A"/>
    <a:srgbClr val="74BF4B"/>
    <a:srgbClr val="005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B8490-24E8-D3BE-8886-E2DCBDE05B25}" v="548" dt="2023-10-18T01:40:56.109"/>
    <p1510:client id="{A0AC5BA5-B974-4C22-96B3-147871522506}" v="8" dt="2023-10-18T01:55:58.289"/>
    <p1510:client id="{BD8F7770-82F8-4BC3-BF07-4C4AE57FF3E4}" v="4" dt="2023-10-17T20:56:34.108"/>
    <p1510:client id="{DCF20A98-8C25-EA9F-2526-AA614B490E71}" v="8" dt="2023-10-18T13:44:5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5263823922061"/>
          <c:y val="0.16524457260801692"/>
          <c:w val="0.63620411349386019"/>
          <c:h val="0.80236710879248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2D7-4C8D-8A6B-D6CFE33BADD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D7-4C8D-8A6B-D6CFE33BADD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D7-4C8D-8A6B-D6CFE33BADDB}"/>
              </c:ext>
            </c:extLst>
          </c:dPt>
          <c:dPt>
            <c:idx val="3"/>
            <c:bubble3D val="0"/>
            <c:explosion val="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2D7-4C8D-8A6B-D6CFE33BADD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D7-4C8D-8A6B-D6CFE33BADDB}"/>
              </c:ext>
            </c:extLst>
          </c:dPt>
          <c:dLbls>
            <c:dLbl>
              <c:idx val="0"/>
              <c:layout>
                <c:manualLayout>
                  <c:x val="0.24355472155904714"/>
                  <c:y val="-5.53736179260103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D7-4C8D-8A6B-D6CFE33BADDB}"/>
                </c:ext>
              </c:extLst>
            </c:dLbl>
            <c:dLbl>
              <c:idx val="1"/>
              <c:layout>
                <c:manualLayout>
                  <c:x val="0.26769293816712164"/>
                  <c:y val="4.1714262295692736E-2"/>
                </c:manualLayout>
              </c:layout>
              <c:tx>
                <c:rich>
                  <a:bodyPr/>
                  <a:lstStyle/>
                  <a:p>
                    <a:fld id="{CDAC607B-17A0-4C5B-A3BB-8140FCA46E6C}" type="CATEGORYNAME">
                      <a:rPr lang="en-US" b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D2036918-B389-4BE3-A5F6-946FFDBCE9F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D7-4C8D-8A6B-D6CFE33BADDB}"/>
                </c:ext>
              </c:extLst>
            </c:dLbl>
            <c:dLbl>
              <c:idx val="2"/>
              <c:layout>
                <c:manualLayout>
                  <c:x val="0.19285463860026952"/>
                  <c:y val="9.9703808022890611E-2"/>
                </c:manualLayout>
              </c:layout>
              <c:tx>
                <c:rich>
                  <a:bodyPr/>
                  <a:lstStyle/>
                  <a:p>
                    <a:fld id="{7E27EE84-649C-4E97-B3B2-459A5428A56C}" type="CATEGORYNAME">
                      <a:rPr lang="en-US" b="0" dirty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36274DE8-4F1C-47B5-9B7C-1D8530F75DF5}" type="PERCENTAGE">
                      <a:rPr lang="en-US" baseline="0" dirty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D7-4C8D-8A6B-D6CFE33BADDB}"/>
                </c:ext>
              </c:extLst>
            </c:dLbl>
            <c:dLbl>
              <c:idx val="3"/>
              <c:layout>
                <c:manualLayout>
                  <c:x val="-6.7590232105719933E-2"/>
                  <c:y val="-0.1589651724117622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422533-3D82-4E68-9871-9451683EA384}" type="CATEGORYNAME">
                      <a:rPr lang="en-US" sz="1400" b="1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801CFC7E-7B8F-401E-8B5D-5CE96A704A55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270811064995768"/>
                      <c:h val="0.184642477034255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2D7-4C8D-8A6B-D6CFE33BADDB}"/>
                </c:ext>
              </c:extLst>
            </c:dLbl>
            <c:dLbl>
              <c:idx val="4"/>
              <c:layout>
                <c:manualLayout>
                  <c:x val="-3.2418833372096272E-2"/>
                  <c:y val="-0.235847053169254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F00169-3621-4DD7-A9B2-105CA9322E1B}" type="CATEGORYNAME">
                      <a:rPr lang="en-US" sz="1400" b="1" dirty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538FDC07-8B48-40CF-8BA9-EE8A81B28FF5}" type="PERCENTAGE">
                      <a:rPr lang="en-US" baseline="0" dirty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17747074009118"/>
                      <c:h val="0.187016732052442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2D7-4C8D-8A6B-D6CFE33BADD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Not Likely At All</c:v>
                </c:pt>
                <c:pt idx="1">
                  <c:v>Slightly Likely</c:v>
                </c:pt>
                <c:pt idx="2">
                  <c:v>Moderately Likely</c:v>
                </c:pt>
                <c:pt idx="3">
                  <c:v>Very Likely</c:v>
                </c:pt>
                <c:pt idx="4">
                  <c:v>Extremely Likely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18</c:v>
                </c:pt>
                <c:pt idx="3">
                  <c:v>34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7-4C8D-8A6B-D6CFE33BA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DBDE0-F892-4FBF-8A99-FD466CC29BAA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BF83-F377-4B05-90F0-760A661A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BF83-F377-4B05-90F0-760A661A2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BF83-F377-4B05-90F0-760A661A2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BF83-F377-4B05-90F0-760A661A23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BF83-F377-4B05-90F0-760A661A2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BF83-F377-4B05-90F0-760A661A2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904E-AB9D-7249-F50E-9A1B37C5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46C4-4DDB-4DBB-EAE8-27B009588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E46F6-A961-E240-5929-D2AD52C5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6F7D-F040-4F69-2335-E4D513D7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7D25-EFE8-F230-6103-C14850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7410-0756-1BE5-4A49-F513F824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8BC56-7588-0DE5-138B-30221E2AE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3D19F-8E59-23BD-BCE9-9713BBB9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DE74-A2F4-DC65-BB73-2566D6B5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9696F-5090-7389-AF0C-3558A93C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CEF17-BC23-140F-B7F1-2E2A8E5B7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44E61-E4E3-6021-DBA0-AA270D1C0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C325F-3073-6B34-540F-60394845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FD4B-9E8B-37D3-FD94-4989E43B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1B2F4-4428-FCCA-BD8B-F05C42D2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ACE1B91-8679-4A80-9DA4-4969528482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2394859"/>
              <a:gd name="connsiteY0" fmla="*/ 0 h 4294193"/>
              <a:gd name="connsiteX1" fmla="*/ 2394859 w 2394859"/>
              <a:gd name="connsiteY1" fmla="*/ 0 h 4294193"/>
              <a:gd name="connsiteX2" fmla="*/ 2394859 w 2394859"/>
              <a:gd name="connsiteY2" fmla="*/ 4294193 h 4294193"/>
              <a:gd name="connsiteX3" fmla="*/ 0 w 2394859"/>
              <a:gd name="connsiteY3" fmla="*/ 4294193 h 429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4859" h="4294193">
                <a:moveTo>
                  <a:pt x="0" y="0"/>
                </a:moveTo>
                <a:lnTo>
                  <a:pt x="2394859" y="0"/>
                </a:lnTo>
                <a:lnTo>
                  <a:pt x="2394859" y="4294193"/>
                </a:lnTo>
                <a:lnTo>
                  <a:pt x="0" y="42941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7478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81127963-BEF9-4DCC-ADA9-23179D8F325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7200" y="1505231"/>
            <a:ext cx="2140075" cy="384928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D0302028-1536-4EE3-97E7-5AF1ED61062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50948" y="1505231"/>
            <a:ext cx="2140075" cy="384928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FE3634C-088F-4997-A4FA-3075A26C91B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044696" y="1505231"/>
            <a:ext cx="2140075" cy="384928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C5493ABE-7E3E-46AB-8B8B-8DCFE1A0A1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7600" y="2213424"/>
            <a:ext cx="4470400" cy="74057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 baseline="0">
                <a:solidFill>
                  <a:schemeClr val="bg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Sample</a:t>
            </a:r>
            <a:r>
              <a:rPr lang="es-ES_tradnl"/>
              <a:t> </a:t>
            </a:r>
            <a:r>
              <a:rPr lang="es-ES_tradnl" err="1"/>
              <a:t>here</a:t>
            </a:r>
            <a:r>
              <a:rPr lang="es-ES_tradnl"/>
              <a:t> in </a:t>
            </a:r>
            <a:r>
              <a:rPr lang="es-ES_tradnl" err="1"/>
              <a:t>two</a:t>
            </a:r>
            <a:r>
              <a:rPr lang="es-ES_tradnl"/>
              <a:t> </a:t>
            </a:r>
            <a:r>
              <a:rPr lang="es-ES_tradnl" err="1"/>
              <a:t>lines</a:t>
            </a:r>
            <a:r>
              <a:rPr lang="es-ES_tradnl"/>
              <a:t> </a:t>
            </a:r>
            <a:r>
              <a:rPr lang="es-ES_tradnl" err="1"/>
              <a:t>title</a:t>
            </a:r>
            <a:r>
              <a:rPr lang="es-ES_tradnl"/>
              <a:t> in </a:t>
            </a:r>
            <a:r>
              <a:rPr lang="es-ES_tradnl" err="1"/>
              <a:t>thwo</a:t>
            </a:r>
            <a:r>
              <a:rPr lang="es-ES_tradnl"/>
              <a:t> </a:t>
            </a:r>
            <a:r>
              <a:rPr lang="es-ES_tradnl" err="1"/>
              <a:t>lines</a:t>
            </a:r>
            <a:endParaRPr lang="es-ES_tradnl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0F095BF4-7B70-4FF6-978F-B71F942CA2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7601" y="3171657"/>
            <a:ext cx="4470400" cy="1361054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 i="0" baseline="0">
                <a:solidFill>
                  <a:schemeClr val="bg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Donec</a:t>
            </a:r>
            <a:r>
              <a:rPr lang="en-US"/>
              <a:t> nisi </a:t>
            </a:r>
            <a:r>
              <a:rPr lang="en-US" err="1"/>
              <a:t>nibh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non, </a:t>
            </a:r>
            <a:r>
              <a:rPr lang="en-US" err="1"/>
              <a:t>egestas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Ut efficitur neque ut ante </a:t>
            </a:r>
            <a:r>
              <a:rPr lang="en-US" err="1"/>
              <a:t>feugiat</a:t>
            </a:r>
            <a:r>
              <a:rPr lang="en-US"/>
              <a:t> mattis. </a:t>
            </a:r>
          </a:p>
        </p:txBody>
      </p:sp>
    </p:spTree>
    <p:extLst>
      <p:ext uri="{BB962C8B-B14F-4D97-AF65-F5344CB8AC3E}">
        <p14:creationId xmlns:p14="http://schemas.microsoft.com/office/powerpoint/2010/main" val="2750919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12BEE4E-14C7-483F-A227-EFF6238CBD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0799" y="2215108"/>
            <a:ext cx="4470400" cy="74057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Sample</a:t>
            </a:r>
            <a:r>
              <a:rPr lang="es-ES_tradnl"/>
              <a:t> </a:t>
            </a:r>
            <a:r>
              <a:rPr lang="es-ES_tradnl" err="1"/>
              <a:t>here</a:t>
            </a:r>
            <a:r>
              <a:rPr lang="es-ES_tradnl"/>
              <a:t> in </a:t>
            </a:r>
            <a:r>
              <a:rPr lang="es-ES_tradnl" err="1"/>
              <a:t>two</a:t>
            </a:r>
            <a:r>
              <a:rPr lang="es-ES_tradnl"/>
              <a:t> </a:t>
            </a:r>
            <a:r>
              <a:rPr lang="es-ES_tradnl" err="1"/>
              <a:t>lines</a:t>
            </a:r>
            <a:r>
              <a:rPr lang="es-ES_tradnl"/>
              <a:t> </a:t>
            </a:r>
            <a:r>
              <a:rPr lang="es-ES_tradnl" err="1"/>
              <a:t>title</a:t>
            </a:r>
            <a:r>
              <a:rPr lang="es-ES_tradnl"/>
              <a:t> in </a:t>
            </a:r>
            <a:r>
              <a:rPr lang="es-ES_tradnl" err="1"/>
              <a:t>thwo</a:t>
            </a:r>
            <a:r>
              <a:rPr lang="es-ES_tradnl"/>
              <a:t> </a:t>
            </a:r>
            <a:r>
              <a:rPr lang="es-ES_tradnl" err="1"/>
              <a:t>lines</a:t>
            </a:r>
            <a:endParaRPr lang="es-ES_tradn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DC1E3595-A5A3-4944-B12B-8EC7EC1B2C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0800" y="3173341"/>
            <a:ext cx="4470400" cy="1361054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Donec</a:t>
            </a:r>
            <a:r>
              <a:rPr lang="en-US"/>
              <a:t> nisi </a:t>
            </a:r>
            <a:r>
              <a:rPr lang="en-US" err="1"/>
              <a:t>nibh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non, </a:t>
            </a:r>
            <a:r>
              <a:rPr lang="en-US" err="1"/>
              <a:t>egestas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Ut efficitur neque ut ante </a:t>
            </a:r>
            <a:r>
              <a:rPr lang="en-US" err="1"/>
              <a:t>feugiat</a:t>
            </a:r>
            <a:r>
              <a:rPr lang="en-US"/>
              <a:t> mattis. 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2852D0DD-6F87-40DE-8B5C-13983DE27F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00799" y="1690148"/>
            <a:ext cx="4470400" cy="412522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1" i="0" baseline="0">
                <a:solidFill>
                  <a:schemeClr val="accent5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s-MX"/>
              <a:t>D</a:t>
            </a:r>
            <a:r>
              <a:rPr lang="en-US"/>
              <a:t>ate 05</a:t>
            </a:r>
          </a:p>
        </p:txBody>
      </p:sp>
    </p:spTree>
    <p:extLst>
      <p:ext uri="{BB962C8B-B14F-4D97-AF65-F5344CB8AC3E}">
        <p14:creationId xmlns:p14="http://schemas.microsoft.com/office/powerpoint/2010/main" val="1192129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60BE2C24-6A32-4E99-8CCC-B3323275CC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001" y="0"/>
            <a:ext cx="7647999" cy="1939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Image </a:t>
            </a:r>
            <a:r>
              <a:rPr lang="pl-PL" err="1"/>
              <a:t>here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4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6B356CDE-DDB0-4A88-9A53-B59BB5852E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9999" y="0"/>
            <a:ext cx="10751999" cy="2431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Image </a:t>
            </a:r>
            <a:r>
              <a:rPr lang="pl-PL" err="1"/>
              <a:t>here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46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F8EB6B-484D-3B5B-670D-4671765F28AA}"/>
              </a:ext>
            </a:extLst>
          </p:cNvPr>
          <p:cNvGrpSpPr/>
          <p:nvPr userDrawn="1"/>
        </p:nvGrpSpPr>
        <p:grpSpPr>
          <a:xfrm>
            <a:off x="11478895" y="-1260231"/>
            <a:ext cx="713105" cy="8118230"/>
            <a:chOff x="0" y="1939841"/>
            <a:chExt cx="713232" cy="8116839"/>
          </a:xfrm>
        </p:grpSpPr>
        <p:sp>
          <p:nvSpPr>
            <p:cNvPr id="3" name="officeArt object">
              <a:extLst>
                <a:ext uri="{FF2B5EF4-FFF2-40B4-BE49-F238E27FC236}">
                  <a16:creationId xmlns:a16="http://schemas.microsoft.com/office/drawing/2014/main" id="{780118FD-41B9-77C7-9DEF-77B1E9717FDD}"/>
                </a:ext>
              </a:extLst>
            </p:cNvPr>
            <p:cNvSpPr/>
            <p:nvPr/>
          </p:nvSpPr>
          <p:spPr>
            <a:xfrm>
              <a:off x="0" y="9316016"/>
              <a:ext cx="713232" cy="740664"/>
            </a:xfrm>
            <a:prstGeom prst="rect">
              <a:avLst/>
            </a:prstGeom>
            <a:solidFill>
              <a:schemeClr val="bg1">
                <a:lumMod val="50000"/>
                <a:alpha val="47000"/>
              </a:schemeClr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officeArt object">
              <a:extLst>
                <a:ext uri="{FF2B5EF4-FFF2-40B4-BE49-F238E27FC236}">
                  <a16:creationId xmlns:a16="http://schemas.microsoft.com/office/drawing/2014/main" id="{5A2F5329-D0B1-0D55-6FAC-8E6C59B0B5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99856"/>
              <a:ext cx="0" cy="6226243"/>
            </a:xfrm>
            <a:prstGeom prst="line">
              <a:avLst/>
            </a:prstGeom>
            <a:noFill/>
            <a:ln w="6350" cap="flat">
              <a:solidFill>
                <a:schemeClr val="tx2">
                  <a:alpha val="22000"/>
                </a:schemeClr>
              </a:solidFill>
              <a:prstDash val="solid"/>
              <a:round/>
            </a:ln>
            <a:effectLst/>
          </p:spPr>
        </p:cxnSp>
        <p:sp>
          <p:nvSpPr>
            <p:cNvPr id="5" name="officeArt object">
              <a:extLst>
                <a:ext uri="{FF2B5EF4-FFF2-40B4-BE49-F238E27FC236}">
                  <a16:creationId xmlns:a16="http://schemas.microsoft.com/office/drawing/2014/main" id="{5F21F0DB-5167-0DB8-5569-D67566A04E1A}"/>
                </a:ext>
              </a:extLst>
            </p:cNvPr>
            <p:cNvSpPr txBox="1"/>
            <p:nvPr/>
          </p:nvSpPr>
          <p:spPr>
            <a:xfrm rot="16200000">
              <a:off x="-3150288" y="5387129"/>
              <a:ext cx="7132320" cy="237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spc="-5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CISCO NETWORKING ACADEMY APPRENTICESHIP PROGRAM  </a:t>
              </a:r>
              <a:r>
                <a:rPr lang="en-US" sz="900" spc="-5">
                  <a:ln>
                    <a:noFill/>
                  </a:ln>
                  <a:solidFill>
                    <a:srgbClr val="00BCEB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2023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spc="-5">
                  <a:ln>
                    <a:noFill/>
                  </a:ln>
                  <a:solidFill>
                    <a:srgbClr val="727272"/>
                  </a:solidFill>
                  <a:effectLst/>
                  <a:uFill>
                    <a:solidFill>
                      <a:srgbClr val="808285"/>
                    </a:solidFill>
                  </a:uFill>
                  <a:latin typeface="Montserrat" panose="00000500000000000000" pitchFamily="2" charset="0"/>
                  <a:ea typeface="Arial Unicode MS"/>
                  <a:cs typeface="Arial Unicode MS"/>
                </a:rPr>
                <a:t> 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</p:txBody>
        </p:sp>
      </p:grp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A57FAF-69AE-F414-B4DF-EBEA8BBEAE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70344" y="6356349"/>
            <a:ext cx="2743200" cy="365125"/>
          </a:xfrm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fld id="{BE54038A-4B32-4531-99D6-067CE7CDF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7B4503D-D85C-EEFC-FD50-1C6B8551A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904" y="2116040"/>
            <a:ext cx="2286000" cy="228600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pl-PL"/>
              <a:t>Image here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79003934-B155-3C72-E3C9-86C5664BBC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850" y="2116040"/>
            <a:ext cx="2286000" cy="228600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pl-PL"/>
              <a:t>Image here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931E3C5E-60B2-B869-4D47-656E988231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50796" y="2116040"/>
            <a:ext cx="2286000" cy="228600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pl-PL"/>
              <a:t>Image here</a:t>
            </a:r>
          </a:p>
        </p:txBody>
      </p:sp>
      <p:sp>
        <p:nvSpPr>
          <p:cNvPr id="15" name="Symbol zastępczy obrazu 8">
            <a:extLst>
              <a:ext uri="{FF2B5EF4-FFF2-40B4-BE49-F238E27FC236}">
                <a16:creationId xmlns:a16="http://schemas.microsoft.com/office/drawing/2014/main" id="{B61C3AF0-D4FD-3F13-3737-41B8BB8339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55944" y="2116040"/>
            <a:ext cx="2286000" cy="228600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pl-PL"/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172558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7">
            <a:extLst>
              <a:ext uri="{FF2B5EF4-FFF2-40B4-BE49-F238E27FC236}">
                <a16:creationId xmlns:a16="http://schemas.microsoft.com/office/drawing/2014/main" id="{79035E9E-23B0-46AE-A274-EAA4CF8A6E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5060" y="720000"/>
            <a:ext cx="1440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Image </a:t>
            </a:r>
            <a:r>
              <a:rPr lang="pl-PL" err="1"/>
              <a:t>here</a:t>
            </a:r>
            <a:endParaRPr lang="pl-PL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C714B7EA-BCA5-438E-8E62-D1D8B6C80C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89924"/>
            <a:ext cx="7816000" cy="2775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Image </a:t>
            </a:r>
            <a:r>
              <a:rPr lang="pl-PL" err="1"/>
              <a:t>here</a:t>
            </a:r>
            <a:endParaRPr lang="pl-P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1AB89-1AAC-9A8D-E050-755BA1981F2F}"/>
              </a:ext>
            </a:extLst>
          </p:cNvPr>
          <p:cNvGrpSpPr/>
          <p:nvPr userDrawn="1"/>
        </p:nvGrpSpPr>
        <p:grpSpPr>
          <a:xfrm>
            <a:off x="11478895" y="-1260231"/>
            <a:ext cx="713105" cy="8118230"/>
            <a:chOff x="0" y="1939841"/>
            <a:chExt cx="713232" cy="8116839"/>
          </a:xfrm>
        </p:grpSpPr>
        <p:sp>
          <p:nvSpPr>
            <p:cNvPr id="3" name="officeArt object">
              <a:extLst>
                <a:ext uri="{FF2B5EF4-FFF2-40B4-BE49-F238E27FC236}">
                  <a16:creationId xmlns:a16="http://schemas.microsoft.com/office/drawing/2014/main" id="{6A42FB43-ACE2-B9C5-132A-310418FB45CC}"/>
                </a:ext>
              </a:extLst>
            </p:cNvPr>
            <p:cNvSpPr/>
            <p:nvPr/>
          </p:nvSpPr>
          <p:spPr>
            <a:xfrm>
              <a:off x="0" y="9316016"/>
              <a:ext cx="713232" cy="740664"/>
            </a:xfrm>
            <a:prstGeom prst="rect">
              <a:avLst/>
            </a:prstGeom>
            <a:solidFill>
              <a:schemeClr val="bg1">
                <a:lumMod val="50000"/>
                <a:alpha val="47000"/>
              </a:schemeClr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officeArt object">
              <a:extLst>
                <a:ext uri="{FF2B5EF4-FFF2-40B4-BE49-F238E27FC236}">
                  <a16:creationId xmlns:a16="http://schemas.microsoft.com/office/drawing/2014/main" id="{D18D6F27-FCA3-74E3-D837-A96F95C5C7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99856"/>
              <a:ext cx="0" cy="6226243"/>
            </a:xfrm>
            <a:prstGeom prst="line">
              <a:avLst/>
            </a:prstGeom>
            <a:noFill/>
            <a:ln w="6350" cap="flat">
              <a:solidFill>
                <a:schemeClr val="tx2">
                  <a:alpha val="22000"/>
                </a:schemeClr>
              </a:solidFill>
              <a:prstDash val="solid"/>
              <a:round/>
            </a:ln>
            <a:effectLst/>
          </p:spPr>
        </p:cxnSp>
        <p:sp>
          <p:nvSpPr>
            <p:cNvPr id="5" name="officeArt object">
              <a:extLst>
                <a:ext uri="{FF2B5EF4-FFF2-40B4-BE49-F238E27FC236}">
                  <a16:creationId xmlns:a16="http://schemas.microsoft.com/office/drawing/2014/main" id="{CA301BFC-8706-98CC-1BEF-1C110887DD0E}"/>
                </a:ext>
              </a:extLst>
            </p:cNvPr>
            <p:cNvSpPr txBox="1"/>
            <p:nvPr/>
          </p:nvSpPr>
          <p:spPr>
            <a:xfrm rot="16200000">
              <a:off x="-3150288" y="5387129"/>
              <a:ext cx="7132320" cy="237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spc="-5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CISCO NETWORKING ACADEMY APPRENTICESHIP PROGRAM  </a:t>
              </a:r>
              <a:r>
                <a:rPr lang="en-US" sz="900" spc="-5">
                  <a:ln>
                    <a:noFill/>
                  </a:ln>
                  <a:solidFill>
                    <a:srgbClr val="00BCEB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2023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spc="-5">
                  <a:ln>
                    <a:noFill/>
                  </a:ln>
                  <a:solidFill>
                    <a:srgbClr val="727272"/>
                  </a:solidFill>
                  <a:effectLst/>
                  <a:uFill>
                    <a:solidFill>
                      <a:srgbClr val="808285"/>
                    </a:solidFill>
                  </a:uFill>
                  <a:latin typeface="Montserrat" panose="00000500000000000000" pitchFamily="2" charset="0"/>
                  <a:ea typeface="Arial Unicode MS"/>
                  <a:cs typeface="Arial Unicode MS"/>
                </a:rPr>
                <a:t> 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</p:txBody>
        </p:sp>
      </p:grp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A862D52-F1F6-FC05-0B84-1139D23F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0344" y="6356349"/>
            <a:ext cx="2743200" cy="365125"/>
          </a:xfrm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fld id="{BE54038A-4B32-4531-99D6-067CE7CD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5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3AD69-7015-8CA3-99B3-186DDA8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99DFC9-1B41-C275-F674-44E9D94A6F0F}"/>
              </a:ext>
            </a:extLst>
          </p:cNvPr>
          <p:cNvGrpSpPr/>
          <p:nvPr userDrawn="1"/>
        </p:nvGrpSpPr>
        <p:grpSpPr>
          <a:xfrm>
            <a:off x="11478895" y="-1260231"/>
            <a:ext cx="713105" cy="8118230"/>
            <a:chOff x="0" y="1939841"/>
            <a:chExt cx="713232" cy="8116839"/>
          </a:xfrm>
        </p:grpSpPr>
        <p:sp>
          <p:nvSpPr>
            <p:cNvPr id="11" name="officeArt object">
              <a:extLst>
                <a:ext uri="{FF2B5EF4-FFF2-40B4-BE49-F238E27FC236}">
                  <a16:creationId xmlns:a16="http://schemas.microsoft.com/office/drawing/2014/main" id="{171C65B7-8690-8095-1BBE-6D7519BC96BF}"/>
                </a:ext>
              </a:extLst>
            </p:cNvPr>
            <p:cNvSpPr/>
            <p:nvPr/>
          </p:nvSpPr>
          <p:spPr>
            <a:xfrm>
              <a:off x="0" y="9316016"/>
              <a:ext cx="713232" cy="740664"/>
            </a:xfrm>
            <a:prstGeom prst="rect">
              <a:avLst/>
            </a:prstGeom>
            <a:solidFill>
              <a:schemeClr val="bg1">
                <a:lumMod val="50000"/>
                <a:alpha val="47000"/>
              </a:schemeClr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" name="officeArt object">
              <a:extLst>
                <a:ext uri="{FF2B5EF4-FFF2-40B4-BE49-F238E27FC236}">
                  <a16:creationId xmlns:a16="http://schemas.microsoft.com/office/drawing/2014/main" id="{8762818A-F8C2-70EF-3498-A234370EDD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99856"/>
              <a:ext cx="0" cy="6226243"/>
            </a:xfrm>
            <a:prstGeom prst="line">
              <a:avLst/>
            </a:prstGeom>
            <a:noFill/>
            <a:ln w="6350" cap="flat">
              <a:solidFill>
                <a:schemeClr val="tx2">
                  <a:alpha val="22000"/>
                </a:schemeClr>
              </a:solidFill>
              <a:prstDash val="solid"/>
              <a:round/>
            </a:ln>
            <a:effectLst/>
          </p:spPr>
        </p:cxnSp>
        <p:sp>
          <p:nvSpPr>
            <p:cNvPr id="13" name="officeArt object">
              <a:extLst>
                <a:ext uri="{FF2B5EF4-FFF2-40B4-BE49-F238E27FC236}">
                  <a16:creationId xmlns:a16="http://schemas.microsoft.com/office/drawing/2014/main" id="{3F2BBFD0-E9B7-92AB-7BD4-EB33A661FA3B}"/>
                </a:ext>
              </a:extLst>
            </p:cNvPr>
            <p:cNvSpPr txBox="1"/>
            <p:nvPr/>
          </p:nvSpPr>
          <p:spPr>
            <a:xfrm rot="16200000">
              <a:off x="-3150288" y="5387129"/>
              <a:ext cx="7132320" cy="237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spc="-5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CISCO NETWORKING ACADEMY APPRENTICESHIP PROGRAM  </a:t>
              </a:r>
              <a:r>
                <a:rPr lang="en-US" sz="900" spc="-5">
                  <a:ln>
                    <a:noFill/>
                  </a:ln>
                  <a:solidFill>
                    <a:srgbClr val="00BCEB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2023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spc="-5">
                  <a:ln>
                    <a:noFill/>
                  </a:ln>
                  <a:solidFill>
                    <a:srgbClr val="727272"/>
                  </a:solidFill>
                  <a:effectLst/>
                  <a:uFill>
                    <a:solidFill>
                      <a:srgbClr val="808285"/>
                    </a:solidFill>
                  </a:uFill>
                  <a:latin typeface="Montserrat" panose="00000500000000000000" pitchFamily="2" charset="0"/>
                  <a:ea typeface="Arial Unicode MS"/>
                  <a:cs typeface="Arial Unicode MS"/>
                </a:rPr>
                <a:t> 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</p:txBody>
        </p:sp>
      </p:grp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708C3944-2D73-6ADB-7682-F4EE0527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0344" y="6356349"/>
            <a:ext cx="2743200" cy="365125"/>
          </a:xfrm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fld id="{BE54038A-4B32-4531-99D6-067CE7CD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43B8-5818-FEDF-BBC7-D392BF98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19823-6774-A2BD-2CD2-9B795DD6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175A-F7AB-9DA7-C12B-7A4FD2E7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0AAAD-07E0-20F1-A76E-6BDE9846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C17EB-DE1F-1711-B47B-53507B67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ide Footer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43BAC-7CDB-FD7B-C408-FA8E4EEAD18E}"/>
              </a:ext>
            </a:extLst>
          </p:cNvPr>
          <p:cNvGrpSpPr/>
          <p:nvPr userDrawn="1"/>
        </p:nvGrpSpPr>
        <p:grpSpPr>
          <a:xfrm>
            <a:off x="11478895" y="-1260231"/>
            <a:ext cx="713105" cy="8118230"/>
            <a:chOff x="0" y="1939841"/>
            <a:chExt cx="713232" cy="8116839"/>
          </a:xfrm>
        </p:grpSpPr>
        <p:sp>
          <p:nvSpPr>
            <p:cNvPr id="3" name="officeArt object">
              <a:extLst>
                <a:ext uri="{FF2B5EF4-FFF2-40B4-BE49-F238E27FC236}">
                  <a16:creationId xmlns:a16="http://schemas.microsoft.com/office/drawing/2014/main" id="{5EF5616A-B18C-5049-F3EB-77049D0B4475}"/>
                </a:ext>
              </a:extLst>
            </p:cNvPr>
            <p:cNvSpPr/>
            <p:nvPr/>
          </p:nvSpPr>
          <p:spPr>
            <a:xfrm>
              <a:off x="0" y="9316016"/>
              <a:ext cx="713232" cy="740664"/>
            </a:xfrm>
            <a:prstGeom prst="rect">
              <a:avLst/>
            </a:prstGeom>
            <a:solidFill>
              <a:schemeClr val="bg1">
                <a:lumMod val="50000"/>
                <a:alpha val="47000"/>
              </a:schemeClr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officeArt object">
              <a:extLst>
                <a:ext uri="{FF2B5EF4-FFF2-40B4-BE49-F238E27FC236}">
                  <a16:creationId xmlns:a16="http://schemas.microsoft.com/office/drawing/2014/main" id="{E25C80FE-5EB8-7C1D-F37D-6D3E1DB087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99856"/>
              <a:ext cx="0" cy="6226243"/>
            </a:xfrm>
            <a:prstGeom prst="line">
              <a:avLst/>
            </a:prstGeom>
            <a:noFill/>
            <a:ln w="6350" cap="flat">
              <a:solidFill>
                <a:schemeClr val="tx2">
                  <a:alpha val="22000"/>
                </a:schemeClr>
              </a:solidFill>
              <a:prstDash val="solid"/>
              <a:round/>
            </a:ln>
            <a:effectLst/>
          </p:spPr>
        </p:cxnSp>
        <p:sp>
          <p:nvSpPr>
            <p:cNvPr id="5" name="officeArt object">
              <a:extLst>
                <a:ext uri="{FF2B5EF4-FFF2-40B4-BE49-F238E27FC236}">
                  <a16:creationId xmlns:a16="http://schemas.microsoft.com/office/drawing/2014/main" id="{E1B0B276-52E4-F1CA-B02D-B76C67D4E148}"/>
                </a:ext>
              </a:extLst>
            </p:cNvPr>
            <p:cNvSpPr txBox="1"/>
            <p:nvPr/>
          </p:nvSpPr>
          <p:spPr>
            <a:xfrm rot="16200000">
              <a:off x="-3150288" y="5387129"/>
              <a:ext cx="7132320" cy="237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spc="-5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CISCO NETWORKING ACADEMY APPRENTICESHIP PROGRAM  </a:t>
              </a:r>
              <a:r>
                <a:rPr lang="en-US" sz="900" spc="-5">
                  <a:ln>
                    <a:noFill/>
                  </a:ln>
                  <a:solidFill>
                    <a:srgbClr val="00BCEB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2023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spc="-5">
                  <a:ln>
                    <a:noFill/>
                  </a:ln>
                  <a:solidFill>
                    <a:srgbClr val="727272"/>
                  </a:solidFill>
                  <a:effectLst/>
                  <a:uFill>
                    <a:solidFill>
                      <a:srgbClr val="808285"/>
                    </a:solidFill>
                  </a:uFill>
                  <a:latin typeface="Montserrat" panose="00000500000000000000" pitchFamily="2" charset="0"/>
                  <a:ea typeface="Arial Unicode MS"/>
                  <a:cs typeface="Arial Unicode MS"/>
                </a:rPr>
                <a:t> 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143AD69-7015-8CA3-99B3-186DDA8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E3CE0-9AF2-2E75-EEFA-0B3A67AF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0344" y="6356349"/>
            <a:ext cx="2743200" cy="365125"/>
          </a:xfrm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fld id="{BE54038A-4B32-4531-99D6-067CE7CD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1E8922-13FD-427B-A96E-90FE464FC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7001" y="3429001"/>
            <a:ext cx="6240624" cy="2447925"/>
          </a:xfrm>
          <a:custGeom>
            <a:avLst/>
            <a:gdLst>
              <a:gd name="connsiteX0" fmla="*/ 0 w 6240624"/>
              <a:gd name="connsiteY0" fmla="*/ 0 h 2447925"/>
              <a:gd name="connsiteX1" fmla="*/ 6240624 w 6240624"/>
              <a:gd name="connsiteY1" fmla="*/ 0 h 2447925"/>
              <a:gd name="connsiteX2" fmla="*/ 6240624 w 6240624"/>
              <a:gd name="connsiteY2" fmla="*/ 2447925 h 2447925"/>
              <a:gd name="connsiteX3" fmla="*/ 0 w 6240624"/>
              <a:gd name="connsiteY3" fmla="*/ 244792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0624" h="2447925">
                <a:moveTo>
                  <a:pt x="0" y="0"/>
                </a:moveTo>
                <a:lnTo>
                  <a:pt x="6240624" y="0"/>
                </a:lnTo>
                <a:lnTo>
                  <a:pt x="6240624" y="2447925"/>
                </a:lnTo>
                <a:lnTo>
                  <a:pt x="0" y="24479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3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D62F65-9B97-4C04-9ED7-0D0F08A60A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3705" y="805446"/>
            <a:ext cx="2855120" cy="5247108"/>
          </a:xfrm>
          <a:custGeom>
            <a:avLst/>
            <a:gdLst>
              <a:gd name="connsiteX0" fmla="*/ 0 w 2855120"/>
              <a:gd name="connsiteY0" fmla="*/ 0 h 5247108"/>
              <a:gd name="connsiteX1" fmla="*/ 2855120 w 2855120"/>
              <a:gd name="connsiteY1" fmla="*/ 0 h 5247108"/>
              <a:gd name="connsiteX2" fmla="*/ 2855120 w 2855120"/>
              <a:gd name="connsiteY2" fmla="*/ 5247108 h 5247108"/>
              <a:gd name="connsiteX3" fmla="*/ 0 w 2855120"/>
              <a:gd name="connsiteY3" fmla="*/ 5247108 h 524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5120" h="5247108">
                <a:moveTo>
                  <a:pt x="0" y="0"/>
                </a:moveTo>
                <a:lnTo>
                  <a:pt x="2855120" y="0"/>
                </a:lnTo>
                <a:lnTo>
                  <a:pt x="2855120" y="5247108"/>
                </a:lnTo>
                <a:lnTo>
                  <a:pt x="0" y="5247108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0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9425B495-B2E1-4362-ADDC-5FAE899DE0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199" y="3113291"/>
            <a:ext cx="6402070" cy="74057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Sample</a:t>
            </a:r>
            <a:r>
              <a:rPr lang="es-ES_tradnl"/>
              <a:t> </a:t>
            </a:r>
            <a:r>
              <a:rPr lang="es-ES_tradnl" err="1"/>
              <a:t>here</a:t>
            </a:r>
            <a:r>
              <a:rPr lang="es-ES_tradnl"/>
              <a:t> in </a:t>
            </a:r>
            <a:r>
              <a:rPr lang="es-ES_tradnl" err="1"/>
              <a:t>two</a:t>
            </a:r>
            <a:r>
              <a:rPr lang="es-ES_tradnl"/>
              <a:t> </a:t>
            </a:r>
            <a:r>
              <a:rPr lang="es-ES_tradnl" err="1"/>
              <a:t>lines</a:t>
            </a:r>
            <a:r>
              <a:rPr lang="es-ES_tradnl"/>
              <a:t> </a:t>
            </a:r>
            <a:r>
              <a:rPr lang="es-ES_tradnl" err="1"/>
              <a:t>title</a:t>
            </a:r>
            <a:r>
              <a:rPr lang="es-ES_tradnl"/>
              <a:t> in </a:t>
            </a:r>
            <a:r>
              <a:rPr lang="es-ES_tradnl" err="1"/>
              <a:t>thwo</a:t>
            </a:r>
            <a:r>
              <a:rPr lang="es-ES_tradnl"/>
              <a:t> </a:t>
            </a:r>
            <a:r>
              <a:rPr lang="es-ES_tradnl" err="1"/>
              <a:t>lines</a:t>
            </a:r>
            <a:endParaRPr lang="es-ES_tradn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11F2EF1-E2FA-400E-94F8-2F4F2CCCE3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4071524"/>
            <a:ext cx="6402070" cy="1361054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n-US" err="1"/>
              <a:t>Donec</a:t>
            </a:r>
            <a:r>
              <a:rPr lang="en-US"/>
              <a:t> nisi </a:t>
            </a:r>
            <a:r>
              <a:rPr lang="en-US" err="1"/>
              <a:t>nibh</a:t>
            </a:r>
            <a:r>
              <a:rPr lang="en-US"/>
              <a:t>,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non, </a:t>
            </a:r>
            <a:r>
              <a:rPr lang="en-US" err="1"/>
              <a:t>egestas</a:t>
            </a:r>
            <a:r>
              <a:rPr lang="en-US"/>
              <a:t> ac </a:t>
            </a:r>
            <a:r>
              <a:rPr lang="en-US" err="1"/>
              <a:t>orci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Ut efficitur neque ut ante </a:t>
            </a:r>
            <a:r>
              <a:rPr lang="en-US" err="1"/>
              <a:t>feugiat</a:t>
            </a:r>
            <a:r>
              <a:rPr lang="en-US"/>
              <a:t> mattis. 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CBF8CC54-0EB1-4756-8AA7-C18683FB67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199" y="2588331"/>
            <a:ext cx="6402070" cy="412522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1" i="0" baseline="0">
                <a:solidFill>
                  <a:schemeClr val="accent5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r>
              <a:rPr lang="es-MX"/>
              <a:t>D</a:t>
            </a:r>
            <a:r>
              <a:rPr lang="en-US"/>
              <a:t>ate 05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0C084D7-C7DD-4D3A-94AD-67ABE52B02F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8520" y="413182"/>
            <a:ext cx="2057400" cy="874288"/>
          </a:xfrm>
          <a:prstGeom prst="rect">
            <a:avLst/>
          </a:prstGeom>
          <a:noFill/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200" b="1" i="0" baseline="0">
                <a:solidFill>
                  <a:schemeClr val="bg1"/>
                </a:solidFill>
                <a:latin typeface="+mj-lt"/>
                <a:ea typeface="Bahnschrift SemiLight Condensed" panose="020B0502040204020203" pitchFamily="34" charset="0"/>
                <a:cs typeface="Bahnschrift SemiLight Condensed" panose="020B0502040204020203" pitchFamily="34" charset="0"/>
              </a:defRPr>
            </a:lvl1pPr>
          </a:lstStyle>
          <a:p>
            <a:pPr lvl="0"/>
            <a:r>
              <a:rPr lang="es-ES_tradnl"/>
              <a:t>01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9939014E-687F-4606-B484-5A70B91F68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1254186"/>
            <a:ext cx="2077720" cy="392469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1" i="0" baseline="0">
                <a:solidFill>
                  <a:schemeClr val="bg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s-MX"/>
              <a:t>FIRST TITLE HERE</a:t>
            </a:r>
            <a:endParaRPr lang="en-US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BC59320D-C506-4838-BB8F-1D913223D5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66160" y="413182"/>
            <a:ext cx="2057400" cy="874288"/>
          </a:xfrm>
          <a:prstGeom prst="rect">
            <a:avLst/>
          </a:prstGeom>
          <a:noFill/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200" b="1" i="0" baseline="0">
                <a:solidFill>
                  <a:schemeClr val="bg1"/>
                </a:solidFill>
                <a:latin typeface="+mj-lt"/>
                <a:ea typeface="Bahnschrift SemiLight Condensed" panose="020B0502040204020203" pitchFamily="34" charset="0"/>
                <a:cs typeface="Bahnschrift SemiLight Condensed" panose="020B0502040204020203" pitchFamily="34" charset="0"/>
              </a:defRPr>
            </a:lvl1pPr>
          </a:lstStyle>
          <a:p>
            <a:pPr lvl="0"/>
            <a:r>
              <a:rPr lang="es-ES_tradnl"/>
              <a:t>02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61A84CDF-2C61-4C0A-A4DC-B874E88286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45840" y="1254186"/>
            <a:ext cx="2077720" cy="392469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1" i="0" baseline="0">
                <a:solidFill>
                  <a:schemeClr val="bg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s-MX"/>
              <a:t>FIRST TITLE HERE</a:t>
            </a:r>
            <a:endParaRPr lang="en-US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AB06801F-C6B8-4F96-9E13-673B7E32F1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44920" y="413182"/>
            <a:ext cx="2057400" cy="874288"/>
          </a:xfrm>
          <a:prstGeom prst="rect">
            <a:avLst/>
          </a:prstGeom>
          <a:noFill/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200" b="1" i="0" baseline="0">
                <a:solidFill>
                  <a:schemeClr val="bg1"/>
                </a:solidFill>
                <a:latin typeface="+mj-lt"/>
                <a:ea typeface="Bahnschrift SemiLight Condensed" panose="020B0502040204020203" pitchFamily="34" charset="0"/>
                <a:cs typeface="Bahnschrift SemiLight Condensed" panose="020B0502040204020203" pitchFamily="34" charset="0"/>
              </a:defRPr>
            </a:lvl1pPr>
          </a:lstStyle>
          <a:p>
            <a:pPr lvl="0"/>
            <a:r>
              <a:rPr lang="es-ES_tradnl"/>
              <a:t>03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F37E9407-779A-415E-BA98-726253E276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4600" y="1254186"/>
            <a:ext cx="2077720" cy="392469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1" i="0" baseline="0">
                <a:solidFill>
                  <a:schemeClr val="bg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s-MX"/>
              <a:t>FIRST TITLE HERE</a:t>
            </a:r>
            <a:endParaRPr lang="en-US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1F53804B-4C74-447E-A25B-D15C2C88B03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23680" y="413182"/>
            <a:ext cx="2057400" cy="874288"/>
          </a:xfrm>
          <a:prstGeom prst="rect">
            <a:avLst/>
          </a:prstGeom>
          <a:noFill/>
        </p:spPr>
        <p:txBody>
          <a:bodyPr vert="horz" wrap="none" lIns="0" tIns="0" rIns="0" bIns="0" anchor="ctr" anchorCtr="0">
            <a:noAutofit/>
          </a:bodyPr>
          <a:lstStyle>
            <a:lvl1pPr marL="0" indent="0" algn="ctr">
              <a:buNone/>
              <a:defRPr sz="7200" b="1" i="0" baseline="0">
                <a:solidFill>
                  <a:schemeClr val="bg1"/>
                </a:solidFill>
                <a:latin typeface="+mj-lt"/>
                <a:ea typeface="Bahnschrift SemiLight Condensed" panose="020B0502040204020203" pitchFamily="34" charset="0"/>
                <a:cs typeface="Bahnschrift SemiLight Condensed" panose="020B0502040204020203" pitchFamily="34" charset="0"/>
              </a:defRPr>
            </a:lvl1pPr>
          </a:lstStyle>
          <a:p>
            <a:pPr lvl="0"/>
            <a:r>
              <a:rPr lang="es-ES_tradnl"/>
              <a:t>04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EC139551-B222-4AD0-BF3D-A31D45803D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03360" y="1254186"/>
            <a:ext cx="2077720" cy="392469"/>
          </a:xfrm>
          <a:prstGeom prst="rect">
            <a:avLst/>
          </a:prstGeom>
          <a:noFill/>
        </p:spPr>
        <p:txBody>
          <a:bodyPr vert="horz" wrap="square" lIns="0" tIns="0" rIns="0" bIns="0" numCol="1" spcCol="182880"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1" i="0" baseline="0">
                <a:solidFill>
                  <a:schemeClr val="bg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s-MX"/>
              <a:t>FIRST 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7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77CD-F68B-3249-502C-F560AE58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0586-400D-F234-A4E7-DDBF9FA0D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970F-CA2C-C2EC-0840-FBC87DFA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AED6-E48C-30B3-594C-1D9E88C3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6E61-C0B4-F877-8949-A989CAF1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9AD6-7E35-7799-1E18-A8E4BE00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62BA8-3D4A-F587-8A38-F683F182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7303F-F0FB-C536-B2FF-709050DA1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5D567-44DF-B319-6ABC-AC804ABE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79692-0E50-E620-4EB0-F4FDB4D1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C9A41-96E9-E3E3-E449-DF5408E9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FF4B-F005-BAA9-3049-DBB7A7BE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9D85-F380-9032-093C-7CAFCCBA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9053C-D73E-4BA7-7C68-B9442F415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9B706-683E-4D7B-E9B9-EB2F0DAE2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97A7B-32E2-BC6E-C963-C827AF1D5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25D0F-81BD-0FB3-276C-D0C6A158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367EE-95F2-2CBB-7713-F64B10D8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2A66D-2302-5D2A-11A0-CC954EF9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2582-FD5F-0120-A1A6-794C5C37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FAA1D-A08B-C62B-F2F2-174B464D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5E5C9-C747-0202-D605-D383047D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62E6F-208E-531E-EC5F-67C18AAE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CA7E0-6691-EBAF-B3A8-EF4A7CD3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C8B82-CEC6-EBCD-ED4D-6C028FB0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069D1-F9B5-E763-94A9-66FD36B3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ECC7-069D-612C-5A38-DC7227B8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D39EB-704C-B2D6-2C31-AE2AA3F1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8D6DD-1BE9-7CC1-DBBF-5A2A66785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3A721-7F34-F4EC-DC99-35472DA6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2CDA2-B2E4-4AE2-372C-C32CEF50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E7BE5-66E4-DC09-A603-F849E8C7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FF66-D031-29AF-B12F-B51DA0DE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3FBC8-32A7-F963-6A4E-7F2800573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7AC49-A35A-F49E-5B7B-EB241500D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D33B8-1649-B01C-1D18-A97A9BB0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DF670-BEE9-42DB-4E01-7A53D744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1D430-A6F6-A04C-1AB3-697A84B2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CAFA5-8B1D-7A12-55ED-F9D9B630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66907-C54D-EF92-F7FE-5EFD9C02D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6B7D-D645-903F-18E9-9B469F6DD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4D1F-AFA1-2DA5-2BF1-FAD55EDF1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4F132-EE2C-F534-0E50-07381ECFB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4038A-4B32-4531-99D6-067CE7C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  <p:sldLayoutId id="2147483670" r:id="rId15"/>
    <p:sldLayoutId id="2147483671" r:id="rId16"/>
    <p:sldLayoutId id="2147483673" r:id="rId17"/>
    <p:sldLayoutId id="2147483674" r:id="rId18"/>
    <p:sldLayoutId id="2147483675" r:id="rId19"/>
    <p:sldLayoutId id="2147483678" r:id="rId20"/>
    <p:sldLayoutId id="2147483676" r:id="rId21"/>
    <p:sldLayoutId id="2147483677" r:id="rId22"/>
    <p:sldLayoutId id="214748367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6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mailto:Angela.baker@safalpartners.com" TargetMode="External"/><Relationship Id="rId7" Type="http://schemas.openxmlformats.org/officeDocument/2006/relationships/image" Target="../media/image39.svg"/><Relationship Id="rId2" Type="http://schemas.openxmlformats.org/officeDocument/2006/relationships/hyperlink" Target="mailto:gene.ellis@safalpartners.co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hyperlink" Target="mailto:cyber@safalpartners.com" TargetMode="External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31862E-3BAC-40EF-9245-A2B10D862E9F}"/>
              </a:ext>
            </a:extLst>
          </p:cNvPr>
          <p:cNvSpPr/>
          <p:nvPr/>
        </p:nvSpPr>
        <p:spPr>
          <a:xfrm>
            <a:off x="-1" y="0"/>
            <a:ext cx="12188271" cy="6858000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" name="Picture Placeholder 19" descr="Couple working in the office">
            <a:extLst>
              <a:ext uri="{FF2B5EF4-FFF2-40B4-BE49-F238E27FC236}">
                <a16:creationId xmlns:a16="http://schemas.microsoft.com/office/drawing/2014/main" id="{29121131-4BB2-3802-1AFF-03C7B7AA220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1" b="21161"/>
          <a:stretch/>
        </p:blipFill>
        <p:spPr>
          <a:xfrm>
            <a:off x="0" y="0"/>
            <a:ext cx="12195729" cy="4689566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A6F832-C425-4E78-6E66-CDD0DAF23179}"/>
              </a:ext>
            </a:extLst>
          </p:cNvPr>
          <p:cNvGrpSpPr/>
          <p:nvPr/>
        </p:nvGrpSpPr>
        <p:grpSpPr>
          <a:xfrm>
            <a:off x="3115310" y="3429000"/>
            <a:ext cx="5961380" cy="3429000"/>
            <a:chOff x="0" y="-47497"/>
            <a:chExt cx="3412085" cy="28487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CCA92D-2EE5-1B7C-1B1D-A35007FC4F0E}"/>
                </a:ext>
              </a:extLst>
            </p:cNvPr>
            <p:cNvSpPr/>
            <p:nvPr/>
          </p:nvSpPr>
          <p:spPr>
            <a:xfrm>
              <a:off x="3" y="-47497"/>
              <a:ext cx="3412082" cy="172192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07815C-BC33-3285-52E6-535A59613FA1}"/>
                </a:ext>
              </a:extLst>
            </p:cNvPr>
            <p:cNvSpPr/>
            <p:nvPr/>
          </p:nvSpPr>
          <p:spPr>
            <a:xfrm>
              <a:off x="0" y="124691"/>
              <a:ext cx="3409950" cy="2676525"/>
            </a:xfrm>
            <a:prstGeom prst="rect">
              <a:avLst/>
            </a:prstGeom>
            <a:solidFill>
              <a:srgbClr val="0D2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57150FE-F5E0-BAD0-C3B9-52203187C24D}"/>
              </a:ext>
            </a:extLst>
          </p:cNvPr>
          <p:cNvSpPr/>
          <p:nvPr/>
        </p:nvSpPr>
        <p:spPr>
          <a:xfrm>
            <a:off x="2842260" y="4406268"/>
            <a:ext cx="956310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n-US" sz="1000">
              <a:solidFill>
                <a:srgbClr val="0D0D0D"/>
              </a:solidFill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17">
            <a:extLst>
              <a:ext uri="{FF2B5EF4-FFF2-40B4-BE49-F238E27FC236}">
                <a16:creationId xmlns:a16="http://schemas.microsoft.com/office/drawing/2014/main" id="{686D3BF1-101C-0880-1977-2E930C0C4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917" y="3723506"/>
            <a:ext cx="4419237" cy="101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CISCO NETWORKING ACADEMY </a:t>
            </a:r>
            <a:endParaRPr lang="en-US" sz="1000">
              <a:solidFill>
                <a:srgbClr val="0D0D0D"/>
              </a:solidFill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b="1">
                <a:solidFill>
                  <a:srgbClr val="FFFFFF"/>
                </a:solidFill>
                <a:latin typeface="Montserrat"/>
                <a:ea typeface="Calibri"/>
                <a:cs typeface="Times New Roman"/>
              </a:rPr>
              <a:t>INTRO TO APPRENTICESHIP </a:t>
            </a:r>
            <a:endParaRPr lang="en-US" sz="1000">
              <a:solidFill>
                <a:srgbClr val="0D0D0D"/>
              </a:solidFill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0D0D0D"/>
              </a:solidFill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3F3E426D-7E31-4680-0D3A-BB74EAE19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73" y="5247131"/>
            <a:ext cx="1728341" cy="1630897"/>
          </a:xfrm>
          <a:prstGeom prst="rect">
            <a:avLst/>
          </a:prstGeom>
        </p:spPr>
      </p:pic>
      <p:pic>
        <p:nvPicPr>
          <p:cNvPr id="28" name="Picture 27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6738F5A2-EF56-3560-20D8-9AE5497CB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05" y="5358103"/>
            <a:ext cx="1208332" cy="1208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34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3D708-287C-A0E3-466B-5096273C0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23" y="1487150"/>
            <a:ext cx="10877871" cy="8506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fontAlgn="base">
              <a:spcAft>
                <a:spcPts val="600"/>
              </a:spcAft>
              <a:buClr>
                <a:srgbClr val="74BF4B"/>
              </a:buClr>
              <a:buNone/>
            </a:pPr>
            <a:r>
              <a:rPr lang="en-US" sz="2400" b="1">
                <a:solidFill>
                  <a:srgbClr val="0B211A"/>
                </a:solidFill>
                <a:latin typeface="Montserrat"/>
                <a:cs typeface="Segoe UI"/>
              </a:rPr>
              <a:t>Academy students hired by companies </a:t>
            </a:r>
            <a:r>
              <a:rPr lang="en-US" sz="2400" b="1" dirty="0">
                <a:solidFill>
                  <a:srgbClr val="0B211A"/>
                </a:solidFill>
                <a:latin typeface="Montserrat"/>
                <a:cs typeface="Segoe UI"/>
              </a:rPr>
              <a:t>and registered as apprentices </a:t>
            </a:r>
            <a:r>
              <a:rPr lang="en-US" sz="2400" b="1">
                <a:solidFill>
                  <a:srgbClr val="0B211A"/>
                </a:solidFill>
                <a:latin typeface="Montserrat"/>
                <a:cs typeface="Segoe UI"/>
              </a:rPr>
              <a:t>can: </a:t>
            </a:r>
            <a:endParaRPr lang="en-US" sz="2400" b="1">
              <a:solidFill>
                <a:srgbClr val="0B211A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24E2-5585-0A0D-F5B7-2E81C78C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F53A3-74EF-AAB5-ADB7-0307CB42ECD9}"/>
              </a:ext>
            </a:extLst>
          </p:cNvPr>
          <p:cNvSpPr/>
          <p:nvPr/>
        </p:nvSpPr>
        <p:spPr>
          <a:xfrm>
            <a:off x="0" y="-756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6020C-B755-1A93-F0AD-EB6A5F3313A6}"/>
              </a:ext>
            </a:extLst>
          </p:cNvPr>
          <p:cNvSpPr/>
          <p:nvPr/>
        </p:nvSpPr>
        <p:spPr>
          <a:xfrm>
            <a:off x="1" y="318047"/>
            <a:ext cx="4534292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E1ED553E-940F-29BA-3801-EFB853F31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9" name="Picture 8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0A8C3DAC-08EE-7B39-039D-3369D9094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A9772-55C3-5414-4DCF-3309950B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9" y="203285"/>
            <a:ext cx="4427634" cy="62458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 Light" charset="0"/>
                <a:cs typeface="Montserrat Light" charset="0"/>
              </a:rPr>
              <a:t>Benefits for </a:t>
            </a:r>
            <a:r>
              <a:rPr lang="en-US" sz="3000" b="1">
                <a:solidFill>
                  <a:prstClr val="white"/>
                </a:solidFill>
                <a:latin typeface="Montserrat"/>
                <a:ea typeface="Montserrat Light" charset="0"/>
                <a:cs typeface="Montserrat Light" charset="0"/>
              </a:rPr>
              <a:t>Students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2A07FC-EAFD-D0FB-D178-5C66BCD82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300" y="2452584"/>
            <a:ext cx="6656109" cy="36630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gain </a:t>
            </a:r>
            <a:r>
              <a:rPr lang="en-US" sz="1800">
                <a:latin typeface="Montserrat"/>
              </a:rPr>
              <a:t>valuable </a:t>
            </a:r>
            <a:r>
              <a:rPr lang="en-US" sz="1800" b="1" dirty="0">
                <a:latin typeface="Montserrat"/>
              </a:rPr>
              <a:t>paid work-based learning</a:t>
            </a:r>
            <a:r>
              <a:rPr lang="en-US" sz="1800">
                <a:latin typeface="Montserrat"/>
              </a:rPr>
              <a:t> while in school</a:t>
            </a: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begin </a:t>
            </a:r>
            <a:r>
              <a:rPr lang="en-US" sz="1800" b="1" dirty="0">
                <a:latin typeface="Montserrat"/>
              </a:rPr>
              <a:t>developing occupational skills and their professional network</a:t>
            </a:r>
            <a:r>
              <a:rPr lang="en-US" sz="1800" dirty="0">
                <a:latin typeface="Montserrat"/>
              </a:rPr>
              <a:t> </a:t>
            </a:r>
            <a:r>
              <a:rPr lang="en-US" sz="1800">
                <a:latin typeface="Montserrat"/>
              </a:rPr>
              <a:t>through direct mentoring</a:t>
            </a:r>
          </a:p>
          <a:p>
            <a:pPr marL="339725" indent="-339725">
              <a:buClr>
                <a:srgbClr val="74BF4B"/>
              </a:buClr>
              <a:buFont typeface="Wingdings,Sans-Serif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earn an average </a:t>
            </a:r>
            <a:r>
              <a:rPr lang="en-US" sz="1800" b="1" dirty="0">
                <a:latin typeface="Montserrat"/>
              </a:rPr>
              <a:t>post-program starting salary of $70,000</a:t>
            </a: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earn </a:t>
            </a:r>
            <a:r>
              <a:rPr lang="en-US" sz="1800">
                <a:latin typeface="Montserrat"/>
              </a:rPr>
              <a:t>on average </a:t>
            </a:r>
            <a:r>
              <a:rPr lang="en-US" sz="1800" b="1" dirty="0">
                <a:latin typeface="Montserrat"/>
              </a:rPr>
              <a:t>$300,000 more than their non-apprentice peers</a:t>
            </a:r>
            <a:r>
              <a:rPr lang="en-US" sz="1800">
                <a:latin typeface="Montserrat"/>
              </a:rPr>
              <a:t> over their career</a:t>
            </a:r>
            <a:endParaRPr lang="en-US" sz="1800">
              <a:latin typeface="Montserrat" panose="00000500000000000000" pitchFamily="2" charset="0"/>
            </a:endParaRP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earn </a:t>
            </a:r>
            <a:r>
              <a:rPr lang="en-US" sz="1800">
                <a:latin typeface="Montserrat"/>
              </a:rPr>
              <a:t>a </a:t>
            </a:r>
            <a:r>
              <a:rPr lang="en-US" sz="1800" b="1" dirty="0">
                <a:latin typeface="Montserrat"/>
              </a:rPr>
              <a:t>nationally-recognized portable credential</a:t>
            </a:r>
            <a:r>
              <a:rPr lang="en-US" sz="1800">
                <a:latin typeface="Montserrat"/>
              </a:rPr>
              <a:t> from DOL upon program completion and be qualified to sit for one or more industry-valued certifications</a:t>
            </a: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potentially </a:t>
            </a:r>
            <a:r>
              <a:rPr lang="en-US" sz="1800" b="1" dirty="0">
                <a:latin typeface="Montserrat"/>
              </a:rPr>
              <a:t>earn college credit</a:t>
            </a:r>
            <a:r>
              <a:rPr lang="en-US" sz="1800" dirty="0">
                <a:latin typeface="Montserrat"/>
              </a:rPr>
              <a:t> </a:t>
            </a:r>
            <a:endParaRPr lang="en-US" sz="1800">
              <a:latin typeface="Montserrat" panose="00000500000000000000" pitchFamily="2" charset="0"/>
            </a:endParaRPr>
          </a:p>
        </p:txBody>
      </p:sp>
      <p:pic>
        <p:nvPicPr>
          <p:cNvPr id="15" name="Picture 14" descr="Businesswoman giving presentation to coworkers">
            <a:extLst>
              <a:ext uri="{FF2B5EF4-FFF2-40B4-BE49-F238E27FC236}">
                <a16:creationId xmlns:a16="http://schemas.microsoft.com/office/drawing/2014/main" id="{83D1FB89-F193-4A0A-6B4A-BD2D97F44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2267"/>
          <a:stretch/>
        </p:blipFill>
        <p:spPr>
          <a:xfrm>
            <a:off x="7781041" y="3099063"/>
            <a:ext cx="4402317" cy="2842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42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2BCC-9A94-772B-C408-8ED5E27A2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735" y="2005025"/>
            <a:ext cx="4117258" cy="747250"/>
          </a:xfrm>
          <a:solidFill>
            <a:srgbClr val="74BF4B"/>
          </a:solidFill>
        </p:spPr>
        <p:txBody>
          <a:bodyPr>
            <a:normAutofit fontScale="55000" lnSpcReduction="20000"/>
          </a:bodyPr>
          <a:lstStyle/>
          <a:p>
            <a:pPr marL="107950" indent="0" algn="ctr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74BF4B"/>
              </a:buClr>
              <a:buNone/>
            </a:pPr>
            <a:r>
              <a:rPr lang="en-US" sz="3600" b="1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Would You Switch to a New Employer Offering Training?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3D708-287C-A0E3-466B-5096273C0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8285" y="1884630"/>
            <a:ext cx="5997677" cy="48950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B211A"/>
                </a:solidFill>
                <a:latin typeface="Montserrat"/>
                <a:cs typeface="Segoe UI"/>
              </a:rPr>
              <a:t>Become an Employer of Choice: </a:t>
            </a:r>
            <a:r>
              <a:rPr lang="en-US" sz="1600" dirty="0">
                <a:latin typeface="Montserrat"/>
                <a:cs typeface="Segoe UI"/>
              </a:rPr>
              <a:t>70% of workers would be </a:t>
            </a:r>
            <a:r>
              <a:rPr lang="en-US" sz="1600" b="1" dirty="0">
                <a:solidFill>
                  <a:srgbClr val="0B211A"/>
                </a:solidFill>
                <a:latin typeface="Montserrat"/>
                <a:cs typeface="Segoe UI"/>
              </a:rPr>
              <a:t>“extremely” or “very” likely to switch to a new employer offering training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Montserrat"/>
                <a:cs typeface="Segoe UI"/>
              </a:rPr>
              <a:t> </a:t>
            </a:r>
            <a:r>
              <a:rPr lang="en-US" sz="1600" dirty="0">
                <a:latin typeface="Montserrat"/>
                <a:cs typeface="Segoe UI"/>
              </a:rPr>
              <a:t>opportunities </a:t>
            </a:r>
            <a:r>
              <a:rPr lang="en-US" sz="1600" i="1" dirty="0">
                <a:latin typeface="Montserrat"/>
                <a:cs typeface="Segoe UI"/>
              </a:rPr>
              <a:t>(Gallup, 2021)</a:t>
            </a:r>
          </a:p>
          <a:p>
            <a:pPr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Montserrat"/>
                <a:cs typeface="Segoe UI"/>
              </a:rPr>
              <a:t>Increase Worker Retention Rates: </a:t>
            </a:r>
            <a:r>
              <a:rPr lang="en-US" sz="1600" b="1" dirty="0">
                <a:effectLst/>
                <a:latin typeface="Montserrat"/>
                <a:ea typeface="Lato Light"/>
                <a:cs typeface="Lato Light"/>
              </a:rPr>
              <a:t>90%</a:t>
            </a:r>
            <a:r>
              <a:rPr lang="en-US" sz="1600" dirty="0">
                <a:effectLst/>
                <a:latin typeface="Montserrat"/>
                <a:ea typeface="Lato Light"/>
                <a:cs typeface="Lato Light"/>
              </a:rPr>
              <a:t> of apprentices are </a:t>
            </a:r>
            <a:r>
              <a:rPr lang="en-US" sz="1600" b="1" dirty="0">
                <a:effectLst/>
                <a:latin typeface="Montserrat"/>
                <a:ea typeface="Lato Light"/>
                <a:cs typeface="Lato Light"/>
              </a:rPr>
              <a:t>still with their company </a:t>
            </a:r>
            <a:r>
              <a:rPr lang="en-US" sz="1600" b="1" dirty="0">
                <a:latin typeface="Montserrat"/>
                <a:ea typeface="Lato Light"/>
                <a:cs typeface="Lato Light"/>
              </a:rPr>
              <a:t>1-5 </a:t>
            </a:r>
            <a:r>
              <a:rPr lang="en-US" sz="1600" b="1" dirty="0">
                <a:effectLst/>
                <a:latin typeface="Montserrat"/>
                <a:ea typeface="Lato Light"/>
                <a:cs typeface="Lato Light"/>
              </a:rPr>
              <a:t>later</a:t>
            </a:r>
            <a:r>
              <a:rPr lang="en-US" sz="1600" dirty="0">
                <a:effectLst/>
                <a:latin typeface="Montserrat"/>
                <a:ea typeface="Lato Light"/>
                <a:cs typeface="Lato Light"/>
              </a:rPr>
              <a:t> compared to only 62% of interns, and 49% of co-op participants (DOL).</a:t>
            </a:r>
            <a:endParaRPr lang="en-US" sz="1600" b="1" dirty="0">
              <a:latin typeface="Montserrat"/>
              <a:ea typeface="Lato Light"/>
              <a:cs typeface="Lato Light"/>
            </a:endParaRPr>
          </a:p>
          <a:p>
            <a:pPr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B211A"/>
                </a:solidFill>
                <a:latin typeface="Montserrat"/>
                <a:cs typeface="Segoe UI"/>
              </a:rPr>
              <a:t>Increase Diversity: </a:t>
            </a:r>
            <a:r>
              <a:rPr lang="en-US" sz="1600" dirty="0">
                <a:latin typeface="Montserrat"/>
                <a:cs typeface="Segoe UI"/>
              </a:rPr>
              <a:t>Having a structured training plan enables employers to expand talent sourcing from diverse backgrounds.  </a:t>
            </a:r>
            <a:endParaRPr lang="en-US" sz="1600" b="1" dirty="0">
              <a:solidFill>
                <a:srgbClr val="0B211A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B211A"/>
                </a:solidFill>
                <a:latin typeface="Montserrat"/>
                <a:cs typeface="Segoe UI"/>
              </a:rPr>
              <a:t>Generate Positive ROI: </a:t>
            </a:r>
            <a:r>
              <a:rPr lang="en-US" sz="1600" dirty="0">
                <a:latin typeface="Montserrat"/>
                <a:cs typeface="Segoe UI"/>
              </a:rPr>
              <a:t>Employers report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Montserrat"/>
                <a:cs typeface="Segoe UI"/>
              </a:rPr>
              <a:t> </a:t>
            </a:r>
            <a:r>
              <a:rPr lang="en-US" sz="1600" dirty="0">
                <a:latin typeface="Montserrat"/>
                <a:cs typeface="Segoe UI"/>
              </a:rPr>
              <a:t>earning on average $1.44 for every $1 invested in apprenticeship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Montserrat"/>
                <a:cs typeface="Segoe UI"/>
              </a:rPr>
              <a:t> </a:t>
            </a:r>
            <a:r>
              <a:rPr lang="en-US" sz="1600" i="1" dirty="0">
                <a:latin typeface="Montserrat"/>
                <a:cs typeface="Segoe UI"/>
              </a:rPr>
              <a:t>(USDOL)</a:t>
            </a:r>
          </a:p>
          <a:p>
            <a:pPr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B211A"/>
                </a:solidFill>
                <a:latin typeface="Montserrat"/>
                <a:cs typeface="Segoe UI"/>
              </a:rPr>
              <a:t>Access Benefits: </a:t>
            </a:r>
            <a:r>
              <a:rPr lang="en-US" sz="1600" dirty="0">
                <a:latin typeface="Montserrat"/>
                <a:cs typeface="Segoe UI"/>
              </a:rPr>
              <a:t>employers can qualify for federal and state </a:t>
            </a:r>
            <a:r>
              <a:rPr lang="en-US" sz="1600" b="1" dirty="0">
                <a:solidFill>
                  <a:srgbClr val="0B211A"/>
                </a:solidFill>
                <a:latin typeface="Montserrat"/>
                <a:cs typeface="Segoe UI"/>
              </a:rPr>
              <a:t>tax credits, workforce funding, </a:t>
            </a:r>
            <a:r>
              <a:rPr lang="en-US" sz="1600" dirty="0">
                <a:solidFill>
                  <a:srgbClr val="0B211A"/>
                </a:solidFill>
                <a:latin typeface="Montserrat"/>
                <a:cs typeface="Segoe UI"/>
              </a:rPr>
              <a:t>and </a:t>
            </a:r>
            <a:r>
              <a:rPr lang="en-US" sz="1600" b="1" dirty="0">
                <a:solidFill>
                  <a:srgbClr val="0B211A"/>
                </a:solidFill>
                <a:latin typeface="Montserrat"/>
                <a:cs typeface="Segoe UI"/>
              </a:rPr>
              <a:t>access a national network of partners </a:t>
            </a:r>
            <a:r>
              <a:rPr lang="en-US" sz="1600" dirty="0">
                <a:solidFill>
                  <a:srgbClr val="0B211A"/>
                </a:solidFill>
                <a:latin typeface="Montserrat"/>
                <a:cs typeface="Segoe UI"/>
              </a:rPr>
              <a:t>to support program implementation</a:t>
            </a:r>
            <a:endParaRPr lang="en-US" sz="1600">
              <a:solidFill>
                <a:srgbClr val="0B211A"/>
              </a:solidFill>
              <a:latin typeface="Montserrat"/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F53A3-74EF-AAB5-ADB7-0307CB42ECD9}"/>
              </a:ext>
            </a:extLst>
          </p:cNvPr>
          <p:cNvSpPr/>
          <p:nvPr/>
        </p:nvSpPr>
        <p:spPr>
          <a:xfrm>
            <a:off x="0" y="-756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6020C-B755-1A93-F0AD-EB6A5F3313A6}"/>
              </a:ext>
            </a:extLst>
          </p:cNvPr>
          <p:cNvSpPr/>
          <p:nvPr/>
        </p:nvSpPr>
        <p:spPr>
          <a:xfrm>
            <a:off x="0" y="318047"/>
            <a:ext cx="5447071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E1ED553E-940F-29BA-3801-EFB853F31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9" name="Picture 8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0A8C3DAC-08EE-7B39-039D-3369D9094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A9772-55C3-5414-4DCF-3309950B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198117"/>
            <a:ext cx="10515600" cy="62458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 Light" charset="0"/>
                <a:cs typeface="Montserrat Light" charset="0"/>
              </a:rPr>
              <a:t>Benefits </a:t>
            </a:r>
            <a:r>
              <a:rPr lang="en-US" sz="3000" b="1">
                <a:solidFill>
                  <a:prstClr val="white"/>
                </a:solidFill>
                <a:latin typeface="Montserrat"/>
                <a:ea typeface="Montserrat Light" charset="0"/>
                <a:cs typeface="Montserrat Light" charset="0"/>
              </a:rPr>
              <a:t>for Employers</a:t>
            </a: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C3D0CF4-1364-33D5-2032-9F41FFA2A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72525"/>
              </p:ext>
            </p:extLst>
          </p:nvPr>
        </p:nvGraphicFramePr>
        <p:xfrm>
          <a:off x="418627" y="2517814"/>
          <a:ext cx="4914489" cy="40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1AB1EC-EC5F-5D87-B66D-E1259DBAA1CD}"/>
              </a:ext>
            </a:extLst>
          </p:cNvPr>
          <p:cNvSpPr txBox="1">
            <a:spLocks/>
          </p:cNvSpPr>
          <p:nvPr/>
        </p:nvSpPr>
        <p:spPr>
          <a:xfrm>
            <a:off x="608569" y="1334750"/>
            <a:ext cx="10877871" cy="8506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ts val="600"/>
              </a:spcAft>
              <a:buClr>
                <a:srgbClr val="74BF4B"/>
              </a:buClr>
              <a:buNone/>
            </a:pPr>
            <a:r>
              <a:rPr lang="en-US" sz="2400" b="1" dirty="0">
                <a:solidFill>
                  <a:srgbClr val="0B211A"/>
                </a:solidFill>
                <a:latin typeface="Montserrat"/>
                <a:cs typeface="Segoe UI"/>
              </a:rPr>
              <a:t>Employers are utilizing Registered Apprenticeship to: </a:t>
            </a:r>
            <a:endParaRPr lang="en-US" sz="2400" b="1" dirty="0">
              <a:solidFill>
                <a:srgbClr val="0B211A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26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24E2-5585-0A0D-F5B7-2E81C78C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F53A3-74EF-AAB5-ADB7-0307CB42ECD9}"/>
              </a:ext>
            </a:extLst>
          </p:cNvPr>
          <p:cNvSpPr/>
          <p:nvPr/>
        </p:nvSpPr>
        <p:spPr>
          <a:xfrm>
            <a:off x="0" y="-756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6020C-B755-1A93-F0AD-EB6A5F3313A6}"/>
              </a:ext>
            </a:extLst>
          </p:cNvPr>
          <p:cNvSpPr/>
          <p:nvPr/>
        </p:nvSpPr>
        <p:spPr>
          <a:xfrm>
            <a:off x="0" y="277392"/>
            <a:ext cx="9117291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6AF09C-82A3-B36F-1A35-D872724ECDEC}"/>
              </a:ext>
            </a:extLst>
          </p:cNvPr>
          <p:cNvSpPr txBox="1"/>
          <p:nvPr/>
        </p:nvSpPr>
        <p:spPr>
          <a:xfrm>
            <a:off x="93848" y="95907"/>
            <a:ext cx="9725716" cy="7067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Montserrat"/>
                <a:ea typeface="Montserrat Light" charset="0"/>
                <a:cs typeface="Montserrat Light" charset="0"/>
              </a:rPr>
              <a:t>Employers Using Registered Apprenticeship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452C5-1767-2CF6-0987-22048B152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29" r="7605"/>
          <a:stretch/>
        </p:blipFill>
        <p:spPr>
          <a:xfrm>
            <a:off x="1056787" y="1503711"/>
            <a:ext cx="9400810" cy="4731075"/>
          </a:xfrm>
          <a:prstGeom prst="rect">
            <a:avLst/>
          </a:prstGeom>
        </p:spPr>
      </p:pic>
      <p:pic>
        <p:nvPicPr>
          <p:cNvPr id="5" name="Picture 4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B5B27CA6-95AD-12DC-FFC2-F134020B1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24" name="Picture 23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46887D93-C6A8-CA95-5923-12BF22284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16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87E82B-03DA-4EA8-9122-E6AA903685DA}"/>
              </a:ext>
            </a:extLst>
          </p:cNvPr>
          <p:cNvSpPr/>
          <p:nvPr/>
        </p:nvSpPr>
        <p:spPr>
          <a:xfrm>
            <a:off x="3743324" y="0"/>
            <a:ext cx="4048125" cy="5457825"/>
          </a:xfrm>
          <a:prstGeom prst="rect">
            <a:avLst/>
          </a:prstGeom>
          <a:solidFill>
            <a:srgbClr val="0D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31D29-E40B-401F-88B7-A824043ECB26}"/>
              </a:ext>
            </a:extLst>
          </p:cNvPr>
          <p:cNvSpPr txBox="1"/>
          <p:nvPr/>
        </p:nvSpPr>
        <p:spPr>
          <a:xfrm>
            <a:off x="3619015" y="1221350"/>
            <a:ext cx="4296742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500" b="1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What Are </a:t>
            </a:r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Cisco’s Apprenticeship </a:t>
            </a:r>
            <a:r>
              <a:rPr lang="en-US" sz="3500" b="1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Standards?</a:t>
            </a:r>
            <a:endParaRPr lang="en-US" sz="3500" b="1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E829F-FDDC-49CE-8EE7-E9CCCA624648}"/>
              </a:ext>
            </a:extLst>
          </p:cNvPr>
          <p:cNvSpPr txBox="1"/>
          <p:nvPr/>
        </p:nvSpPr>
        <p:spPr>
          <a:xfrm>
            <a:off x="3965119" y="2912873"/>
            <a:ext cx="308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spc="300" dirty="0">
                <a:solidFill>
                  <a:srgbClr val="74BF4B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03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DAC9D-3D30-A368-FC6C-A235A08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9DF5A-B0A4-943E-7D5F-24CFA50CA694}"/>
              </a:ext>
            </a:extLst>
          </p:cNvPr>
          <p:cNvSpPr/>
          <p:nvPr/>
        </p:nvSpPr>
        <p:spPr>
          <a:xfrm>
            <a:off x="3743324" y="5426338"/>
            <a:ext cx="4048125" cy="210312"/>
          </a:xfrm>
          <a:prstGeom prst="rect">
            <a:avLst/>
          </a:prstGeom>
          <a:solidFill>
            <a:srgbClr val="00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                                 </a:t>
            </a:r>
          </a:p>
        </p:txBody>
      </p:sp>
      <p:pic>
        <p:nvPicPr>
          <p:cNvPr id="2" name="Picture 1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8D9DE1DE-D57C-EAFB-7BD0-8143DEBB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7" y="5845327"/>
            <a:ext cx="928496" cy="876147"/>
          </a:xfrm>
          <a:prstGeom prst="rect">
            <a:avLst/>
          </a:prstGeom>
        </p:spPr>
      </p:pic>
      <p:pic>
        <p:nvPicPr>
          <p:cNvPr id="6" name="Picture 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AFAF0D21-9BE9-A241-705D-7318B7D804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5" b="14828"/>
          <a:stretch/>
        </p:blipFill>
        <p:spPr>
          <a:xfrm>
            <a:off x="1302156" y="5985474"/>
            <a:ext cx="1204058" cy="73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32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106B5-1E28-1B7A-102E-39B824CB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FDDE8-1C3C-D840-2F3F-A16C7F23779F}"/>
              </a:ext>
            </a:extLst>
          </p:cNvPr>
          <p:cNvSpPr/>
          <p:nvPr/>
        </p:nvSpPr>
        <p:spPr>
          <a:xfrm>
            <a:off x="0" y="0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35908-DF90-AB1E-710D-66D422426715}"/>
              </a:ext>
            </a:extLst>
          </p:cNvPr>
          <p:cNvSpPr/>
          <p:nvPr/>
        </p:nvSpPr>
        <p:spPr>
          <a:xfrm>
            <a:off x="0" y="277392"/>
            <a:ext cx="8723194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C97D5-3984-56FD-6D66-1917BE2243A6}"/>
              </a:ext>
            </a:extLst>
          </p:cNvPr>
          <p:cNvSpPr txBox="1"/>
          <p:nvPr/>
        </p:nvSpPr>
        <p:spPr>
          <a:xfrm>
            <a:off x="-132320" y="121122"/>
            <a:ext cx="8987833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Montserrat" panose="00000500000000000000" pitchFamily="2" charset="0"/>
                <a:ea typeface="Montserrat Light" charset="0"/>
                <a:cs typeface="Montserrat Light" charset="0"/>
              </a:rPr>
              <a:t>Cisco’s National Guideline Standards (NGS)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A81CE-7E69-0210-464B-FFAB2E121997}"/>
              </a:ext>
            </a:extLst>
          </p:cNvPr>
          <p:cNvSpPr txBox="1"/>
          <p:nvPr/>
        </p:nvSpPr>
        <p:spPr>
          <a:xfrm>
            <a:off x="567981" y="1583515"/>
            <a:ext cx="105771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Roboto"/>
                <a:cs typeface="Roboto"/>
              </a:rPr>
              <a:t>NGS </a:t>
            </a:r>
            <a:r>
              <a:rPr lang="en-US" sz="2000" b="1">
                <a:latin typeface="Montserrat"/>
                <a:ea typeface="Roboto"/>
                <a:cs typeface="Roboto"/>
              </a:rPr>
              <a:t>are high-quality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Roboto"/>
                <a:cs typeface="Roboto"/>
              </a:rPr>
              <a:t> </a:t>
            </a:r>
            <a:r>
              <a:rPr lang="en-US" sz="2000" b="1" dirty="0">
                <a:latin typeface="Montserrat"/>
                <a:ea typeface="Roboto"/>
                <a:cs typeface="Roboto"/>
              </a:rPr>
              <a:t>RA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Roboto"/>
                <a:cs typeface="Roboto"/>
              </a:rPr>
              <a:t>program </a:t>
            </a:r>
            <a:r>
              <a:rPr lang="en-US" sz="2000" b="1">
                <a:latin typeface="Montserrat"/>
                <a:ea typeface="Roboto"/>
                <a:cs typeface="Roboto"/>
              </a:rPr>
              <a:t>templates </a:t>
            </a:r>
            <a:r>
              <a:rPr lang="en-US" sz="2000" b="1" dirty="0">
                <a:latin typeface="Montserrat"/>
                <a:ea typeface="Roboto"/>
                <a:cs typeface="Roboto"/>
              </a:rPr>
              <a:t>developed by Cisco </a:t>
            </a:r>
            <a:r>
              <a:rPr lang="en-US" sz="2000" b="1">
                <a:latin typeface="Montserrat"/>
                <a:ea typeface="Roboto"/>
                <a:cs typeface="Roboto"/>
              </a:rPr>
              <a:t>for easy "plug and play" usage </a:t>
            </a:r>
            <a:r>
              <a:rPr lang="en-US" sz="2000" b="1" dirty="0">
                <a:latin typeface="Montserrat"/>
                <a:ea typeface="Roboto"/>
                <a:cs typeface="Roboto"/>
              </a:rPr>
              <a:t>by Academies and employers.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1819ADDC-FB47-5432-420F-5DE64E425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14" name="Picture 13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D4F4A7A0-FA24-BA7A-4C20-5C870B774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969F72-BCAF-AFAF-E43C-B679CC8077F7}"/>
              </a:ext>
            </a:extLst>
          </p:cNvPr>
          <p:cNvGrpSpPr/>
          <p:nvPr/>
        </p:nvGrpSpPr>
        <p:grpSpPr>
          <a:xfrm>
            <a:off x="2533809" y="2662326"/>
            <a:ext cx="731520" cy="731520"/>
            <a:chOff x="2952905" y="3005763"/>
            <a:chExt cx="731520" cy="73152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228F7BC-FD15-9A06-B6D4-FE43247021C3}"/>
                </a:ext>
              </a:extLst>
            </p:cNvPr>
            <p:cNvSpPr/>
            <p:nvPr/>
          </p:nvSpPr>
          <p:spPr>
            <a:xfrm>
              <a:off x="2952905" y="3005763"/>
              <a:ext cx="731520" cy="731520"/>
            </a:xfrm>
            <a:prstGeom prst="ellipse">
              <a:avLst/>
            </a:prstGeom>
            <a:noFill/>
            <a:ln w="12700">
              <a:solidFill>
                <a:srgbClr val="0051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Open Sans Light" panose="020B03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1" name="Graphic 20" descr="Internet Of Things outline">
              <a:extLst>
                <a:ext uri="{FF2B5EF4-FFF2-40B4-BE49-F238E27FC236}">
                  <a16:creationId xmlns:a16="http://schemas.microsoft.com/office/drawing/2014/main" id="{AF1A4D30-7E1F-14E5-45A6-949C9B6E9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46266" y="3107668"/>
              <a:ext cx="548661" cy="54866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640A95-8467-81B0-D881-2C77806A5AC7}"/>
              </a:ext>
            </a:extLst>
          </p:cNvPr>
          <p:cNvGrpSpPr/>
          <p:nvPr/>
        </p:nvGrpSpPr>
        <p:grpSpPr>
          <a:xfrm>
            <a:off x="2533809" y="3847618"/>
            <a:ext cx="731520" cy="731520"/>
            <a:chOff x="1233937" y="2974587"/>
            <a:chExt cx="731520" cy="731520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4C0A8F3-BB95-A803-F9D7-4E74D3F6414C}"/>
                </a:ext>
              </a:extLst>
            </p:cNvPr>
            <p:cNvSpPr/>
            <p:nvPr/>
          </p:nvSpPr>
          <p:spPr>
            <a:xfrm>
              <a:off x="1233937" y="2974587"/>
              <a:ext cx="731520" cy="731520"/>
            </a:xfrm>
            <a:prstGeom prst="ellipse">
              <a:avLst/>
            </a:prstGeom>
            <a:noFill/>
            <a:ln w="12700">
              <a:solidFill>
                <a:srgbClr val="0051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Open Sans Light" panose="020B03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3" name="Graphic 22" descr="Programmer female with solid fill">
              <a:extLst>
                <a:ext uri="{FF2B5EF4-FFF2-40B4-BE49-F238E27FC236}">
                  <a16:creationId xmlns:a16="http://schemas.microsoft.com/office/drawing/2014/main" id="{31E9CE9E-32E7-E8EE-E32B-9013D3E0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02079" y="2997092"/>
              <a:ext cx="614972" cy="61497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A87A81-7022-05F5-C1F7-46706A72DDDD}"/>
              </a:ext>
            </a:extLst>
          </p:cNvPr>
          <p:cNvGrpSpPr/>
          <p:nvPr/>
        </p:nvGrpSpPr>
        <p:grpSpPr>
          <a:xfrm>
            <a:off x="2527507" y="5032910"/>
            <a:ext cx="731520" cy="731520"/>
            <a:chOff x="2137471" y="4717601"/>
            <a:chExt cx="731520" cy="731520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691F28A-B449-663D-7872-00AB57CCCA0A}"/>
                </a:ext>
              </a:extLst>
            </p:cNvPr>
            <p:cNvSpPr/>
            <p:nvPr/>
          </p:nvSpPr>
          <p:spPr>
            <a:xfrm>
              <a:off x="2137471" y="4717601"/>
              <a:ext cx="731520" cy="731520"/>
            </a:xfrm>
            <a:prstGeom prst="ellipse">
              <a:avLst/>
            </a:prstGeom>
            <a:noFill/>
            <a:ln w="12700">
              <a:solidFill>
                <a:srgbClr val="0051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Open Sans Light" panose="020B03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5" name="Graphic 24" descr="Cloud Computing with solid fill">
              <a:extLst>
                <a:ext uri="{FF2B5EF4-FFF2-40B4-BE49-F238E27FC236}">
                  <a16:creationId xmlns:a16="http://schemas.microsoft.com/office/drawing/2014/main" id="{66AC3B91-FEA1-EADA-61A8-D30BA42F4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31200" y="4780635"/>
              <a:ext cx="572024" cy="572024"/>
            </a:xfrm>
            <a:prstGeom prst="rect">
              <a:avLst/>
            </a:prstGeom>
          </p:spPr>
        </p:pic>
      </p:grp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DB280F06-610A-734A-BEFA-BAF7540D8D02}"/>
              </a:ext>
            </a:extLst>
          </p:cNvPr>
          <p:cNvSpPr txBox="1">
            <a:spLocks/>
          </p:cNvSpPr>
          <p:nvPr/>
        </p:nvSpPr>
        <p:spPr>
          <a:xfrm>
            <a:off x="3941064" y="2524838"/>
            <a:ext cx="6914781" cy="3663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All NGS: </a:t>
            </a:r>
          </a:p>
          <a:p>
            <a:pPr marL="796925" lvl="1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/>
              </a:rPr>
              <a:t>are competency-based</a:t>
            </a:r>
          </a:p>
          <a:p>
            <a:pPr marL="796925" lvl="1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/>
              </a:rPr>
              <a:t>outline minimum of 144 (seat) hours of instruction annually (provided by Academies)</a:t>
            </a:r>
          </a:p>
          <a:p>
            <a:pPr marL="796925" lvl="1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/>
              </a:rPr>
              <a:t>include broad, industry-validated task lists for paid OJL which is scheduled by employer (working with Academies for high school RA programs) </a:t>
            </a: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Cisco has DOL-approved NGS for three occupations:</a:t>
            </a:r>
          </a:p>
          <a:p>
            <a:pPr marL="796925" lvl="1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/>
              </a:rPr>
              <a:t>Cybersecurity Support Technician</a:t>
            </a:r>
          </a:p>
          <a:p>
            <a:pPr marL="796925" lvl="1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/>
              </a:rPr>
              <a:t>IT Helpdesk Support Technician</a:t>
            </a:r>
          </a:p>
          <a:p>
            <a:pPr marL="796925" lvl="1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/>
              </a:rPr>
              <a:t>Network Technician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00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87E82B-03DA-4EA8-9122-E6AA903685DA}"/>
              </a:ext>
            </a:extLst>
          </p:cNvPr>
          <p:cNvSpPr/>
          <p:nvPr/>
        </p:nvSpPr>
        <p:spPr>
          <a:xfrm>
            <a:off x="3743324" y="0"/>
            <a:ext cx="4048125" cy="5457825"/>
          </a:xfrm>
          <a:prstGeom prst="rect">
            <a:avLst/>
          </a:prstGeom>
          <a:solidFill>
            <a:srgbClr val="0D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31D29-E40B-401F-88B7-A824043ECB26}"/>
              </a:ext>
            </a:extLst>
          </p:cNvPr>
          <p:cNvSpPr txBox="1"/>
          <p:nvPr/>
        </p:nvSpPr>
        <p:spPr>
          <a:xfrm>
            <a:off x="3619015" y="1221350"/>
            <a:ext cx="4296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Next Steps </a:t>
            </a:r>
          </a:p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to</a:t>
            </a:r>
            <a:r>
              <a:rPr lang="en-US" sz="3500" b="1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 Get Started</a:t>
            </a:r>
            <a:endParaRPr lang="en-US" sz="3500" b="1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E829F-FDDC-49CE-8EE7-E9CCCA624648}"/>
              </a:ext>
            </a:extLst>
          </p:cNvPr>
          <p:cNvSpPr txBox="1"/>
          <p:nvPr/>
        </p:nvSpPr>
        <p:spPr>
          <a:xfrm>
            <a:off x="3965119" y="2912873"/>
            <a:ext cx="308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spc="300" dirty="0">
                <a:solidFill>
                  <a:srgbClr val="74BF4B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04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DAC9D-3D30-A368-FC6C-A235A08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9DF5A-B0A4-943E-7D5F-24CFA50CA694}"/>
              </a:ext>
            </a:extLst>
          </p:cNvPr>
          <p:cNvSpPr/>
          <p:nvPr/>
        </p:nvSpPr>
        <p:spPr>
          <a:xfrm>
            <a:off x="3743324" y="5426338"/>
            <a:ext cx="4048125" cy="210312"/>
          </a:xfrm>
          <a:prstGeom prst="rect">
            <a:avLst/>
          </a:prstGeom>
          <a:solidFill>
            <a:srgbClr val="00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                                 </a:t>
            </a:r>
          </a:p>
        </p:txBody>
      </p:sp>
      <p:pic>
        <p:nvPicPr>
          <p:cNvPr id="2" name="Picture 1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F5271CAD-C4FC-F0AB-1DB5-6F4B930F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7" y="5845327"/>
            <a:ext cx="928496" cy="876147"/>
          </a:xfrm>
          <a:prstGeom prst="rect">
            <a:avLst/>
          </a:prstGeom>
        </p:spPr>
      </p:pic>
      <p:pic>
        <p:nvPicPr>
          <p:cNvPr id="6" name="Picture 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06A2CC9A-B5EE-02E9-6E20-B2546DC961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5" b="14828"/>
          <a:stretch/>
        </p:blipFill>
        <p:spPr>
          <a:xfrm>
            <a:off x="1302156" y="5985474"/>
            <a:ext cx="1204058" cy="73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96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9DCD4F-1855-4F40-9E31-6130D19A78AB}"/>
              </a:ext>
            </a:extLst>
          </p:cNvPr>
          <p:cNvSpPr/>
          <p:nvPr/>
        </p:nvSpPr>
        <p:spPr>
          <a:xfrm>
            <a:off x="6945929" y="4560008"/>
            <a:ext cx="822978" cy="947599"/>
          </a:xfrm>
          <a:prstGeom prst="roundRect">
            <a:avLst>
              <a:gd name="adj" fmla="val 0"/>
            </a:avLst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9772AE-7C80-4C9A-B9ED-946AB23E3E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5835" y="2979802"/>
            <a:ext cx="5899717" cy="2968215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"/>
            </a:pPr>
            <a:r>
              <a:rPr lang="en-US" sz="1600" dirty="0">
                <a:solidFill>
                  <a:srgbClr val="0D274D"/>
                </a:solidFill>
                <a:latin typeface="Montserrat"/>
              </a:rPr>
              <a:t>Walk through the NGS outline </a:t>
            </a:r>
          </a:p>
          <a:p>
            <a:pPr marL="285750" indent="-285750">
              <a:buFont typeface="Symbol" panose="05050102010706020507" pitchFamily="18" charset="2"/>
              <a:buChar char=""/>
            </a:pPr>
            <a:r>
              <a:rPr lang="en-US" sz="1600" dirty="0">
                <a:solidFill>
                  <a:srgbClr val="0D274D"/>
                </a:solidFill>
                <a:latin typeface="Montserrat"/>
              </a:rPr>
              <a:t>Customize the selected NGS documentation </a:t>
            </a:r>
          </a:p>
          <a:p>
            <a:pPr marL="285750" indent="-285750">
              <a:buFont typeface="Symbol" panose="05050102010706020507" pitchFamily="18" charset="2"/>
              <a:buChar char=""/>
            </a:pPr>
            <a:r>
              <a:rPr lang="en-US" sz="1600" dirty="0">
                <a:solidFill>
                  <a:srgbClr val="0D274D"/>
                </a:solidFill>
                <a:latin typeface="Montserrat"/>
              </a:rPr>
              <a:t>Connect with the DOL Office of Apprenticeship (OA) or SAA in your state to register the program – or expand an existing approved RA program with a new Cisco occupation</a:t>
            </a:r>
          </a:p>
          <a:p>
            <a:pPr marL="285750" indent="-285750">
              <a:buFont typeface="Symbol" panose="05050102010706020507" pitchFamily="18" charset="2"/>
              <a:buChar char=""/>
            </a:pPr>
            <a:r>
              <a:rPr lang="en-US" sz="1600" dirty="0">
                <a:solidFill>
                  <a:srgbClr val="0D274D"/>
                </a:solidFill>
                <a:latin typeface="Montserrat"/>
              </a:rPr>
              <a:t>Hold Apprenticeship Accelerator meetings for internal stakeholders, employers, and students </a:t>
            </a:r>
            <a:endParaRPr lang="en-US" sz="1600" dirty="0">
              <a:solidFill>
                <a:srgbClr val="0D274D"/>
              </a:solidFill>
            </a:endParaRPr>
          </a:p>
          <a:p>
            <a:pPr marL="285750" indent="-285750">
              <a:buFont typeface="Symbol" panose="05050102010706020507" pitchFamily="18" charset="2"/>
              <a:buChar char=""/>
            </a:pPr>
            <a:r>
              <a:rPr lang="en-US" sz="1600" dirty="0">
                <a:solidFill>
                  <a:srgbClr val="0D274D"/>
                </a:solidFill>
                <a:latin typeface="Montserrat"/>
              </a:rPr>
              <a:t>Provide ongoing </a:t>
            </a:r>
            <a:r>
              <a:rPr lang="en-US" sz="1600" b="1" u="sng" dirty="0">
                <a:solidFill>
                  <a:srgbClr val="0D274D"/>
                </a:solidFill>
                <a:latin typeface="Montserrat"/>
              </a:rPr>
              <a:t>no-cost</a:t>
            </a:r>
            <a:r>
              <a:rPr lang="en-US" sz="1600" dirty="0">
                <a:solidFill>
                  <a:srgbClr val="0D274D"/>
                </a:solidFill>
                <a:latin typeface="Montserrat"/>
              </a:rPr>
              <a:t> support, technical assistance, and apprenticeship expertise to your team  </a:t>
            </a:r>
            <a:endParaRPr lang="en-US" sz="1600" dirty="0">
              <a:solidFill>
                <a:srgbClr val="0D274D"/>
              </a:solidFill>
            </a:endParaRPr>
          </a:p>
          <a:p>
            <a:pPr marL="285750" indent="-285750">
              <a:buFont typeface="Symbol" panose="05050102010706020507" pitchFamily="18" charset="2"/>
              <a:buChar char=""/>
            </a:pPr>
            <a:endParaRPr lang="en-US" sz="1400" dirty="0">
              <a:solidFill>
                <a:srgbClr val="0D274D"/>
              </a:solidFill>
            </a:endParaRPr>
          </a:p>
          <a:p>
            <a:endParaRPr lang="en-US" dirty="0">
              <a:solidFill>
                <a:srgbClr val="0D274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4D2B7-F91E-45F2-A6E0-87A2F7807B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424" y="2367688"/>
            <a:ext cx="6402070" cy="412522"/>
          </a:xfrm>
        </p:spPr>
        <p:txBody>
          <a:bodyPr/>
          <a:lstStyle/>
          <a:p>
            <a:r>
              <a:rPr lang="en-US" sz="1600">
                <a:solidFill>
                  <a:srgbClr val="0D274D"/>
                </a:solidFill>
                <a:latin typeface="Montserrat"/>
              </a:rPr>
              <a:t>We will work with Academies and Employers to: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EB524F-66D1-4514-9231-A73288FD402B}"/>
              </a:ext>
            </a:extLst>
          </p:cNvPr>
          <p:cNvSpPr/>
          <p:nvPr/>
        </p:nvSpPr>
        <p:spPr>
          <a:xfrm>
            <a:off x="7758494" y="3490482"/>
            <a:ext cx="3494501" cy="9475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0B52C0-1AE8-433D-85EA-EDFDBB27ED97}"/>
              </a:ext>
            </a:extLst>
          </p:cNvPr>
          <p:cNvSpPr/>
          <p:nvPr/>
        </p:nvSpPr>
        <p:spPr>
          <a:xfrm>
            <a:off x="7758494" y="4560008"/>
            <a:ext cx="3494501" cy="9475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74B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F70F0D-89F4-4AAD-AD77-56166BE60573}"/>
              </a:ext>
            </a:extLst>
          </p:cNvPr>
          <p:cNvSpPr/>
          <p:nvPr/>
        </p:nvSpPr>
        <p:spPr>
          <a:xfrm>
            <a:off x="7574456" y="2412522"/>
            <a:ext cx="3678539" cy="9475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60C8AD-2621-4099-9422-ABEC65140CC6}"/>
              </a:ext>
            </a:extLst>
          </p:cNvPr>
          <p:cNvSpPr txBox="1"/>
          <p:nvPr/>
        </p:nvSpPr>
        <p:spPr>
          <a:xfrm>
            <a:off x="10008352" y="6005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ctangle 35">
            <a:extLst>
              <a:ext uri="{FF2B5EF4-FFF2-40B4-BE49-F238E27FC236}">
                <a16:creationId xmlns:a16="http://schemas.microsoft.com/office/drawing/2014/main" id="{2383FBEE-9368-4F0B-B9A3-8A99E5BAF5C0}"/>
              </a:ext>
            </a:extLst>
          </p:cNvPr>
          <p:cNvSpPr>
            <a:spLocks/>
          </p:cNvSpPr>
          <p:nvPr/>
        </p:nvSpPr>
        <p:spPr bwMode="auto">
          <a:xfrm>
            <a:off x="7762807" y="5668092"/>
            <a:ext cx="3213834" cy="2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2000" b="1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Add Apprenticeable Occupations</a:t>
            </a: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A46D9F54-2C2C-4C91-94DC-87E7C7CEEA1A}"/>
              </a:ext>
            </a:extLst>
          </p:cNvPr>
          <p:cNvSpPr>
            <a:spLocks/>
          </p:cNvSpPr>
          <p:nvPr/>
        </p:nvSpPr>
        <p:spPr bwMode="auto">
          <a:xfrm>
            <a:off x="7911101" y="4565677"/>
            <a:ext cx="3428971" cy="9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2000" b="1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Connect with </a:t>
            </a:r>
            <a:r>
              <a:rPr lang="en-US" altLang="en-US" sz="2000" b="1" dirty="0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Key </a:t>
            </a:r>
            <a:r>
              <a:rPr lang="en-US" altLang="en-US" sz="2000" b="1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Apprenticeship </a:t>
            </a:r>
            <a:r>
              <a:rPr lang="en-US" altLang="en-US" sz="2000" b="1" dirty="0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Stakeholders</a:t>
            </a:r>
            <a:endParaRPr lang="en-US" altLang="en-US" sz="1600" b="1">
              <a:solidFill>
                <a:srgbClr val="0D274D"/>
              </a:solidFill>
              <a:latin typeface="Montserrat" panose="00000500000000000000" pitchFamily="2" charset="0"/>
              <a:ea typeface="MS PGothic" panose="020B0600070205080204" pitchFamily="34" charset="-128"/>
              <a:sym typeface="Lato Black" panose="020F0502020204030203" pitchFamily="34" charset="0"/>
            </a:endParaRP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82DCC9E4-D9A3-4B29-9F3E-2BCC5ABA797B}"/>
              </a:ext>
            </a:extLst>
          </p:cNvPr>
          <p:cNvSpPr>
            <a:spLocks/>
          </p:cNvSpPr>
          <p:nvPr/>
        </p:nvSpPr>
        <p:spPr bwMode="auto">
          <a:xfrm>
            <a:off x="7899657" y="3621459"/>
            <a:ext cx="3022188" cy="2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2000" b="1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Customize the Program</a:t>
            </a:r>
            <a:r>
              <a:rPr lang="en-US" altLang="en-US" sz="2000" b="1" dirty="0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 Outline</a:t>
            </a:r>
            <a:endParaRPr lang="en-US" altLang="en-US" sz="2000" b="1">
              <a:solidFill>
                <a:srgbClr val="0D274D"/>
              </a:solidFill>
              <a:latin typeface="Montserrat" panose="00000500000000000000" pitchFamily="2" charset="0"/>
              <a:ea typeface="MS PGothic" panose="020B0600070205080204" pitchFamily="34" charset="-128"/>
              <a:sym typeface="Lato Black" panose="020F050202020403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B8D3E5-E925-496D-844B-F34AE08250FE}"/>
              </a:ext>
            </a:extLst>
          </p:cNvPr>
          <p:cNvSpPr/>
          <p:nvPr/>
        </p:nvSpPr>
        <p:spPr>
          <a:xfrm>
            <a:off x="6949299" y="3490482"/>
            <a:ext cx="822978" cy="947599"/>
          </a:xfrm>
          <a:prstGeom prst="roundRect">
            <a:avLst>
              <a:gd name="adj" fmla="val 0"/>
            </a:avLst>
          </a:prstGeom>
          <a:solidFill>
            <a:srgbClr val="0D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C8C298-F113-4481-BFE8-23519B16223F}"/>
              </a:ext>
            </a:extLst>
          </p:cNvPr>
          <p:cNvSpPr/>
          <p:nvPr/>
        </p:nvSpPr>
        <p:spPr>
          <a:xfrm>
            <a:off x="6935038" y="2397856"/>
            <a:ext cx="822978" cy="972098"/>
          </a:xfrm>
          <a:prstGeom prst="roundRect">
            <a:avLst>
              <a:gd name="adj" fmla="val 0"/>
            </a:avLst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E8660604-54A7-4644-98A8-294247009F3A}"/>
              </a:ext>
            </a:extLst>
          </p:cNvPr>
          <p:cNvSpPr>
            <a:spLocks/>
          </p:cNvSpPr>
          <p:nvPr/>
        </p:nvSpPr>
        <p:spPr bwMode="auto">
          <a:xfrm>
            <a:off x="7116346" y="4796206"/>
            <a:ext cx="499954" cy="459351"/>
          </a:xfrm>
          <a:custGeom>
            <a:avLst/>
            <a:gdLst>
              <a:gd name="T0" fmla="*/ 17530 w 21600"/>
              <a:gd name="T1" fmla="*/ 7696 h 21588"/>
              <a:gd name="T2" fmla="*/ 16843 w 21600"/>
              <a:gd name="T3" fmla="*/ 10684 h 21588"/>
              <a:gd name="T4" fmla="*/ 14970 w 21600"/>
              <a:gd name="T5" fmla="*/ 13128 h 21588"/>
              <a:gd name="T6" fmla="*/ 12185 w 21600"/>
              <a:gd name="T7" fmla="*/ 14775 h 21588"/>
              <a:gd name="T8" fmla="*/ 8765 w 21600"/>
              <a:gd name="T9" fmla="*/ 15385 h 21588"/>
              <a:gd name="T10" fmla="*/ 7937 w 21600"/>
              <a:gd name="T11" fmla="*/ 15342 h 21588"/>
              <a:gd name="T12" fmla="*/ 7132 w 21600"/>
              <a:gd name="T13" fmla="*/ 15249 h 21588"/>
              <a:gd name="T14" fmla="*/ 3347 w 21600"/>
              <a:gd name="T15" fmla="*/ 17340 h 21588"/>
              <a:gd name="T16" fmla="*/ 2890 w 21600"/>
              <a:gd name="T17" fmla="*/ 17444 h 21588"/>
              <a:gd name="T18" fmla="*/ 2398 w 21600"/>
              <a:gd name="T19" fmla="*/ 17546 h 21588"/>
              <a:gd name="T20" fmla="*/ 2156 w 21600"/>
              <a:gd name="T21" fmla="*/ 17456 h 21588"/>
              <a:gd name="T22" fmla="*/ 2005 w 21600"/>
              <a:gd name="T23" fmla="*/ 17207 h 21588"/>
              <a:gd name="T24" fmla="*/ 2005 w 21600"/>
              <a:gd name="T25" fmla="*/ 17182 h 21588"/>
              <a:gd name="T26" fmla="*/ 2038 w 21600"/>
              <a:gd name="T27" fmla="*/ 16917 h 21588"/>
              <a:gd name="T28" fmla="*/ 2241 w 21600"/>
              <a:gd name="T29" fmla="*/ 16680 h 21588"/>
              <a:gd name="T30" fmla="*/ 2629 w 21600"/>
              <a:gd name="T31" fmla="*/ 16189 h 21588"/>
              <a:gd name="T32" fmla="*/ 2963 w 21600"/>
              <a:gd name="T33" fmla="*/ 15622 h 21588"/>
              <a:gd name="T34" fmla="*/ 3239 w 21600"/>
              <a:gd name="T35" fmla="*/ 14871 h 21588"/>
              <a:gd name="T36" fmla="*/ 3458 w 21600"/>
              <a:gd name="T37" fmla="*/ 13802 h 21588"/>
              <a:gd name="T38" fmla="*/ 934 w 21600"/>
              <a:gd name="T39" fmla="*/ 11164 h 21588"/>
              <a:gd name="T40" fmla="*/ 0 w 21600"/>
              <a:gd name="T41" fmla="*/ 7697 h 21588"/>
              <a:gd name="T42" fmla="*/ 692 w 21600"/>
              <a:gd name="T43" fmla="*/ 4695 h 21588"/>
              <a:gd name="T44" fmla="*/ 2575 w 21600"/>
              <a:gd name="T45" fmla="*/ 2257 h 21588"/>
              <a:gd name="T46" fmla="*/ 5352 w 21600"/>
              <a:gd name="T47" fmla="*/ 609 h 21588"/>
              <a:gd name="T48" fmla="*/ 8765 w 21600"/>
              <a:gd name="T49" fmla="*/ 0 h 21588"/>
              <a:gd name="T50" fmla="*/ 12185 w 21600"/>
              <a:gd name="T51" fmla="*/ 609 h 21588"/>
              <a:gd name="T52" fmla="*/ 14970 w 21600"/>
              <a:gd name="T53" fmla="*/ 2257 h 21588"/>
              <a:gd name="T54" fmla="*/ 16843 w 21600"/>
              <a:gd name="T55" fmla="*/ 4695 h 21588"/>
              <a:gd name="T56" fmla="*/ 17530 w 21600"/>
              <a:gd name="T57" fmla="*/ 7696 h 21588"/>
              <a:gd name="T58" fmla="*/ 21600 w 21600"/>
              <a:gd name="T59" fmla="*/ 11737 h 21588"/>
              <a:gd name="T60" fmla="*/ 20666 w 21600"/>
              <a:gd name="T61" fmla="*/ 15204 h 21588"/>
              <a:gd name="T62" fmla="*/ 18140 w 21600"/>
              <a:gd name="T63" fmla="*/ 17842 h 21588"/>
              <a:gd name="T64" fmla="*/ 18354 w 21600"/>
              <a:gd name="T65" fmla="*/ 18908 h 21588"/>
              <a:gd name="T66" fmla="*/ 18641 w 21600"/>
              <a:gd name="T67" fmla="*/ 19662 h 21588"/>
              <a:gd name="T68" fmla="*/ 18980 w 21600"/>
              <a:gd name="T69" fmla="*/ 20226 h 21588"/>
              <a:gd name="T70" fmla="*/ 19357 w 21600"/>
              <a:gd name="T71" fmla="*/ 20720 h 21588"/>
              <a:gd name="T72" fmla="*/ 19555 w 21600"/>
              <a:gd name="T73" fmla="*/ 20968 h 21588"/>
              <a:gd name="T74" fmla="*/ 19592 w 21600"/>
              <a:gd name="T75" fmla="*/ 21219 h 21588"/>
              <a:gd name="T76" fmla="*/ 19592 w 21600"/>
              <a:gd name="T77" fmla="*/ 21247 h 21588"/>
              <a:gd name="T78" fmla="*/ 19453 w 21600"/>
              <a:gd name="T79" fmla="*/ 21510 h 21588"/>
              <a:gd name="T80" fmla="*/ 19199 w 21600"/>
              <a:gd name="T81" fmla="*/ 21583 h 21588"/>
              <a:gd name="T82" fmla="*/ 18710 w 21600"/>
              <a:gd name="T83" fmla="*/ 21482 h 21588"/>
              <a:gd name="T84" fmla="*/ 18253 w 21600"/>
              <a:gd name="T85" fmla="*/ 21380 h 21588"/>
              <a:gd name="T86" fmla="*/ 16224 w 21600"/>
              <a:gd name="T87" fmla="*/ 20570 h 21588"/>
              <a:gd name="T88" fmla="*/ 14468 w 21600"/>
              <a:gd name="T89" fmla="*/ 19286 h 21588"/>
              <a:gd name="T90" fmla="*/ 13661 w 21600"/>
              <a:gd name="T91" fmla="*/ 19382 h 21588"/>
              <a:gd name="T92" fmla="*/ 12832 w 21600"/>
              <a:gd name="T93" fmla="*/ 19425 h 21588"/>
              <a:gd name="T94" fmla="*/ 9848 w 21600"/>
              <a:gd name="T95" fmla="*/ 18951 h 21588"/>
              <a:gd name="T96" fmla="*/ 7313 w 21600"/>
              <a:gd name="T97" fmla="*/ 17678 h 21588"/>
              <a:gd name="T98" fmla="*/ 7464 w 21600"/>
              <a:gd name="T99" fmla="*/ 17571 h 21588"/>
              <a:gd name="T100" fmla="*/ 7617 w 21600"/>
              <a:gd name="T101" fmla="*/ 17464 h 21588"/>
              <a:gd name="T102" fmla="*/ 8765 w 21600"/>
              <a:gd name="T103" fmla="*/ 17546 h 21588"/>
              <a:gd name="T104" fmla="*/ 12922 w 21600"/>
              <a:gd name="T105" fmla="*/ 16781 h 21588"/>
              <a:gd name="T106" fmla="*/ 16281 w 21600"/>
              <a:gd name="T107" fmla="*/ 14690 h 21588"/>
              <a:gd name="T108" fmla="*/ 18517 w 21600"/>
              <a:gd name="T109" fmla="*/ 11559 h 21588"/>
              <a:gd name="T110" fmla="*/ 19336 w 21600"/>
              <a:gd name="T111" fmla="*/ 7696 h 21588"/>
              <a:gd name="T112" fmla="*/ 19267 w 21600"/>
              <a:gd name="T113" fmla="*/ 6565 h 21588"/>
              <a:gd name="T114" fmla="*/ 20974 w 21600"/>
              <a:gd name="T115" fmla="*/ 8926 h 21588"/>
              <a:gd name="T116" fmla="*/ 21600 w 21600"/>
              <a:gd name="T117" fmla="*/ 11737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2"/>
                  <a:pt x="17302" y="9748"/>
                  <a:pt x="16843" y="10684"/>
                </a:cubicBezTo>
                <a:cubicBezTo>
                  <a:pt x="16387" y="11621"/>
                  <a:pt x="15760" y="12436"/>
                  <a:pt x="14970" y="13128"/>
                </a:cubicBezTo>
                <a:cubicBezTo>
                  <a:pt x="14176" y="13822"/>
                  <a:pt x="13249" y="14372"/>
                  <a:pt x="12185" y="14775"/>
                </a:cubicBezTo>
                <a:cubicBezTo>
                  <a:pt x="11121" y="15181"/>
                  <a:pt x="9982" y="15385"/>
                  <a:pt x="8765" y="15385"/>
                </a:cubicBezTo>
                <a:cubicBezTo>
                  <a:pt x="8487" y="15385"/>
                  <a:pt x="8212" y="15371"/>
                  <a:pt x="7937" y="15342"/>
                </a:cubicBezTo>
                <a:cubicBezTo>
                  <a:pt x="7664" y="15317"/>
                  <a:pt x="7395" y="15283"/>
                  <a:pt x="7132" y="15249"/>
                </a:cubicBezTo>
                <a:cubicBezTo>
                  <a:pt x="6028" y="16265"/>
                  <a:pt x="4766" y="16967"/>
                  <a:pt x="3347" y="17340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3" y="17509"/>
                  <a:pt x="2398" y="17546"/>
                </a:cubicBezTo>
                <a:cubicBezTo>
                  <a:pt x="2309" y="17563"/>
                  <a:pt x="2229" y="17534"/>
                  <a:pt x="2156" y="17456"/>
                </a:cubicBezTo>
                <a:cubicBezTo>
                  <a:pt x="2085" y="17379"/>
                  <a:pt x="2034" y="17297"/>
                  <a:pt x="2005" y="17207"/>
                </a:cubicBezTo>
                <a:lnTo>
                  <a:pt x="2005" y="17182"/>
                </a:lnTo>
                <a:cubicBezTo>
                  <a:pt x="1975" y="17072"/>
                  <a:pt x="1987" y="16984"/>
                  <a:pt x="2038" y="16917"/>
                </a:cubicBezTo>
                <a:cubicBezTo>
                  <a:pt x="2090" y="16852"/>
                  <a:pt x="2158" y="16770"/>
                  <a:pt x="2241" y="16680"/>
                </a:cubicBezTo>
                <a:cubicBezTo>
                  <a:pt x="2377" y="16519"/>
                  <a:pt x="2507" y="16355"/>
                  <a:pt x="2629" y="16189"/>
                </a:cubicBezTo>
                <a:cubicBezTo>
                  <a:pt x="2754" y="16022"/>
                  <a:pt x="2864" y="15830"/>
                  <a:pt x="2963" y="15622"/>
                </a:cubicBezTo>
                <a:cubicBezTo>
                  <a:pt x="3060" y="15410"/>
                  <a:pt x="3152" y="15159"/>
                  <a:pt x="3239" y="14871"/>
                </a:cubicBezTo>
                <a:cubicBezTo>
                  <a:pt x="3326" y="14581"/>
                  <a:pt x="3399" y="14225"/>
                  <a:pt x="3458" y="13802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1" y="10106"/>
                  <a:pt x="0" y="8952"/>
                  <a:pt x="0" y="7697"/>
                </a:cubicBezTo>
                <a:cubicBezTo>
                  <a:pt x="0" y="6627"/>
                  <a:pt x="231" y="5626"/>
                  <a:pt x="692" y="4695"/>
                </a:cubicBezTo>
                <a:cubicBezTo>
                  <a:pt x="1153" y="3764"/>
                  <a:pt x="1782" y="2948"/>
                  <a:pt x="2575" y="2257"/>
                </a:cubicBezTo>
                <a:cubicBezTo>
                  <a:pt x="3366" y="1566"/>
                  <a:pt x="4291" y="1013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3"/>
                  <a:pt x="14176" y="1566"/>
                  <a:pt x="14970" y="2257"/>
                </a:cubicBezTo>
                <a:cubicBezTo>
                  <a:pt x="15760" y="2948"/>
                  <a:pt x="16387" y="3764"/>
                  <a:pt x="16843" y="4695"/>
                </a:cubicBezTo>
                <a:cubicBezTo>
                  <a:pt x="17302" y="5626"/>
                  <a:pt x="17530" y="6627"/>
                  <a:pt x="17530" y="7696"/>
                </a:cubicBezTo>
                <a:moveTo>
                  <a:pt x="21600" y="11737"/>
                </a:moveTo>
                <a:cubicBezTo>
                  <a:pt x="21600" y="12986"/>
                  <a:pt x="21287" y="14146"/>
                  <a:pt x="20666" y="15204"/>
                </a:cubicBezTo>
                <a:cubicBezTo>
                  <a:pt x="20040" y="16262"/>
                  <a:pt x="19199" y="17139"/>
                  <a:pt x="18140" y="17842"/>
                </a:cubicBezTo>
                <a:cubicBezTo>
                  <a:pt x="18201" y="18265"/>
                  <a:pt x="18272" y="18621"/>
                  <a:pt x="18354" y="18908"/>
                </a:cubicBezTo>
                <a:cubicBezTo>
                  <a:pt x="18437" y="19199"/>
                  <a:pt x="18533" y="19444"/>
                  <a:pt x="18641" y="19662"/>
                </a:cubicBezTo>
                <a:cubicBezTo>
                  <a:pt x="18752" y="19870"/>
                  <a:pt x="18863" y="20060"/>
                  <a:pt x="18980" y="20226"/>
                </a:cubicBezTo>
                <a:cubicBezTo>
                  <a:pt x="19096" y="20393"/>
                  <a:pt x="19223" y="20556"/>
                  <a:pt x="19357" y="20720"/>
                </a:cubicBezTo>
                <a:cubicBezTo>
                  <a:pt x="19432" y="20810"/>
                  <a:pt x="19498" y="20892"/>
                  <a:pt x="19555" y="20968"/>
                </a:cubicBezTo>
                <a:cubicBezTo>
                  <a:pt x="19611" y="21047"/>
                  <a:pt x="19623" y="21129"/>
                  <a:pt x="19592" y="21219"/>
                </a:cubicBezTo>
                <a:lnTo>
                  <a:pt x="19592" y="21247"/>
                </a:lnTo>
                <a:cubicBezTo>
                  <a:pt x="19578" y="21352"/>
                  <a:pt x="19533" y="21439"/>
                  <a:pt x="19453" y="21510"/>
                </a:cubicBezTo>
                <a:cubicBezTo>
                  <a:pt x="19373" y="21577"/>
                  <a:pt x="19291" y="21600"/>
                  <a:pt x="19199" y="21583"/>
                </a:cubicBezTo>
                <a:cubicBezTo>
                  <a:pt x="19027" y="21549"/>
                  <a:pt x="18863" y="21513"/>
                  <a:pt x="18710" y="21482"/>
                </a:cubicBezTo>
                <a:cubicBezTo>
                  <a:pt x="18557" y="21451"/>
                  <a:pt x="18404" y="21420"/>
                  <a:pt x="18253" y="21380"/>
                </a:cubicBezTo>
                <a:cubicBezTo>
                  <a:pt x="17530" y="21199"/>
                  <a:pt x="16855" y="20931"/>
                  <a:pt x="16224" y="20570"/>
                </a:cubicBezTo>
                <a:cubicBezTo>
                  <a:pt x="15593" y="20212"/>
                  <a:pt x="15007" y="19783"/>
                  <a:pt x="14468" y="19286"/>
                </a:cubicBezTo>
                <a:cubicBezTo>
                  <a:pt x="14205" y="19323"/>
                  <a:pt x="13936" y="19354"/>
                  <a:pt x="13661" y="19382"/>
                </a:cubicBezTo>
                <a:cubicBezTo>
                  <a:pt x="13388" y="19408"/>
                  <a:pt x="13113" y="19425"/>
                  <a:pt x="12832" y="19425"/>
                </a:cubicBezTo>
                <a:cubicBezTo>
                  <a:pt x="11773" y="19425"/>
                  <a:pt x="10778" y="19264"/>
                  <a:pt x="9848" y="18951"/>
                </a:cubicBezTo>
                <a:cubicBezTo>
                  <a:pt x="8916" y="18635"/>
                  <a:pt x="8071" y="18211"/>
                  <a:pt x="7313" y="17678"/>
                </a:cubicBezTo>
                <a:cubicBezTo>
                  <a:pt x="7358" y="17644"/>
                  <a:pt x="7407" y="17608"/>
                  <a:pt x="7464" y="17571"/>
                </a:cubicBezTo>
                <a:cubicBezTo>
                  <a:pt x="7520" y="17537"/>
                  <a:pt x="7572" y="17500"/>
                  <a:pt x="7617" y="17464"/>
                </a:cubicBezTo>
                <a:cubicBezTo>
                  <a:pt x="8000" y="17517"/>
                  <a:pt x="8382" y="17546"/>
                  <a:pt x="8765" y="17546"/>
                </a:cubicBezTo>
                <a:cubicBezTo>
                  <a:pt x="10246" y="17546"/>
                  <a:pt x="11632" y="17292"/>
                  <a:pt x="12922" y="16781"/>
                </a:cubicBezTo>
                <a:cubicBezTo>
                  <a:pt x="14214" y="16270"/>
                  <a:pt x="15334" y="15576"/>
                  <a:pt x="16281" y="14690"/>
                </a:cubicBezTo>
                <a:cubicBezTo>
                  <a:pt x="17229" y="13802"/>
                  <a:pt x="17973" y="12758"/>
                  <a:pt x="18517" y="11559"/>
                </a:cubicBezTo>
                <a:cubicBezTo>
                  <a:pt x="19063" y="10365"/>
                  <a:pt x="19336" y="9076"/>
                  <a:pt x="19336" y="7696"/>
                </a:cubicBezTo>
                <a:cubicBezTo>
                  <a:pt x="19336" y="7327"/>
                  <a:pt x="19312" y="6954"/>
                  <a:pt x="19267" y="6565"/>
                </a:cubicBezTo>
                <a:cubicBezTo>
                  <a:pt x="19988" y="7268"/>
                  <a:pt x="20557" y="8055"/>
                  <a:pt x="20974" y="8926"/>
                </a:cubicBezTo>
                <a:cubicBezTo>
                  <a:pt x="21393" y="9801"/>
                  <a:pt x="21600" y="10738"/>
                  <a:pt x="21600" y="1173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1050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252903-FB29-A221-A19B-030B39C7E633}"/>
              </a:ext>
            </a:extLst>
          </p:cNvPr>
          <p:cNvGrpSpPr/>
          <p:nvPr/>
        </p:nvGrpSpPr>
        <p:grpSpPr>
          <a:xfrm>
            <a:off x="11478895" y="-1260231"/>
            <a:ext cx="713105" cy="8118230"/>
            <a:chOff x="0" y="1939841"/>
            <a:chExt cx="713232" cy="8116839"/>
          </a:xfrm>
        </p:grpSpPr>
        <p:sp>
          <p:nvSpPr>
            <p:cNvPr id="40" name="officeArt object">
              <a:extLst>
                <a:ext uri="{FF2B5EF4-FFF2-40B4-BE49-F238E27FC236}">
                  <a16:creationId xmlns:a16="http://schemas.microsoft.com/office/drawing/2014/main" id="{8E823EC1-83B9-15DF-5D60-753CAF6EB20D}"/>
                </a:ext>
              </a:extLst>
            </p:cNvPr>
            <p:cNvSpPr/>
            <p:nvPr/>
          </p:nvSpPr>
          <p:spPr>
            <a:xfrm>
              <a:off x="0" y="9316016"/>
              <a:ext cx="713232" cy="740664"/>
            </a:xfrm>
            <a:prstGeom prst="rect">
              <a:avLst/>
            </a:prstGeom>
            <a:solidFill>
              <a:schemeClr val="bg1">
                <a:lumMod val="50000"/>
                <a:alpha val="47000"/>
              </a:schemeClr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" name="officeArt object">
              <a:extLst>
                <a:ext uri="{FF2B5EF4-FFF2-40B4-BE49-F238E27FC236}">
                  <a16:creationId xmlns:a16="http://schemas.microsoft.com/office/drawing/2014/main" id="{25FF3255-F4B4-212C-02C0-46F30358866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99856"/>
              <a:ext cx="0" cy="6226243"/>
            </a:xfrm>
            <a:prstGeom prst="line">
              <a:avLst/>
            </a:prstGeom>
            <a:noFill/>
            <a:ln w="6350" cap="flat">
              <a:solidFill>
                <a:schemeClr val="tx2">
                  <a:alpha val="22000"/>
                </a:schemeClr>
              </a:solidFill>
              <a:prstDash val="solid"/>
              <a:round/>
            </a:ln>
            <a:effectLst/>
          </p:spPr>
        </p:cxnSp>
        <p:sp>
          <p:nvSpPr>
            <p:cNvPr id="42" name="officeArt object">
              <a:extLst>
                <a:ext uri="{FF2B5EF4-FFF2-40B4-BE49-F238E27FC236}">
                  <a16:creationId xmlns:a16="http://schemas.microsoft.com/office/drawing/2014/main" id="{7E18F3F3-1A80-E485-2429-C9B219AEA8CE}"/>
                </a:ext>
              </a:extLst>
            </p:cNvPr>
            <p:cNvSpPr txBox="1"/>
            <p:nvPr/>
          </p:nvSpPr>
          <p:spPr>
            <a:xfrm rot="16200000">
              <a:off x="-3150288" y="5387129"/>
              <a:ext cx="7132320" cy="237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spc="-5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CISCO NETWORKING ACADEMY APPRENTICESHIP PROGRAM  </a:t>
              </a:r>
              <a:r>
                <a:rPr lang="en-US" sz="900" spc="-5">
                  <a:ln>
                    <a:noFill/>
                  </a:ln>
                  <a:solidFill>
                    <a:srgbClr val="00BCEB"/>
                  </a:solidFill>
                  <a:effectLst/>
                  <a:uFill>
                    <a:solidFill>
                      <a:srgbClr val="826AAF"/>
                    </a:solidFill>
                  </a:uFill>
                  <a:latin typeface="Source Sans Pro Light" panose="020B0403030403020204" pitchFamily="34" charset="0"/>
                  <a:ea typeface="Arial Unicode MS"/>
                  <a:cs typeface="Arial Unicode MS"/>
                </a:rPr>
                <a:t>2023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  <a:p>
              <a:pPr marL="1270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spc="-5">
                  <a:ln>
                    <a:noFill/>
                  </a:ln>
                  <a:solidFill>
                    <a:srgbClr val="727272"/>
                  </a:solidFill>
                  <a:effectLst/>
                  <a:uFill>
                    <a:solidFill>
                      <a:srgbClr val="808285"/>
                    </a:solidFill>
                  </a:uFill>
                  <a:latin typeface="Montserrat" panose="00000500000000000000" pitchFamily="2" charset="0"/>
                  <a:ea typeface="Arial Unicode MS"/>
                  <a:cs typeface="Arial Unicode MS"/>
                </a:rPr>
                <a:t> </a:t>
              </a:r>
              <a:endParaRPr lang="en-US" sz="900" spc="-5">
                <a:ln>
                  <a:noFill/>
                </a:ln>
                <a:solidFill>
                  <a:srgbClr val="727272"/>
                </a:solidFill>
                <a:effectLst/>
                <a:uFill>
                  <a:solidFill>
                    <a:srgbClr val="808285"/>
                  </a:solidFill>
                </a:uFill>
                <a:latin typeface="Source Sans Pro Light" panose="020B0403030403020204" pitchFamily="34" charset="0"/>
                <a:ea typeface="Arial Unicode MS"/>
                <a:cs typeface="Arial Unicode MS"/>
              </a:endParaRPr>
            </a:p>
          </p:txBody>
        </p:sp>
      </p:grp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2E74991C-64A5-2CE9-7154-6ACB83C71B7E}"/>
              </a:ext>
            </a:extLst>
          </p:cNvPr>
          <p:cNvSpPr txBox="1">
            <a:spLocks/>
          </p:cNvSpPr>
          <p:nvPr/>
        </p:nvSpPr>
        <p:spPr>
          <a:xfrm>
            <a:off x="9270344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54038A-4B32-4531-99D6-067CE7CDFDE9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pPr algn="r"/>
              <a:t>16</a:t>
            </a:fld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FB1B1A-187E-389C-081B-088801EAE6A3}"/>
              </a:ext>
            </a:extLst>
          </p:cNvPr>
          <p:cNvSpPr/>
          <p:nvPr/>
        </p:nvSpPr>
        <p:spPr>
          <a:xfrm>
            <a:off x="0" y="-25184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CF7676-2465-28A6-6C34-5216A83A9E1E}"/>
              </a:ext>
            </a:extLst>
          </p:cNvPr>
          <p:cNvSpPr/>
          <p:nvPr/>
        </p:nvSpPr>
        <p:spPr>
          <a:xfrm>
            <a:off x="0" y="277392"/>
            <a:ext cx="5505254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88FA67-6E5A-E822-4567-DED7BEAF4A59}"/>
              </a:ext>
            </a:extLst>
          </p:cNvPr>
          <p:cNvSpPr txBox="1"/>
          <p:nvPr/>
        </p:nvSpPr>
        <p:spPr>
          <a:xfrm>
            <a:off x="0" y="123271"/>
            <a:ext cx="5505254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Montserrat" panose="00000500000000000000" pitchFamily="2" charset="0"/>
                <a:ea typeface="Montserrat Light" charset="0"/>
                <a:cs typeface="Montserrat Light" charset="0"/>
              </a:rPr>
              <a:t>Customize the Cisco NGS</a:t>
            </a:r>
          </a:p>
        </p:txBody>
      </p:sp>
      <p:pic>
        <p:nvPicPr>
          <p:cNvPr id="57" name="Picture 56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CA614BCC-96FE-8234-5AA6-76B1DF5B5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58" name="Picture 57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02DA8A41-9C11-5788-0226-8E3A93543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sp>
        <p:nvSpPr>
          <p:cNvPr id="59" name="pole tekstowe 9">
            <a:extLst>
              <a:ext uri="{FF2B5EF4-FFF2-40B4-BE49-F238E27FC236}">
                <a16:creationId xmlns:a16="http://schemas.microsoft.com/office/drawing/2014/main" id="{8696AE4C-62BB-E4F1-530B-90C772F2CAED}"/>
              </a:ext>
            </a:extLst>
          </p:cNvPr>
          <p:cNvSpPr txBox="1"/>
          <p:nvPr/>
        </p:nvSpPr>
        <p:spPr>
          <a:xfrm>
            <a:off x="3" y="1509038"/>
            <a:ext cx="1147889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Montserrat"/>
                <a:ea typeface="Roboto"/>
              </a:rPr>
              <a:t>Safal: Your Apprenticeship Partner </a:t>
            </a:r>
          </a:p>
        </p:txBody>
      </p:sp>
      <p:pic>
        <p:nvPicPr>
          <p:cNvPr id="61" name="Graphic 60" descr="Pencil with solid fill">
            <a:extLst>
              <a:ext uri="{FF2B5EF4-FFF2-40B4-BE49-F238E27FC236}">
                <a16:creationId xmlns:a16="http://schemas.microsoft.com/office/drawing/2014/main" id="{7916D8E8-9F21-1947-E6B8-9DFE72B97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7963" y="5642687"/>
            <a:ext cx="560909" cy="560909"/>
          </a:xfrm>
          <a:prstGeom prst="rect">
            <a:avLst/>
          </a:prstGeom>
        </p:spPr>
      </p:pic>
      <p:pic>
        <p:nvPicPr>
          <p:cNvPr id="63" name="Graphic 62" descr="Clipboard Checked with solid fill">
            <a:extLst>
              <a:ext uri="{FF2B5EF4-FFF2-40B4-BE49-F238E27FC236}">
                <a16:creationId xmlns:a16="http://schemas.microsoft.com/office/drawing/2014/main" id="{08A5331B-9BFA-B012-00C4-2BE1F5615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7684" y="3592617"/>
            <a:ext cx="723517" cy="72351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D8951C-2EC5-BF5E-5FF2-A04321E0772E}"/>
              </a:ext>
            </a:extLst>
          </p:cNvPr>
          <p:cNvSpPr/>
          <p:nvPr/>
        </p:nvSpPr>
        <p:spPr>
          <a:xfrm>
            <a:off x="7578562" y="5630316"/>
            <a:ext cx="3678539" cy="9475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12C2E-4B5D-CAEE-45FB-BF0E0415CD9D}"/>
              </a:ext>
            </a:extLst>
          </p:cNvPr>
          <p:cNvSpPr txBox="1"/>
          <p:nvPr/>
        </p:nvSpPr>
        <p:spPr>
          <a:xfrm>
            <a:off x="10160752" y="6158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0289EA8E-83BF-5621-B58B-39CE25139EC4}"/>
              </a:ext>
            </a:extLst>
          </p:cNvPr>
          <p:cNvSpPr>
            <a:spLocks/>
          </p:cNvSpPr>
          <p:nvPr/>
        </p:nvSpPr>
        <p:spPr bwMode="auto">
          <a:xfrm>
            <a:off x="7915207" y="5820492"/>
            <a:ext cx="2430276" cy="2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2000" b="1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Provide Ongoing </a:t>
            </a:r>
            <a:r>
              <a:rPr lang="en-US" altLang="en-US" sz="2000" b="1" u="sng" dirty="0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No-Cost</a:t>
            </a:r>
            <a:r>
              <a:rPr lang="en-US" altLang="en-US" sz="2000" b="1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 Support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49368D-F032-9E3B-63C4-ED33AF5FE976}"/>
              </a:ext>
            </a:extLst>
          </p:cNvPr>
          <p:cNvSpPr/>
          <p:nvPr/>
        </p:nvSpPr>
        <p:spPr>
          <a:xfrm>
            <a:off x="6965262" y="5628136"/>
            <a:ext cx="840556" cy="959612"/>
          </a:xfrm>
          <a:prstGeom prst="roundRect">
            <a:avLst>
              <a:gd name="adj" fmla="val 0"/>
            </a:avLst>
          </a:prstGeom>
          <a:solidFill>
            <a:srgbClr val="00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Graphic 7" descr="Information with solid fill">
            <a:extLst>
              <a:ext uri="{FF2B5EF4-FFF2-40B4-BE49-F238E27FC236}">
                <a16:creationId xmlns:a16="http://schemas.microsoft.com/office/drawing/2014/main" id="{9D9DF5AB-B59D-0B53-CBF1-AF9C6962A5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100363" y="5795087"/>
            <a:ext cx="560909" cy="560909"/>
          </a:xfrm>
          <a:prstGeom prst="rect">
            <a:avLst/>
          </a:prstGeom>
        </p:spPr>
      </p:pic>
      <p:sp>
        <p:nvSpPr>
          <p:cNvPr id="9" name="Rectangle 35">
            <a:extLst>
              <a:ext uri="{FF2B5EF4-FFF2-40B4-BE49-F238E27FC236}">
                <a16:creationId xmlns:a16="http://schemas.microsoft.com/office/drawing/2014/main" id="{1AA58246-60CF-F63A-43A4-2978DC7BCF03}"/>
              </a:ext>
            </a:extLst>
          </p:cNvPr>
          <p:cNvSpPr>
            <a:spLocks/>
          </p:cNvSpPr>
          <p:nvPr/>
        </p:nvSpPr>
        <p:spPr bwMode="auto">
          <a:xfrm>
            <a:off x="7983916" y="2576946"/>
            <a:ext cx="3213834" cy="2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2000" b="1" dirty="0">
                <a:solidFill>
                  <a:srgbClr val="0D274D"/>
                </a:solidFill>
                <a:latin typeface="Montserrat" panose="00000500000000000000" pitchFamily="2" charset="0"/>
                <a:ea typeface="MS PGothic" panose="020B0600070205080204" pitchFamily="34" charset="-128"/>
                <a:sym typeface="Lato Black" panose="020F0502020204030203" pitchFamily="34" charset="0"/>
              </a:rPr>
              <a:t>Select Apprenticeship Occupation(s)</a:t>
            </a:r>
            <a:endParaRPr lang="en-US" altLang="en-US" sz="2000" b="1">
              <a:solidFill>
                <a:srgbClr val="0D274D"/>
              </a:solidFill>
              <a:latin typeface="Montserrat" panose="00000500000000000000" pitchFamily="2" charset="0"/>
              <a:ea typeface="MS PGothic" panose="020B0600070205080204" pitchFamily="34" charset="-128"/>
              <a:sym typeface="Lato Black" panose="020F0502020204030203" pitchFamily="34" charset="0"/>
            </a:endParaRPr>
          </a:p>
        </p:txBody>
      </p:sp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9C8F9CD0-5B76-ECC7-A6A7-0E78DD6BA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6072" y="2523674"/>
            <a:ext cx="560909" cy="560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76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418A974-DB71-8192-43D5-8C628065CCB8}"/>
              </a:ext>
            </a:extLst>
          </p:cNvPr>
          <p:cNvSpPr/>
          <p:nvPr/>
        </p:nvSpPr>
        <p:spPr>
          <a:xfrm>
            <a:off x="1233758" y="2314111"/>
            <a:ext cx="2898184" cy="2925937"/>
          </a:xfrm>
          <a:prstGeom prst="flowChartConnector">
            <a:avLst/>
          </a:prstGeom>
          <a:solidFill>
            <a:srgbClr val="007C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A0C59-A8A5-8628-B0A5-B8A8E06F31F6}"/>
              </a:ext>
            </a:extLst>
          </p:cNvPr>
          <p:cNvSpPr/>
          <p:nvPr/>
        </p:nvSpPr>
        <p:spPr>
          <a:xfrm>
            <a:off x="0" y="0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E0ADB-DCFA-E889-124F-CE132577BF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4BD49-565B-4195-979A-E8A7E7E598D5}"/>
              </a:ext>
            </a:extLst>
          </p:cNvPr>
          <p:cNvSpPr/>
          <p:nvPr/>
        </p:nvSpPr>
        <p:spPr>
          <a:xfrm>
            <a:off x="0" y="277392"/>
            <a:ext cx="4747532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AB754-D066-65D7-456D-1911F1DDE6E9}"/>
              </a:ext>
            </a:extLst>
          </p:cNvPr>
          <p:cNvSpPr txBox="1"/>
          <p:nvPr/>
        </p:nvSpPr>
        <p:spPr>
          <a:xfrm>
            <a:off x="0" y="102090"/>
            <a:ext cx="4746625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  <a:ea typeface="Montserrat Light" charset="0"/>
                <a:cs typeface="Montserrat Light" charset="0"/>
              </a:rPr>
              <a:t>Let’s Connect!</a:t>
            </a:r>
            <a:endParaRPr lang="en-US" sz="3000" b="1">
              <a:solidFill>
                <a:schemeClr val="bg1"/>
              </a:solidFill>
              <a:latin typeface="Montserrat" panose="00000500000000000000" pitchFamily="2" charset="0"/>
              <a:ea typeface="Montserrat Light" charset="0"/>
              <a:cs typeface="Montserrat Light" charset="0"/>
            </a:endParaRPr>
          </a:p>
        </p:txBody>
      </p:sp>
      <p:sp>
        <p:nvSpPr>
          <p:cNvPr id="11" name="pole tekstowe 6">
            <a:extLst>
              <a:ext uri="{FF2B5EF4-FFF2-40B4-BE49-F238E27FC236}">
                <a16:creationId xmlns:a16="http://schemas.microsoft.com/office/drawing/2014/main" id="{42C12C55-D136-F961-6C7B-29B2EACB52A8}"/>
              </a:ext>
            </a:extLst>
          </p:cNvPr>
          <p:cNvSpPr txBox="1"/>
          <p:nvPr/>
        </p:nvSpPr>
        <p:spPr>
          <a:xfrm>
            <a:off x="6106204" y="1624707"/>
            <a:ext cx="4690742" cy="17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D274D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Email our SMEs:</a:t>
            </a:r>
            <a:endParaRPr lang="en-US" b="1" dirty="0">
              <a:solidFill>
                <a:srgbClr val="0D274D"/>
              </a:solidFill>
              <a:latin typeface="Montserrat" panose="00000500000000000000" pitchFamily="2" charset="0"/>
              <a:ea typeface="Roboto" panose="02000000000000000000" pitchFamily="2" charset="0"/>
              <a:hlinkClick r:id="rId2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D274D"/>
                </a:solidFill>
                <a:latin typeface="Montserrat" panose="00000500000000000000" pitchFamily="2" charset="0"/>
                <a:ea typeface="Roboto" panose="02000000000000000000" pitchFamily="2" charset="0"/>
                <a:hlinkClick r:id="rId2"/>
              </a:rPr>
              <a:t>gene.ellis@safalpartners.com</a:t>
            </a:r>
            <a:endParaRPr lang="en-US" dirty="0">
              <a:solidFill>
                <a:srgbClr val="0D274D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D274D"/>
                </a:solidFill>
                <a:latin typeface="Montserrat" panose="00000500000000000000" pitchFamily="2" charset="0"/>
                <a:ea typeface="Roboto" panose="02000000000000000000" pitchFamily="2" charset="0"/>
                <a:hlinkClick r:id="rId3"/>
              </a:rPr>
              <a:t>angela.baker@safalpartners.com</a:t>
            </a:r>
            <a:r>
              <a:rPr lang="en-US" dirty="0">
                <a:solidFill>
                  <a:srgbClr val="0D274D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D274D"/>
                </a:solidFill>
                <a:latin typeface="Montserrat" panose="00000500000000000000" pitchFamily="2" charset="0"/>
                <a:ea typeface="Roboto" panose="02000000000000000000" pitchFamily="2" charset="0"/>
                <a:hlinkClick r:id="rId4"/>
              </a:rPr>
              <a:t>cyber@safalpartners.com</a:t>
            </a:r>
            <a:endParaRPr lang="pl-PL">
              <a:solidFill>
                <a:srgbClr val="0D274D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76537531-766F-1FDF-4B3E-281F81D20B44}"/>
              </a:ext>
            </a:extLst>
          </p:cNvPr>
          <p:cNvSpPr txBox="1"/>
          <p:nvPr/>
        </p:nvSpPr>
        <p:spPr>
          <a:xfrm>
            <a:off x="6661472" y="3627583"/>
            <a:ext cx="3559798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D274D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Visit Us Online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rgbClr val="0D274D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cyber.safalpartners.com</a:t>
            </a:r>
            <a:endParaRPr lang="pl-PL" dirty="0">
              <a:solidFill>
                <a:srgbClr val="0D274D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C7889C06-9E54-A448-5C50-829BEEA65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38" y="2478467"/>
            <a:ext cx="2597224" cy="2597224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772DC7B-7BB2-88CE-6324-D6FE3EB40F5D}"/>
              </a:ext>
            </a:extLst>
          </p:cNvPr>
          <p:cNvSpPr/>
          <p:nvPr/>
        </p:nvSpPr>
        <p:spPr>
          <a:xfrm>
            <a:off x="5294376" y="2040206"/>
            <a:ext cx="748935" cy="803578"/>
          </a:xfrm>
          <a:prstGeom prst="flowChartConnector">
            <a:avLst/>
          </a:prstGeom>
          <a:solidFill>
            <a:srgbClr val="74BF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Email with solid fill">
            <a:extLst>
              <a:ext uri="{FF2B5EF4-FFF2-40B4-BE49-F238E27FC236}">
                <a16:creationId xmlns:a16="http://schemas.microsoft.com/office/drawing/2014/main" id="{9AF63F87-A6EE-288E-8DC2-BA6A9759B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9820" y="2114656"/>
            <a:ext cx="536556" cy="5815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5842AE-713E-409C-CAAA-EE5224725249}"/>
              </a:ext>
            </a:extLst>
          </p:cNvPr>
          <p:cNvGrpSpPr/>
          <p:nvPr/>
        </p:nvGrpSpPr>
        <p:grpSpPr>
          <a:xfrm>
            <a:off x="5326707" y="3612428"/>
            <a:ext cx="716604" cy="803577"/>
            <a:chOff x="5545476" y="3227287"/>
            <a:chExt cx="501560" cy="496538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8A72EEF-42F1-4772-6664-9FA5184ED58E}"/>
                </a:ext>
              </a:extLst>
            </p:cNvPr>
            <p:cNvSpPr/>
            <p:nvPr/>
          </p:nvSpPr>
          <p:spPr>
            <a:xfrm>
              <a:off x="5545476" y="3227287"/>
              <a:ext cx="501560" cy="496538"/>
            </a:xfrm>
            <a:prstGeom prst="flowChartConnector">
              <a:avLst/>
            </a:prstGeom>
            <a:solidFill>
              <a:srgbClr val="74BF4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Internet with solid fill">
              <a:extLst>
                <a:ext uri="{FF2B5EF4-FFF2-40B4-BE49-F238E27FC236}">
                  <a16:creationId xmlns:a16="http://schemas.microsoft.com/office/drawing/2014/main" id="{53F9ED43-4F8E-33A0-ED55-D30F1D676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16591" y="3299038"/>
              <a:ext cx="360601" cy="36060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B466-8F78-5D1C-A880-E2BAD14A6766}"/>
              </a:ext>
            </a:extLst>
          </p:cNvPr>
          <p:cNvGrpSpPr/>
          <p:nvPr/>
        </p:nvGrpSpPr>
        <p:grpSpPr>
          <a:xfrm>
            <a:off x="7434405" y="4616583"/>
            <a:ext cx="2013932" cy="2073896"/>
            <a:chOff x="6745734" y="3913324"/>
            <a:chExt cx="2013932" cy="2073896"/>
          </a:xfrm>
        </p:grpSpPr>
        <p:sp>
          <p:nvSpPr>
            <p:cNvPr id="20" name="Action Button: Blank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5A60F36-F46D-E835-7489-CEF0514C48AA}"/>
                </a:ext>
              </a:extLst>
            </p:cNvPr>
            <p:cNvSpPr/>
            <p:nvPr/>
          </p:nvSpPr>
          <p:spPr>
            <a:xfrm>
              <a:off x="6745734" y="3913324"/>
              <a:ext cx="2013932" cy="2073896"/>
            </a:xfrm>
            <a:prstGeom prst="actionButtonBlank">
              <a:avLst/>
            </a:prstGeom>
            <a:solidFill>
              <a:srgbClr val="74BF4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538BD1-2BDE-FB6C-89F7-3907A3E3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21150" y="4007592"/>
              <a:ext cx="1886177" cy="1906679"/>
            </a:xfrm>
            <a:prstGeom prst="rect">
              <a:avLst/>
            </a:prstGeom>
          </p:spPr>
        </p:pic>
      </p:grpSp>
      <p:pic>
        <p:nvPicPr>
          <p:cNvPr id="21" name="Picture 20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53C11867-4DE8-5F5C-8B14-3BF4C23531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22" name="Picture 21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A5CCEB8F-789B-52ED-F081-4FB80F030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9A0C59-A8A5-8628-B0A5-B8A8E06F31F6}"/>
              </a:ext>
            </a:extLst>
          </p:cNvPr>
          <p:cNvSpPr/>
          <p:nvPr/>
        </p:nvSpPr>
        <p:spPr>
          <a:xfrm>
            <a:off x="0" y="0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E0ADB-DCFA-E889-124F-CE132577BF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4BD49-565B-4195-979A-E8A7E7E598D5}"/>
              </a:ext>
            </a:extLst>
          </p:cNvPr>
          <p:cNvSpPr/>
          <p:nvPr/>
        </p:nvSpPr>
        <p:spPr>
          <a:xfrm>
            <a:off x="0" y="277392"/>
            <a:ext cx="4747532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AB754-D066-65D7-456D-1911F1DDE6E9}"/>
              </a:ext>
            </a:extLst>
          </p:cNvPr>
          <p:cNvSpPr txBox="1"/>
          <p:nvPr/>
        </p:nvSpPr>
        <p:spPr>
          <a:xfrm>
            <a:off x="0" y="102090"/>
            <a:ext cx="4746625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Montserrat" panose="00000500000000000000" pitchFamily="2" charset="0"/>
                <a:ea typeface="Montserrat Light" charset="0"/>
                <a:cs typeface="Montserrat Light" charset="0"/>
              </a:rPr>
              <a:t>TODAY’S SPEAKER</a:t>
            </a:r>
          </a:p>
        </p:txBody>
      </p:sp>
      <p:sp>
        <p:nvSpPr>
          <p:cNvPr id="10" name="pole tekstowe 5">
            <a:extLst>
              <a:ext uri="{FF2B5EF4-FFF2-40B4-BE49-F238E27FC236}">
                <a16:creationId xmlns:a16="http://schemas.microsoft.com/office/drawing/2014/main" id="{C3E6C2E4-D2D8-0340-065D-8DACD3793394}"/>
              </a:ext>
            </a:extLst>
          </p:cNvPr>
          <p:cNvSpPr txBox="1"/>
          <p:nvPr/>
        </p:nvSpPr>
        <p:spPr>
          <a:xfrm>
            <a:off x="4017523" y="2327596"/>
            <a:ext cx="3408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D274D"/>
                </a:solidFill>
                <a:latin typeface="Montserrat" panose="00000500000000000000" pitchFamily="2" charset="0"/>
              </a:rPr>
              <a:t>Gene Ellis</a:t>
            </a:r>
            <a:endParaRPr lang="pl-PL" sz="4400" b="1">
              <a:solidFill>
                <a:srgbClr val="0D274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pole tekstowe 6">
            <a:extLst>
              <a:ext uri="{FF2B5EF4-FFF2-40B4-BE49-F238E27FC236}">
                <a16:creationId xmlns:a16="http://schemas.microsoft.com/office/drawing/2014/main" id="{42C12C55-D136-F961-6C7B-29B2EACB52A8}"/>
              </a:ext>
            </a:extLst>
          </p:cNvPr>
          <p:cNvSpPr txBox="1"/>
          <p:nvPr/>
        </p:nvSpPr>
        <p:spPr>
          <a:xfrm>
            <a:off x="3824896" y="3097037"/>
            <a:ext cx="3925729" cy="8765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Registered Apprenticeship Subject Matter Expert</a:t>
            </a:r>
            <a:endParaRPr lang="pl-PL">
              <a:solidFill>
                <a:srgbClr val="0D274D"/>
              </a:solidFill>
              <a:latin typeface="Montserrat"/>
              <a:ea typeface="Roboto"/>
            </a:endParaRPr>
          </a:p>
        </p:txBody>
      </p:sp>
      <p:pic>
        <p:nvPicPr>
          <p:cNvPr id="6" name="Picture 5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7D947231-D529-96E6-334A-582AA67D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13" name="Picture 12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F0C52FC9-C92C-6171-D279-D2E8E8A9A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pic>
        <p:nvPicPr>
          <p:cNvPr id="14" name="Picture 13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84A07948-D518-29C5-0399-CA24E9EF3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5" y="4279160"/>
            <a:ext cx="1784831" cy="17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24E2-5585-0A0D-F5B7-2E81C78C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F53A3-74EF-AAB5-ADB7-0307CB42ECD9}"/>
              </a:ext>
            </a:extLst>
          </p:cNvPr>
          <p:cNvSpPr/>
          <p:nvPr/>
        </p:nvSpPr>
        <p:spPr>
          <a:xfrm>
            <a:off x="0" y="-756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6020C-B755-1A93-F0AD-EB6A5F3313A6}"/>
              </a:ext>
            </a:extLst>
          </p:cNvPr>
          <p:cNvSpPr/>
          <p:nvPr/>
        </p:nvSpPr>
        <p:spPr>
          <a:xfrm>
            <a:off x="1" y="318047"/>
            <a:ext cx="6188148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E1ED553E-940F-29BA-3801-EFB853F31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9" name="Picture 8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0A8C3DAC-08EE-7B39-039D-3369D9094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A9772-55C3-5414-4DCF-3309950B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9" y="203285"/>
            <a:ext cx="6081490" cy="62458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 Light" charset="0"/>
                <a:cs typeface="Montserrat Light" charset="0"/>
              </a:rPr>
              <a:t>Safal: </a:t>
            </a:r>
            <a:r>
              <a:rPr lang="en-US" sz="3000" b="1">
                <a:solidFill>
                  <a:prstClr val="white"/>
                </a:solidFill>
                <a:latin typeface="Montserrat"/>
                <a:ea typeface="Montserrat Light" charset="0"/>
                <a:cs typeface="Montserrat Light" charset="0"/>
              </a:rPr>
              <a:t>DOL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 Light" charset="0"/>
                <a:cs typeface="Montserrat Light" charset="0"/>
              </a:rPr>
              <a:t> Cyber </a:t>
            </a:r>
            <a:r>
              <a:rPr lang="en-US" sz="3000" b="1">
                <a:solidFill>
                  <a:prstClr val="white"/>
                </a:solidFill>
                <a:latin typeface="Montserrat"/>
                <a:ea typeface="Montserrat Light" charset="0"/>
                <a:cs typeface="Montserrat Light" charset="0"/>
              </a:rPr>
              <a:t>RA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 Light" charset="0"/>
                <a:cs typeface="Montserrat Light" charset="0"/>
              </a:rPr>
              <a:t>Leadership</a:t>
            </a:r>
            <a:endParaRPr lang="en-US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7BB1CA0-0AE7-78B9-7C5F-661C0AA5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4" y="1753994"/>
            <a:ext cx="1675006" cy="167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AA83BDA-8C04-0BF7-D87F-1ED2BBC4A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1989" y="1356037"/>
            <a:ext cx="8913191" cy="485894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fontAlgn="base">
              <a:lnSpc>
                <a:spcPct val="100000"/>
              </a:lnSpc>
              <a:spcAft>
                <a:spcPts val="600"/>
              </a:spcAft>
              <a:buClr>
                <a:srgbClr val="74BF4B"/>
              </a:buClr>
              <a:buNone/>
            </a:pPr>
            <a:r>
              <a:rPr lang="en-US" sz="2400" b="1">
                <a:latin typeface="Montserrat"/>
              </a:rPr>
              <a:t>Safal Partners has been working with Cisco since 2021.</a:t>
            </a:r>
            <a:endParaRPr lang="en-US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>
                <a:latin typeface="Montserrat"/>
              </a:rPr>
              <a:t>Safal is Cisco's partner in RA expansion and offers your Academy:</a:t>
            </a:r>
            <a:endParaRPr lang="en-US" dirty="0"/>
          </a:p>
          <a:p>
            <a:pPr marL="339725" indent="-339725" fontAlgn="base">
              <a:lnSpc>
                <a:spcPct val="100000"/>
              </a:lnSpc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2000" b="1">
                <a:latin typeface="Montserrat"/>
              </a:rPr>
              <a:t>no-cost apprenticeship expertise</a:t>
            </a:r>
            <a:r>
              <a:rPr lang="en-US" sz="2000">
                <a:latin typeface="Montserrat"/>
              </a:rPr>
              <a:t> to build a new or expanded RA program </a:t>
            </a:r>
            <a:r>
              <a:rPr lang="en-US" sz="2000" dirty="0">
                <a:latin typeface="Montserrat"/>
              </a:rPr>
              <a:t>from a team with more than 70 years of experience</a:t>
            </a:r>
            <a:endParaRPr lang="en-US" sz="2000">
              <a:latin typeface="Montserrat"/>
            </a:endParaRPr>
          </a:p>
          <a:p>
            <a:pPr marL="339725" indent="-339725" fontAlgn="base">
              <a:lnSpc>
                <a:spcPct val="100000"/>
              </a:lnSpc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2000">
                <a:latin typeface="Montserrat"/>
              </a:rPr>
              <a:t>ongoing </a:t>
            </a:r>
            <a:r>
              <a:rPr lang="en-US" sz="2000" b="1">
                <a:latin typeface="Montserrat"/>
              </a:rPr>
              <a:t>technical assistance</a:t>
            </a:r>
            <a:r>
              <a:rPr lang="en-US" sz="2000">
                <a:latin typeface="Montserrat"/>
              </a:rPr>
              <a:t> to successfully launch and sustain your customized program</a:t>
            </a:r>
          </a:p>
          <a:p>
            <a:pPr marL="339725" indent="-339725" fontAlgn="base">
              <a:lnSpc>
                <a:spcPct val="100000"/>
              </a:lnSpc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2000">
                <a:latin typeface="Montserrat"/>
              </a:rPr>
              <a:t>connections to </a:t>
            </a:r>
            <a:r>
              <a:rPr lang="en-US" sz="2000" b="1">
                <a:latin typeface="Montserrat"/>
              </a:rPr>
              <a:t>federal, state, and local resources </a:t>
            </a:r>
            <a:endParaRPr lang="en-US" sz="2000">
              <a:latin typeface="Montserrat" panose="00000500000000000000" pitchFamily="2" charset="0"/>
            </a:endParaRPr>
          </a:p>
          <a:p>
            <a:pPr marL="339725" indent="-339725" fontAlgn="base">
              <a:lnSpc>
                <a:spcPct val="100000"/>
              </a:lnSpc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2000">
                <a:latin typeface="Montserrat"/>
              </a:rPr>
              <a:t>direct limited </a:t>
            </a:r>
            <a:r>
              <a:rPr lang="en-US" sz="2000" b="1">
                <a:latin typeface="Montserrat"/>
              </a:rPr>
              <a:t>incentive funding </a:t>
            </a:r>
            <a:r>
              <a:rPr lang="en-US" sz="2000">
                <a:latin typeface="Montserrat"/>
              </a:rPr>
              <a:t>on a per-apprentice basis to assist with non- wage program costs </a:t>
            </a:r>
            <a:r>
              <a:rPr lang="en-US" sz="2000" i="1">
                <a:latin typeface="Montserrat"/>
              </a:rPr>
              <a:t>(to the program sponsor or employer)</a:t>
            </a:r>
          </a:p>
          <a:p>
            <a:pPr marL="339725" indent="-339725" fontAlgn="base">
              <a:lnSpc>
                <a:spcPct val="100000"/>
              </a:lnSpc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2000">
                <a:latin typeface="Montserrat"/>
              </a:rPr>
              <a:t>ongoing </a:t>
            </a:r>
            <a:r>
              <a:rPr lang="en-US" sz="2000" b="1">
                <a:latin typeface="Montserrat"/>
              </a:rPr>
              <a:t>program support </a:t>
            </a:r>
            <a:r>
              <a:rPr lang="en-US" sz="2000">
                <a:latin typeface="Montserrat"/>
              </a:rPr>
              <a:t>such as marketing and administrative assistance</a:t>
            </a:r>
          </a:p>
          <a:p>
            <a:pPr marL="339725" indent="-339725">
              <a:lnSpc>
                <a:spcPct val="100000"/>
              </a:lnSpc>
              <a:spcAft>
                <a:spcPts val="600"/>
              </a:spcAft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2000">
                <a:latin typeface="Montserrat"/>
              </a:rPr>
              <a:t>a </a:t>
            </a:r>
            <a:r>
              <a:rPr lang="en-US" sz="2000" b="1">
                <a:latin typeface="Montserrat"/>
              </a:rPr>
              <a:t>national network of apprenticeship colleagues</a:t>
            </a:r>
            <a:r>
              <a:rPr lang="en-US" sz="2000">
                <a:latin typeface="Montserrat"/>
              </a:rPr>
              <a:t> for peer-to-peer learning</a:t>
            </a:r>
          </a:p>
        </p:txBody>
      </p:sp>
      <p:pic>
        <p:nvPicPr>
          <p:cNvPr id="16" name="Picture 1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C795DA6E-3D56-6157-2E7B-25E2B4871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8" y="3604438"/>
            <a:ext cx="2095777" cy="2095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64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87E82B-03DA-4EA8-9122-E6AA903685DA}"/>
              </a:ext>
            </a:extLst>
          </p:cNvPr>
          <p:cNvSpPr/>
          <p:nvPr/>
        </p:nvSpPr>
        <p:spPr>
          <a:xfrm>
            <a:off x="3743324" y="0"/>
            <a:ext cx="4048125" cy="5457825"/>
          </a:xfrm>
          <a:prstGeom prst="rect">
            <a:avLst/>
          </a:prstGeom>
          <a:solidFill>
            <a:srgbClr val="0D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31D29-E40B-401F-88B7-A824043ECB26}"/>
              </a:ext>
            </a:extLst>
          </p:cNvPr>
          <p:cNvSpPr txBox="1"/>
          <p:nvPr/>
        </p:nvSpPr>
        <p:spPr>
          <a:xfrm>
            <a:off x="3619015" y="1590001"/>
            <a:ext cx="4296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What Is Apprenticeship?</a:t>
            </a:r>
            <a:endParaRPr lang="en-US" sz="3500" b="1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E829F-FDDC-49CE-8EE7-E9CCCA624648}"/>
              </a:ext>
            </a:extLst>
          </p:cNvPr>
          <p:cNvSpPr txBox="1"/>
          <p:nvPr/>
        </p:nvSpPr>
        <p:spPr>
          <a:xfrm>
            <a:off x="3965119" y="2912873"/>
            <a:ext cx="28003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spc="300">
                <a:solidFill>
                  <a:srgbClr val="74BF4B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01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DAC9D-3D30-A368-FC6C-A235A08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9DF5A-B0A4-943E-7D5F-24CFA50CA694}"/>
              </a:ext>
            </a:extLst>
          </p:cNvPr>
          <p:cNvSpPr/>
          <p:nvPr/>
        </p:nvSpPr>
        <p:spPr>
          <a:xfrm>
            <a:off x="3743324" y="5426338"/>
            <a:ext cx="4048125" cy="210312"/>
          </a:xfrm>
          <a:prstGeom prst="rect">
            <a:avLst/>
          </a:prstGeom>
          <a:solidFill>
            <a:srgbClr val="00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                                 </a:t>
            </a:r>
          </a:p>
        </p:txBody>
      </p:sp>
      <p:pic>
        <p:nvPicPr>
          <p:cNvPr id="2" name="Picture 1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0B4BAA65-7457-DBBB-CB60-386ED6519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7" y="5845327"/>
            <a:ext cx="928496" cy="876147"/>
          </a:xfrm>
          <a:prstGeom prst="rect">
            <a:avLst/>
          </a:prstGeom>
        </p:spPr>
      </p:pic>
      <p:pic>
        <p:nvPicPr>
          <p:cNvPr id="6" name="Picture 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93F15998-6FC2-21E9-DB6C-105850ECB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5" b="14828"/>
          <a:stretch/>
        </p:blipFill>
        <p:spPr>
          <a:xfrm>
            <a:off x="1302156" y="5985474"/>
            <a:ext cx="1204058" cy="73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67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D87A7FE-F900-466C-8E1F-5D08CCB7742B}"/>
              </a:ext>
            </a:extLst>
          </p:cNvPr>
          <p:cNvSpPr/>
          <p:nvPr/>
        </p:nvSpPr>
        <p:spPr>
          <a:xfrm>
            <a:off x="1" y="2541"/>
            <a:ext cx="6096000" cy="6855459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1B0CF-AFD4-40E8-B045-FF64C32162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4492" y="1502441"/>
            <a:ext cx="4470400" cy="740577"/>
          </a:xfrm>
        </p:spPr>
        <p:txBody>
          <a:bodyPr/>
          <a:lstStyle/>
          <a:p>
            <a:r>
              <a:rPr lang="en-US"/>
              <a:t>A Proven Workforce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60D52-695F-4214-9D33-14B867B5FD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514492" y="2157663"/>
            <a:ext cx="4101101" cy="2247288"/>
          </a:xfrm>
        </p:spPr>
        <p:txBody>
          <a:bodyPr/>
          <a:lstStyle/>
          <a:p>
            <a:r>
              <a:rPr lang="en-US" sz="1600" dirty="0">
                <a:latin typeface="Franklin Gothic Book"/>
                <a:cs typeface="Segoe UI"/>
              </a:rPr>
              <a:t>Registered Apprenticeship is a time-tested, customizable, and industry-validated strategy that Academies can utilize to </a:t>
            </a:r>
            <a:r>
              <a:rPr lang="en-US" sz="1600" b="1" dirty="0">
                <a:latin typeface="Franklin Gothic Book"/>
                <a:cs typeface="Segoe UI"/>
              </a:rPr>
              <a:t>provide students</a:t>
            </a:r>
            <a:r>
              <a:rPr lang="en-US" sz="1600" dirty="0">
                <a:latin typeface="Franklin Gothic Book"/>
                <a:cs typeface="Segoe UI"/>
              </a:rPr>
              <a:t> with paid, mentored on-the-job learning for in-demand careers and portable national credentials and </a:t>
            </a:r>
            <a:r>
              <a:rPr lang="en-US" sz="1600" b="1" dirty="0">
                <a:latin typeface="Franklin Gothic Book"/>
                <a:cs typeface="Segoe UI"/>
              </a:rPr>
              <a:t>provide local employers</a:t>
            </a:r>
            <a:r>
              <a:rPr lang="en-US" sz="1600" dirty="0">
                <a:latin typeface="Franklin Gothic Book"/>
                <a:cs typeface="Segoe UI"/>
              </a:rPr>
              <a:t> with a broader, more diverse, and knowledgeable talent pipeline. </a:t>
            </a:r>
            <a:endParaRPr lang="en-US" sz="1600" dirty="0">
              <a:latin typeface="Franklin Gothic Book"/>
              <a:cs typeface="Segoe UI" panose="020B0502040204020203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4785ED2-35FA-4924-ACC8-DFB282DDD299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8286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E067368-F49D-4FDA-8181-118B3A3EF104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8286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D8B1D7C-E197-42A1-B6A0-87C9A04984B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8286"/>
          <a:stretch/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8D659D-301D-8B85-3A2B-CC6BA4B9385D}"/>
              </a:ext>
            </a:extLst>
          </p:cNvPr>
          <p:cNvSpPr/>
          <p:nvPr/>
        </p:nvSpPr>
        <p:spPr>
          <a:xfrm>
            <a:off x="-1" y="277392"/>
            <a:ext cx="6462445" cy="531495"/>
          </a:xfrm>
          <a:prstGeom prst="rect">
            <a:avLst/>
          </a:prstGeom>
          <a:solidFill>
            <a:srgbClr val="00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E1D09-218C-5593-645B-0042586B36B7}"/>
              </a:ext>
            </a:extLst>
          </p:cNvPr>
          <p:cNvSpPr txBox="1"/>
          <p:nvPr/>
        </p:nvSpPr>
        <p:spPr>
          <a:xfrm>
            <a:off x="0" y="87000"/>
            <a:ext cx="5629331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  <a:ea typeface="Montserrat Light" charset="0"/>
                <a:cs typeface="Montserrat Light" charset="0"/>
              </a:rPr>
              <a:t>Registered Apprenticeship</a:t>
            </a:r>
          </a:p>
        </p:txBody>
      </p:sp>
      <p:pic>
        <p:nvPicPr>
          <p:cNvPr id="5" name="Picture 4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23D53736-E50F-F31C-BD65-984DDFFF2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35" y="5716524"/>
            <a:ext cx="1124024" cy="1060651"/>
          </a:xfrm>
          <a:prstGeom prst="rect">
            <a:avLst/>
          </a:prstGeom>
        </p:spPr>
      </p:pic>
      <p:pic>
        <p:nvPicPr>
          <p:cNvPr id="7" name="Picture 6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C3E2B485-11BF-896A-2A71-ABEDE93A3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49" y="5727418"/>
            <a:ext cx="935213" cy="935213"/>
          </a:xfrm>
          <a:prstGeom prst="rect">
            <a:avLst/>
          </a:prstGeom>
        </p:spPr>
      </p:pic>
      <p:pic>
        <p:nvPicPr>
          <p:cNvPr id="11" name="Picture 10" descr="A person sitting at a desk looking at a computer screen&#10;&#10;Description automatically generated">
            <a:extLst>
              <a:ext uri="{FF2B5EF4-FFF2-40B4-BE49-F238E27FC236}">
                <a16:creationId xmlns:a16="http://schemas.microsoft.com/office/drawing/2014/main" id="{1BD784F5-D7F0-0165-3E91-3C01D431FE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r="46126"/>
          <a:stretch/>
        </p:blipFill>
        <p:spPr>
          <a:xfrm>
            <a:off x="457199" y="1510457"/>
            <a:ext cx="2140075" cy="3849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04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5720D6E-90B1-40DD-9F1E-46431EF8C404}"/>
              </a:ext>
            </a:extLst>
          </p:cNvPr>
          <p:cNvSpPr txBox="1"/>
          <p:nvPr/>
        </p:nvSpPr>
        <p:spPr>
          <a:xfrm>
            <a:off x="622573" y="4401245"/>
            <a:ext cx="184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Employer Involvement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AutoShape 23">
            <a:extLst>
              <a:ext uri="{FF2B5EF4-FFF2-40B4-BE49-F238E27FC236}">
                <a16:creationId xmlns:a16="http://schemas.microsoft.com/office/drawing/2014/main" id="{0AD25555-69F5-4858-998E-1B2B24415F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73111" y="3103967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66" name="Grupa 65">
            <a:extLst>
              <a:ext uri="{FF2B5EF4-FFF2-40B4-BE49-F238E27FC236}">
                <a16:creationId xmlns:a16="http://schemas.microsoft.com/office/drawing/2014/main" id="{A13B2108-8241-4D79-80DD-6F8737DAF366}"/>
              </a:ext>
            </a:extLst>
          </p:cNvPr>
          <p:cNvGrpSpPr/>
          <p:nvPr/>
        </p:nvGrpSpPr>
        <p:grpSpPr>
          <a:xfrm>
            <a:off x="1273111" y="3103967"/>
            <a:ext cx="541337" cy="412750"/>
            <a:chOff x="906463" y="3402013"/>
            <a:chExt cx="541337" cy="412750"/>
          </a:xfrm>
        </p:grpSpPr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5B867728-F9E2-487C-8C41-683E4F829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6ED02190-C56C-4851-98A2-99B162A4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CB7DE707-AF98-4DEE-881D-98F637F4C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B4A49EF-72A2-40E2-8FEC-DC68B39E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45E16220-24A4-4AB4-8017-D9E58467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106B5-1E28-1B7A-102E-39B824CB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FDDE8-1C3C-D840-2F3F-A16C7F23779F}"/>
              </a:ext>
            </a:extLst>
          </p:cNvPr>
          <p:cNvSpPr/>
          <p:nvPr/>
        </p:nvSpPr>
        <p:spPr>
          <a:xfrm>
            <a:off x="0" y="0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35908-DF90-AB1E-710D-66D422426715}"/>
              </a:ext>
            </a:extLst>
          </p:cNvPr>
          <p:cNvSpPr/>
          <p:nvPr/>
        </p:nvSpPr>
        <p:spPr>
          <a:xfrm>
            <a:off x="0" y="286969"/>
            <a:ext cx="8737431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C97D5-3984-56FD-6D66-1917BE2243A6}"/>
              </a:ext>
            </a:extLst>
          </p:cNvPr>
          <p:cNvSpPr txBox="1"/>
          <p:nvPr/>
        </p:nvSpPr>
        <p:spPr>
          <a:xfrm>
            <a:off x="-12296" y="137444"/>
            <a:ext cx="8729196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Montserrat" panose="00000500000000000000" pitchFamily="2" charset="0"/>
                <a:ea typeface="Montserrat Light" charset="0"/>
                <a:cs typeface="Montserrat Light" charset="0"/>
              </a:rPr>
              <a:t>Five Core Components of Apprenticeship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AA9600-A8C9-1B65-D35A-AAD94CB6F63A}"/>
              </a:ext>
            </a:extLst>
          </p:cNvPr>
          <p:cNvSpPr/>
          <p:nvPr/>
        </p:nvSpPr>
        <p:spPr>
          <a:xfrm>
            <a:off x="781838" y="2732085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1" name="Graphic 1953081532" descr="Handshake with solid fill">
            <a:extLst>
              <a:ext uri="{FF2B5EF4-FFF2-40B4-BE49-F238E27FC236}">
                <a16:creationId xmlns:a16="http://schemas.microsoft.com/office/drawing/2014/main" id="{A85E1257-8A5D-91ED-3D83-01100CA03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288" y="2770820"/>
            <a:ext cx="1371600" cy="1371600"/>
          </a:xfrm>
          <a:prstGeom prst="rect">
            <a:avLst/>
          </a:prstGeom>
        </p:spPr>
      </p:pic>
      <p:sp>
        <p:nvSpPr>
          <p:cNvPr id="22" name="pole tekstowe 13">
            <a:extLst>
              <a:ext uri="{FF2B5EF4-FFF2-40B4-BE49-F238E27FC236}">
                <a16:creationId xmlns:a16="http://schemas.microsoft.com/office/drawing/2014/main" id="{24D26FFA-7E32-D903-82B8-ADFE0432B082}"/>
              </a:ext>
            </a:extLst>
          </p:cNvPr>
          <p:cNvSpPr txBox="1"/>
          <p:nvPr/>
        </p:nvSpPr>
        <p:spPr>
          <a:xfrm>
            <a:off x="7434649" y="4430555"/>
            <a:ext cx="147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Rewards for </a:t>
            </a:r>
          </a:p>
          <a:p>
            <a:pPr algn="ctr"/>
            <a:r>
              <a:rPr lang="en-US" b="1">
                <a:latin typeface="Montserrat" panose="00000500000000000000" pitchFamily="2" charset="0"/>
              </a:rPr>
              <a:t>Skill Gains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27152BBA-4CC2-534C-3508-6EA32451A0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917869" y="3123993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5" name="Grupa 65">
            <a:extLst>
              <a:ext uri="{FF2B5EF4-FFF2-40B4-BE49-F238E27FC236}">
                <a16:creationId xmlns:a16="http://schemas.microsoft.com/office/drawing/2014/main" id="{90B225DF-932B-0B7D-77D6-B820B9E3585D}"/>
              </a:ext>
            </a:extLst>
          </p:cNvPr>
          <p:cNvGrpSpPr/>
          <p:nvPr/>
        </p:nvGrpSpPr>
        <p:grpSpPr>
          <a:xfrm>
            <a:off x="7917869" y="3123993"/>
            <a:ext cx="541337" cy="412750"/>
            <a:chOff x="906463" y="3402013"/>
            <a:chExt cx="541337" cy="41275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0ACE7DE-9369-24FE-5C43-18FFB921B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08CA221-255A-38E6-3441-0E2D8637B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31E4AD9-2626-65F5-0927-DA88195F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E9BF784-47FD-13E4-6B78-868081C85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6FC81EC-9251-FDE0-76C3-F8210772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29B0F792-302C-56C0-24E1-81BCCE5BD69B}"/>
              </a:ext>
            </a:extLst>
          </p:cNvPr>
          <p:cNvSpPr/>
          <p:nvPr/>
        </p:nvSpPr>
        <p:spPr>
          <a:xfrm>
            <a:off x="7357596" y="2780966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pole tekstowe 13">
            <a:extLst>
              <a:ext uri="{FF2B5EF4-FFF2-40B4-BE49-F238E27FC236}">
                <a16:creationId xmlns:a16="http://schemas.microsoft.com/office/drawing/2014/main" id="{0428BEA9-ADEA-45D6-0DB3-199F38DB473A}"/>
              </a:ext>
            </a:extLst>
          </p:cNvPr>
          <p:cNvSpPr txBox="1"/>
          <p:nvPr/>
        </p:nvSpPr>
        <p:spPr>
          <a:xfrm>
            <a:off x="9306302" y="4430555"/>
            <a:ext cx="187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National Occupational Credential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AutoShape 23">
            <a:extLst>
              <a:ext uri="{FF2B5EF4-FFF2-40B4-BE49-F238E27FC236}">
                <a16:creationId xmlns:a16="http://schemas.microsoft.com/office/drawing/2014/main" id="{C202BB7B-319C-EBC7-2FD0-6624D993715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996892" y="3147496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42" name="Grupa 65">
            <a:extLst>
              <a:ext uri="{FF2B5EF4-FFF2-40B4-BE49-F238E27FC236}">
                <a16:creationId xmlns:a16="http://schemas.microsoft.com/office/drawing/2014/main" id="{53070325-D1D9-6DD2-E46F-C07405C3A158}"/>
              </a:ext>
            </a:extLst>
          </p:cNvPr>
          <p:cNvGrpSpPr/>
          <p:nvPr/>
        </p:nvGrpSpPr>
        <p:grpSpPr>
          <a:xfrm>
            <a:off x="9996892" y="3147496"/>
            <a:ext cx="541337" cy="412750"/>
            <a:chOff x="906463" y="3402013"/>
            <a:chExt cx="541337" cy="412750"/>
          </a:xfrm>
        </p:grpSpPr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499AB82D-6CC9-1045-661D-A4F8056D2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917727D5-2E66-4807-FDE9-BACA7499E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688D1DD8-3DA5-D13C-54CD-4BAB61233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F160BC98-E6F8-087C-EE6A-F24EDBB0C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CE670E54-9569-DEE2-2BC2-4930A8C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7957D407-9E81-3EA3-F7D2-CC6829FE3C76}"/>
              </a:ext>
            </a:extLst>
          </p:cNvPr>
          <p:cNvSpPr/>
          <p:nvPr/>
        </p:nvSpPr>
        <p:spPr>
          <a:xfrm>
            <a:off x="9505619" y="2775614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8" name="pole tekstowe 13">
            <a:extLst>
              <a:ext uri="{FF2B5EF4-FFF2-40B4-BE49-F238E27FC236}">
                <a16:creationId xmlns:a16="http://schemas.microsoft.com/office/drawing/2014/main" id="{82424D33-A6B2-6E06-6099-F51DA3D7FBEB}"/>
              </a:ext>
            </a:extLst>
          </p:cNvPr>
          <p:cNvSpPr txBox="1"/>
          <p:nvPr/>
        </p:nvSpPr>
        <p:spPr>
          <a:xfrm>
            <a:off x="2906132" y="4430555"/>
            <a:ext cx="156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Structured On-the-Job Learning (OJL)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70" name="AutoShape 23">
            <a:extLst>
              <a:ext uri="{FF2B5EF4-FFF2-40B4-BE49-F238E27FC236}">
                <a16:creationId xmlns:a16="http://schemas.microsoft.com/office/drawing/2014/main" id="{AE9F74C6-6DB7-F333-6E8B-46992DF8B2E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71975" y="3108422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71" name="Grupa 65">
            <a:extLst>
              <a:ext uri="{FF2B5EF4-FFF2-40B4-BE49-F238E27FC236}">
                <a16:creationId xmlns:a16="http://schemas.microsoft.com/office/drawing/2014/main" id="{D8792ED4-02D9-23BD-8C22-8C353FBC6057}"/>
              </a:ext>
            </a:extLst>
          </p:cNvPr>
          <p:cNvGrpSpPr/>
          <p:nvPr/>
        </p:nvGrpSpPr>
        <p:grpSpPr>
          <a:xfrm>
            <a:off x="3471975" y="3108422"/>
            <a:ext cx="541337" cy="412750"/>
            <a:chOff x="906463" y="3402013"/>
            <a:chExt cx="541337" cy="412750"/>
          </a:xfrm>
        </p:grpSpPr>
        <p:sp>
          <p:nvSpPr>
            <p:cNvPr id="72" name="Freeform 25">
              <a:extLst>
                <a:ext uri="{FF2B5EF4-FFF2-40B4-BE49-F238E27FC236}">
                  <a16:creationId xmlns:a16="http://schemas.microsoft.com/office/drawing/2014/main" id="{74B91DD2-BEFA-823E-77A3-C19772847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49119DF0-3106-0DF7-C7C9-31F88D89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5443EFB-586E-5872-EF4F-A7C898121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630C4116-E56B-6F02-A9F2-67016F43F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DE8DF329-28E6-EBC7-EF08-9254D6EFD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D3D2E115-50CC-4CDA-A909-4ABA78D0750F}"/>
              </a:ext>
            </a:extLst>
          </p:cNvPr>
          <p:cNvSpPr/>
          <p:nvPr/>
        </p:nvSpPr>
        <p:spPr>
          <a:xfrm>
            <a:off x="2980702" y="2736540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920DAB3-B8B9-9A59-23CB-15B5436F4366}"/>
              </a:ext>
            </a:extLst>
          </p:cNvPr>
          <p:cNvGrpSpPr/>
          <p:nvPr/>
        </p:nvGrpSpPr>
        <p:grpSpPr>
          <a:xfrm>
            <a:off x="7688814" y="2979531"/>
            <a:ext cx="914400" cy="914400"/>
            <a:chOff x="0" y="0"/>
            <a:chExt cx="304050" cy="282000"/>
          </a:xfrm>
          <a:solidFill>
            <a:srgbClr val="0D274D"/>
          </a:solidFill>
        </p:grpSpPr>
        <p:sp>
          <p:nvSpPr>
            <p:cNvPr id="80" name="Google Shape;5017;p59">
              <a:extLst>
                <a:ext uri="{FF2B5EF4-FFF2-40B4-BE49-F238E27FC236}">
                  <a16:creationId xmlns:a16="http://schemas.microsoft.com/office/drawing/2014/main" id="{15A7C44F-08B8-05CA-5DD6-647E831D1DBC}"/>
                </a:ext>
              </a:extLst>
            </p:cNvPr>
            <p:cNvSpPr/>
            <p:nvPr/>
          </p:nvSpPr>
          <p:spPr>
            <a:xfrm>
              <a:off x="97675" y="748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1" name="Google Shape;5018;p59">
              <a:extLst>
                <a:ext uri="{FF2B5EF4-FFF2-40B4-BE49-F238E27FC236}">
                  <a16:creationId xmlns:a16="http://schemas.microsoft.com/office/drawing/2014/main" id="{CC9C14AA-0E28-362C-0F54-2082AD2AB185}"/>
                </a:ext>
              </a:extLst>
            </p:cNvPr>
            <p:cNvSpPr/>
            <p:nvPr/>
          </p:nvSpPr>
          <p:spPr>
            <a:xfrm>
              <a:off x="800" y="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2" name="Google Shape;5019;p59">
              <a:extLst>
                <a:ext uri="{FF2B5EF4-FFF2-40B4-BE49-F238E27FC236}">
                  <a16:creationId xmlns:a16="http://schemas.microsoft.com/office/drawing/2014/main" id="{7AED50D0-024E-7C6A-7F63-AB2221C37100}"/>
                </a:ext>
              </a:extLst>
            </p:cNvPr>
            <p:cNvSpPr/>
            <p:nvPr/>
          </p:nvSpPr>
          <p:spPr>
            <a:xfrm>
              <a:off x="800" y="779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3" name="Google Shape;5020;p59">
              <a:extLst>
                <a:ext uri="{FF2B5EF4-FFF2-40B4-BE49-F238E27FC236}">
                  <a16:creationId xmlns:a16="http://schemas.microsoft.com/office/drawing/2014/main" id="{6101BD88-B48F-62F6-4883-6F9A721AC9A0}"/>
                </a:ext>
              </a:extLst>
            </p:cNvPr>
            <p:cNvSpPr/>
            <p:nvPr/>
          </p:nvSpPr>
          <p:spPr>
            <a:xfrm>
              <a:off x="800" y="2008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4" name="Google Shape;5021;p59">
              <a:extLst>
                <a:ext uri="{FF2B5EF4-FFF2-40B4-BE49-F238E27FC236}">
                  <a16:creationId xmlns:a16="http://schemas.microsoft.com/office/drawing/2014/main" id="{CDBA3941-6252-E1F1-EEFF-695D817995A1}"/>
                </a:ext>
              </a:extLst>
            </p:cNvPr>
            <p:cNvSpPr/>
            <p:nvPr/>
          </p:nvSpPr>
          <p:spPr>
            <a:xfrm>
              <a:off x="0" y="1394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44A18BC-A907-DBA3-90BF-24E7BFBF4FD5}"/>
              </a:ext>
            </a:extLst>
          </p:cNvPr>
          <p:cNvGrpSpPr/>
          <p:nvPr/>
        </p:nvGrpSpPr>
        <p:grpSpPr>
          <a:xfrm>
            <a:off x="9734219" y="2975710"/>
            <a:ext cx="914400" cy="914400"/>
            <a:chOff x="0" y="0"/>
            <a:chExt cx="296175" cy="297225"/>
          </a:xfrm>
          <a:solidFill>
            <a:srgbClr val="0D274D"/>
          </a:solidFill>
        </p:grpSpPr>
        <p:sp>
          <p:nvSpPr>
            <p:cNvPr id="86" name="Google Shape;8996;p68">
              <a:extLst>
                <a:ext uri="{FF2B5EF4-FFF2-40B4-BE49-F238E27FC236}">
                  <a16:creationId xmlns:a16="http://schemas.microsoft.com/office/drawing/2014/main" id="{592E65AB-BEFC-F9C6-55BD-19522F22196C}"/>
                </a:ext>
              </a:extLst>
            </p:cNvPr>
            <p:cNvSpPr/>
            <p:nvPr/>
          </p:nvSpPr>
          <p:spPr>
            <a:xfrm>
              <a:off x="85850" y="6970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7" name="Google Shape;8997;p68">
              <a:extLst>
                <a:ext uri="{FF2B5EF4-FFF2-40B4-BE49-F238E27FC236}">
                  <a16:creationId xmlns:a16="http://schemas.microsoft.com/office/drawing/2014/main" id="{EF057D27-6858-57E8-423B-A8024CDC8C95}"/>
                </a:ext>
              </a:extLst>
            </p:cNvPr>
            <p:cNvSpPr/>
            <p:nvPr/>
          </p:nvSpPr>
          <p:spPr>
            <a:xfrm>
              <a:off x="129950" y="10515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8" name="Google Shape;8998;p68">
              <a:extLst>
                <a:ext uri="{FF2B5EF4-FFF2-40B4-BE49-F238E27FC236}">
                  <a16:creationId xmlns:a16="http://schemas.microsoft.com/office/drawing/2014/main" id="{53EF152C-C84B-59B5-A86A-757FE107A1AF}"/>
                </a:ext>
              </a:extLst>
            </p:cNvPr>
            <p:cNvSpPr/>
            <p:nvPr/>
          </p:nvSpPr>
          <p:spPr>
            <a:xfrm>
              <a:off x="18125" y="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89" name="Google Shape;8999;p68">
              <a:extLst>
                <a:ext uri="{FF2B5EF4-FFF2-40B4-BE49-F238E27FC236}">
                  <a16:creationId xmlns:a16="http://schemas.microsoft.com/office/drawing/2014/main" id="{4AD0734A-9744-E874-FB36-B46E49378015}"/>
                </a:ext>
              </a:extLst>
            </p:cNvPr>
            <p:cNvSpPr/>
            <p:nvPr/>
          </p:nvSpPr>
          <p:spPr>
            <a:xfrm>
              <a:off x="114200" y="15715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90" name="Google Shape;9000;p68">
              <a:extLst>
                <a:ext uri="{FF2B5EF4-FFF2-40B4-BE49-F238E27FC236}">
                  <a16:creationId xmlns:a16="http://schemas.microsoft.com/office/drawing/2014/main" id="{8134632A-D657-B293-3D99-684CEC0EEC79}"/>
                </a:ext>
              </a:extLst>
            </p:cNvPr>
            <p:cNvSpPr/>
            <p:nvPr/>
          </p:nvSpPr>
          <p:spPr>
            <a:xfrm>
              <a:off x="200850" y="20832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91" name="Google Shape;9001;p68">
              <a:extLst>
                <a:ext uri="{FF2B5EF4-FFF2-40B4-BE49-F238E27FC236}">
                  <a16:creationId xmlns:a16="http://schemas.microsoft.com/office/drawing/2014/main" id="{12AE4480-043B-EBD1-4B22-698FB54B933A}"/>
                </a:ext>
              </a:extLst>
            </p:cNvPr>
            <p:cNvSpPr/>
            <p:nvPr/>
          </p:nvSpPr>
          <p:spPr>
            <a:xfrm>
              <a:off x="0" y="20990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2728" tIns="62728" rIns="62728" bIns="62728" anchor="ctr" anchorCtr="0">
              <a:noAutofit/>
            </a:bodyPr>
            <a:lstStyle/>
            <a:p>
              <a:endParaRPr lang="en-US"/>
            </a:p>
          </p:txBody>
        </p:sp>
      </p:grpSp>
      <p:pic>
        <p:nvPicPr>
          <p:cNvPr id="92" name="Graphic 1373769879" descr="Cycle with people with solid fill">
            <a:extLst>
              <a:ext uri="{FF2B5EF4-FFF2-40B4-BE49-F238E27FC236}">
                <a16:creationId xmlns:a16="http://schemas.microsoft.com/office/drawing/2014/main" id="{B7DF3BC2-8FA9-E9C8-015A-B8F9AA83E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1233" y="2652166"/>
            <a:ext cx="1371600" cy="1371600"/>
          </a:xfrm>
          <a:prstGeom prst="rect">
            <a:avLst/>
          </a:prstGeom>
        </p:spPr>
      </p:pic>
      <p:sp>
        <p:nvSpPr>
          <p:cNvPr id="2" name="AutoShape 23">
            <a:extLst>
              <a:ext uri="{FF2B5EF4-FFF2-40B4-BE49-F238E27FC236}">
                <a16:creationId xmlns:a16="http://schemas.microsoft.com/office/drawing/2014/main" id="{40CDDA88-2853-3643-D51B-A0C9D085167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661668" y="3147496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upa 65">
            <a:extLst>
              <a:ext uri="{FF2B5EF4-FFF2-40B4-BE49-F238E27FC236}">
                <a16:creationId xmlns:a16="http://schemas.microsoft.com/office/drawing/2014/main" id="{2514249C-6FC9-0603-1BBA-E526A6663E12}"/>
              </a:ext>
            </a:extLst>
          </p:cNvPr>
          <p:cNvGrpSpPr/>
          <p:nvPr/>
        </p:nvGrpSpPr>
        <p:grpSpPr>
          <a:xfrm>
            <a:off x="5661668" y="3147496"/>
            <a:ext cx="541337" cy="412750"/>
            <a:chOff x="906463" y="3402013"/>
            <a:chExt cx="541337" cy="412750"/>
          </a:xfrm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A3AFA769-1942-BF8A-86B1-A41702E37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468AF79F-D14E-1A9D-B1E7-D840B3F5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AD063677-DE91-E299-8BB0-863FA681D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9362D877-6892-D42E-F691-3003691D8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D9B466B1-B468-09BA-6A42-67C60D28D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C0A03CB-C16B-4BD8-2A4C-B10861D8CB78}"/>
              </a:ext>
            </a:extLst>
          </p:cNvPr>
          <p:cNvSpPr/>
          <p:nvPr/>
        </p:nvSpPr>
        <p:spPr>
          <a:xfrm>
            <a:off x="5170395" y="2775614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pole tekstowe 13">
            <a:extLst>
              <a:ext uri="{FF2B5EF4-FFF2-40B4-BE49-F238E27FC236}">
                <a16:creationId xmlns:a16="http://schemas.microsoft.com/office/drawing/2014/main" id="{B4272941-D097-1946-27BF-AB7190799F50}"/>
              </a:ext>
            </a:extLst>
          </p:cNvPr>
          <p:cNvSpPr txBox="1"/>
          <p:nvPr/>
        </p:nvSpPr>
        <p:spPr>
          <a:xfrm>
            <a:off x="5075294" y="4430493"/>
            <a:ext cx="156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Related Instruction (RI)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34" name="Graphic 33" descr="Classroom with solid fill">
            <a:extLst>
              <a:ext uri="{FF2B5EF4-FFF2-40B4-BE49-F238E27FC236}">
                <a16:creationId xmlns:a16="http://schemas.microsoft.com/office/drawing/2014/main" id="{1A9DC2EC-2FAD-9490-9FAE-FA41B9EB0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5623" y="2859212"/>
            <a:ext cx="1113144" cy="1113144"/>
          </a:xfrm>
          <a:prstGeom prst="rect">
            <a:avLst/>
          </a:prstGeom>
        </p:spPr>
      </p:pic>
      <p:pic>
        <p:nvPicPr>
          <p:cNvPr id="35" name="Picture 34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395C75F0-B531-0BEF-4FC7-751462822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36" name="Picture 3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E12A4614-9241-6104-A856-EA0DCB1CC7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74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5720D6E-90B1-40DD-9F1E-46431EF8C404}"/>
              </a:ext>
            </a:extLst>
          </p:cNvPr>
          <p:cNvSpPr txBox="1"/>
          <p:nvPr/>
        </p:nvSpPr>
        <p:spPr>
          <a:xfrm>
            <a:off x="782830" y="3699793"/>
            <a:ext cx="184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Sponsor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AutoShape 23">
            <a:extLst>
              <a:ext uri="{FF2B5EF4-FFF2-40B4-BE49-F238E27FC236}">
                <a16:creationId xmlns:a16="http://schemas.microsoft.com/office/drawing/2014/main" id="{0AD25555-69F5-4858-998E-1B2B24415F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80503" y="2566638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66" name="Grupa 65">
            <a:extLst>
              <a:ext uri="{FF2B5EF4-FFF2-40B4-BE49-F238E27FC236}">
                <a16:creationId xmlns:a16="http://schemas.microsoft.com/office/drawing/2014/main" id="{A13B2108-8241-4D79-80DD-6F8737DAF366}"/>
              </a:ext>
            </a:extLst>
          </p:cNvPr>
          <p:cNvGrpSpPr/>
          <p:nvPr/>
        </p:nvGrpSpPr>
        <p:grpSpPr>
          <a:xfrm>
            <a:off x="1480503" y="2566638"/>
            <a:ext cx="541337" cy="412750"/>
            <a:chOff x="906463" y="3402013"/>
            <a:chExt cx="541337" cy="412750"/>
          </a:xfrm>
        </p:grpSpPr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5B867728-F9E2-487C-8C41-683E4F829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6ED02190-C56C-4851-98A2-99B162A4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CB7DE707-AF98-4DEE-881D-98F637F4C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B4A49EF-72A2-40E2-8FEC-DC68B39E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45E16220-24A4-4AB4-8017-D9E58467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106B5-1E28-1B7A-102E-39B824CB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FDDE8-1C3C-D840-2F3F-A16C7F23779F}"/>
              </a:ext>
            </a:extLst>
          </p:cNvPr>
          <p:cNvSpPr/>
          <p:nvPr/>
        </p:nvSpPr>
        <p:spPr>
          <a:xfrm>
            <a:off x="0" y="0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35908-DF90-AB1E-710D-66D422426715}"/>
              </a:ext>
            </a:extLst>
          </p:cNvPr>
          <p:cNvSpPr/>
          <p:nvPr/>
        </p:nvSpPr>
        <p:spPr>
          <a:xfrm>
            <a:off x="1" y="286969"/>
            <a:ext cx="5146830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C97D5-3984-56FD-6D66-1917BE2243A6}"/>
              </a:ext>
            </a:extLst>
          </p:cNvPr>
          <p:cNvSpPr txBox="1"/>
          <p:nvPr/>
        </p:nvSpPr>
        <p:spPr>
          <a:xfrm>
            <a:off x="-12296" y="137444"/>
            <a:ext cx="5159126" cy="7067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Montserrat"/>
                <a:ea typeface="Montserrat Light" charset="0"/>
                <a:cs typeface="Montserrat Light" charset="0"/>
              </a:rPr>
              <a:t>Apprenticeship Roles</a:t>
            </a:r>
            <a:endParaRPr lang="en-US" sz="3000" b="1">
              <a:solidFill>
                <a:schemeClr val="bg1"/>
              </a:solidFill>
              <a:latin typeface="Montserrat" panose="00000500000000000000" pitchFamily="2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AA9600-A8C9-1B65-D35A-AAD94CB6F63A}"/>
              </a:ext>
            </a:extLst>
          </p:cNvPr>
          <p:cNvSpPr/>
          <p:nvPr/>
        </p:nvSpPr>
        <p:spPr>
          <a:xfrm>
            <a:off x="989230" y="2194756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pole tekstowe 13">
            <a:extLst>
              <a:ext uri="{FF2B5EF4-FFF2-40B4-BE49-F238E27FC236}">
                <a16:creationId xmlns:a16="http://schemas.microsoft.com/office/drawing/2014/main" id="{24D26FFA-7E32-D903-82B8-ADFE0432B082}"/>
              </a:ext>
            </a:extLst>
          </p:cNvPr>
          <p:cNvSpPr txBox="1"/>
          <p:nvPr/>
        </p:nvSpPr>
        <p:spPr>
          <a:xfrm>
            <a:off x="6539101" y="3710252"/>
            <a:ext cx="147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Employer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27152BBA-4CC2-534C-3508-6EA32451A0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078883" y="2567813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5" name="Grupa 65">
            <a:extLst>
              <a:ext uri="{FF2B5EF4-FFF2-40B4-BE49-F238E27FC236}">
                <a16:creationId xmlns:a16="http://schemas.microsoft.com/office/drawing/2014/main" id="{90B225DF-932B-0B7D-77D6-B820B9E3585D}"/>
              </a:ext>
            </a:extLst>
          </p:cNvPr>
          <p:cNvGrpSpPr/>
          <p:nvPr/>
        </p:nvGrpSpPr>
        <p:grpSpPr>
          <a:xfrm>
            <a:off x="7078883" y="2567813"/>
            <a:ext cx="541337" cy="412750"/>
            <a:chOff x="906463" y="3402013"/>
            <a:chExt cx="541337" cy="41275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0ACE7DE-9369-24FE-5C43-18FFB921B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08CA221-255A-38E6-3441-0E2D8637B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31E4AD9-2626-65F5-0927-DA88195F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E9BF784-47FD-13E4-6B78-868081C85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6FC81EC-9251-FDE0-76C3-F8210772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29B0F792-302C-56C0-24E1-81BCCE5BD69B}"/>
              </a:ext>
            </a:extLst>
          </p:cNvPr>
          <p:cNvSpPr/>
          <p:nvPr/>
        </p:nvSpPr>
        <p:spPr>
          <a:xfrm>
            <a:off x="6518610" y="2224786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pole tekstowe 13">
            <a:extLst>
              <a:ext uri="{FF2B5EF4-FFF2-40B4-BE49-F238E27FC236}">
                <a16:creationId xmlns:a16="http://schemas.microsoft.com/office/drawing/2014/main" id="{0428BEA9-ADEA-45D6-0DB3-199F38DB473A}"/>
              </a:ext>
            </a:extLst>
          </p:cNvPr>
          <p:cNvSpPr txBox="1"/>
          <p:nvPr/>
        </p:nvSpPr>
        <p:spPr>
          <a:xfrm>
            <a:off x="9054705" y="3722489"/>
            <a:ext cx="18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Partner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AutoShape 23">
            <a:extLst>
              <a:ext uri="{FF2B5EF4-FFF2-40B4-BE49-F238E27FC236}">
                <a16:creationId xmlns:a16="http://schemas.microsoft.com/office/drawing/2014/main" id="{C202BB7B-319C-EBC7-2FD0-6624D993715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745295" y="2603553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42" name="Grupa 65">
            <a:extLst>
              <a:ext uri="{FF2B5EF4-FFF2-40B4-BE49-F238E27FC236}">
                <a16:creationId xmlns:a16="http://schemas.microsoft.com/office/drawing/2014/main" id="{53070325-D1D9-6DD2-E46F-C07405C3A158}"/>
              </a:ext>
            </a:extLst>
          </p:cNvPr>
          <p:cNvGrpSpPr/>
          <p:nvPr/>
        </p:nvGrpSpPr>
        <p:grpSpPr>
          <a:xfrm>
            <a:off x="9745295" y="2603553"/>
            <a:ext cx="541337" cy="412750"/>
            <a:chOff x="906463" y="3402013"/>
            <a:chExt cx="541337" cy="412750"/>
          </a:xfrm>
        </p:grpSpPr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499AB82D-6CC9-1045-661D-A4F8056D2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917727D5-2E66-4807-FDE9-BACA7499E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688D1DD8-3DA5-D13C-54CD-4BAB61233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F160BC98-E6F8-087C-EE6A-F24EDBB0C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CE670E54-9569-DEE2-2BC2-4930A8C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7957D407-9E81-3EA3-F7D2-CC6829FE3C76}"/>
              </a:ext>
            </a:extLst>
          </p:cNvPr>
          <p:cNvSpPr/>
          <p:nvPr/>
        </p:nvSpPr>
        <p:spPr>
          <a:xfrm>
            <a:off x="9254022" y="2231671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AutoShape 23">
            <a:extLst>
              <a:ext uri="{FF2B5EF4-FFF2-40B4-BE49-F238E27FC236}">
                <a16:creationId xmlns:a16="http://schemas.microsoft.com/office/drawing/2014/main" id="{40CDDA88-2853-3643-D51B-A0C9D085167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06247" y="2610167"/>
            <a:ext cx="541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upa 65">
            <a:extLst>
              <a:ext uri="{FF2B5EF4-FFF2-40B4-BE49-F238E27FC236}">
                <a16:creationId xmlns:a16="http://schemas.microsoft.com/office/drawing/2014/main" id="{2514249C-6FC9-0603-1BBA-E526A6663E12}"/>
              </a:ext>
            </a:extLst>
          </p:cNvPr>
          <p:cNvGrpSpPr/>
          <p:nvPr/>
        </p:nvGrpSpPr>
        <p:grpSpPr>
          <a:xfrm>
            <a:off x="4106247" y="2610167"/>
            <a:ext cx="541337" cy="412750"/>
            <a:chOff x="906463" y="3402013"/>
            <a:chExt cx="541337" cy="412750"/>
          </a:xfrm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A3AFA769-1942-BF8A-86B1-A41702E37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013" y="3402013"/>
              <a:ext cx="376237" cy="412750"/>
            </a:xfrm>
            <a:custGeom>
              <a:avLst/>
              <a:gdLst>
                <a:gd name="T0" fmla="*/ 1523 w 1656"/>
                <a:gd name="T1" fmla="*/ 1474 h 1814"/>
                <a:gd name="T2" fmla="*/ 1409 w 1656"/>
                <a:gd name="T3" fmla="*/ 1100 h 1814"/>
                <a:gd name="T4" fmla="*/ 1409 w 1656"/>
                <a:gd name="T5" fmla="*/ 721 h 1814"/>
                <a:gd name="T6" fmla="*/ 1238 w 1656"/>
                <a:gd name="T7" fmla="*/ 309 h 1814"/>
                <a:gd name="T8" fmla="*/ 896 w 1656"/>
                <a:gd name="T9" fmla="*/ 144 h 1814"/>
                <a:gd name="T10" fmla="*/ 896 w 1656"/>
                <a:gd name="T11" fmla="*/ 0 h 1814"/>
                <a:gd name="T12" fmla="*/ 756 w 1656"/>
                <a:gd name="T13" fmla="*/ 0 h 1814"/>
                <a:gd name="T14" fmla="*/ 756 w 1656"/>
                <a:gd name="T15" fmla="*/ 144 h 1814"/>
                <a:gd name="T16" fmla="*/ 247 w 1656"/>
                <a:gd name="T17" fmla="*/ 727 h 1814"/>
                <a:gd name="T18" fmla="*/ 247 w 1656"/>
                <a:gd name="T19" fmla="*/ 1100 h 1814"/>
                <a:gd name="T20" fmla="*/ 133 w 1656"/>
                <a:gd name="T21" fmla="*/ 1474 h 1814"/>
                <a:gd name="T22" fmla="*/ 0 w 1656"/>
                <a:gd name="T23" fmla="*/ 1674 h 1814"/>
                <a:gd name="T24" fmla="*/ 631 w 1656"/>
                <a:gd name="T25" fmla="*/ 1674 h 1814"/>
                <a:gd name="T26" fmla="*/ 828 w 1656"/>
                <a:gd name="T27" fmla="*/ 1814 h 1814"/>
                <a:gd name="T28" fmla="*/ 1025 w 1656"/>
                <a:gd name="T29" fmla="*/ 1674 h 1814"/>
                <a:gd name="T30" fmla="*/ 1656 w 1656"/>
                <a:gd name="T31" fmla="*/ 1674 h 1814"/>
                <a:gd name="T32" fmla="*/ 1523 w 1656"/>
                <a:gd name="T33" fmla="*/ 1474 h 1814"/>
                <a:gd name="T34" fmla="*/ 260 w 1656"/>
                <a:gd name="T35" fmla="*/ 1535 h 1814"/>
                <a:gd name="T36" fmla="*/ 386 w 1656"/>
                <a:gd name="T37" fmla="*/ 1100 h 1814"/>
                <a:gd name="T38" fmla="*/ 386 w 1656"/>
                <a:gd name="T39" fmla="*/ 727 h 1814"/>
                <a:gd name="T40" fmla="*/ 826 w 1656"/>
                <a:gd name="T41" fmla="*/ 279 h 1814"/>
                <a:gd name="T42" fmla="*/ 828 w 1656"/>
                <a:gd name="T43" fmla="*/ 279 h 1814"/>
                <a:gd name="T44" fmla="*/ 1140 w 1656"/>
                <a:gd name="T45" fmla="*/ 408 h 1814"/>
                <a:gd name="T46" fmla="*/ 1270 w 1656"/>
                <a:gd name="T47" fmla="*/ 721 h 1814"/>
                <a:gd name="T48" fmla="*/ 1270 w 1656"/>
                <a:gd name="T49" fmla="*/ 1100 h 1814"/>
                <a:gd name="T50" fmla="*/ 1396 w 1656"/>
                <a:gd name="T51" fmla="*/ 1535 h 1814"/>
                <a:gd name="T52" fmla="*/ 260 w 1656"/>
                <a:gd name="T53" fmla="*/ 153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6" h="1814">
                  <a:moveTo>
                    <a:pt x="1523" y="1474"/>
                  </a:moveTo>
                  <a:cubicBezTo>
                    <a:pt x="1448" y="1363"/>
                    <a:pt x="1409" y="1234"/>
                    <a:pt x="1409" y="110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565"/>
                    <a:pt x="1349" y="419"/>
                    <a:pt x="1238" y="309"/>
                  </a:cubicBezTo>
                  <a:cubicBezTo>
                    <a:pt x="1145" y="216"/>
                    <a:pt x="1025" y="159"/>
                    <a:pt x="896" y="144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144"/>
                    <a:pt x="756" y="144"/>
                    <a:pt x="756" y="144"/>
                  </a:cubicBezTo>
                  <a:cubicBezTo>
                    <a:pt x="470" y="180"/>
                    <a:pt x="247" y="428"/>
                    <a:pt x="247" y="727"/>
                  </a:cubicBezTo>
                  <a:cubicBezTo>
                    <a:pt x="247" y="1100"/>
                    <a:pt x="247" y="1100"/>
                    <a:pt x="247" y="1100"/>
                  </a:cubicBezTo>
                  <a:cubicBezTo>
                    <a:pt x="247" y="1234"/>
                    <a:pt x="208" y="1363"/>
                    <a:pt x="133" y="1474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631" y="1674"/>
                    <a:pt x="631" y="1674"/>
                    <a:pt x="631" y="1674"/>
                  </a:cubicBezTo>
                  <a:cubicBezTo>
                    <a:pt x="660" y="1756"/>
                    <a:pt x="737" y="1814"/>
                    <a:pt x="828" y="1814"/>
                  </a:cubicBezTo>
                  <a:cubicBezTo>
                    <a:pt x="919" y="1814"/>
                    <a:pt x="996" y="1756"/>
                    <a:pt x="1025" y="1674"/>
                  </a:cubicBezTo>
                  <a:cubicBezTo>
                    <a:pt x="1656" y="1674"/>
                    <a:pt x="1656" y="1674"/>
                    <a:pt x="1656" y="1674"/>
                  </a:cubicBezTo>
                  <a:lnTo>
                    <a:pt x="1523" y="1474"/>
                  </a:lnTo>
                  <a:close/>
                  <a:moveTo>
                    <a:pt x="260" y="1535"/>
                  </a:moveTo>
                  <a:cubicBezTo>
                    <a:pt x="343" y="1405"/>
                    <a:pt x="386" y="1255"/>
                    <a:pt x="386" y="1100"/>
                  </a:cubicBezTo>
                  <a:cubicBezTo>
                    <a:pt x="386" y="727"/>
                    <a:pt x="386" y="727"/>
                    <a:pt x="386" y="727"/>
                  </a:cubicBezTo>
                  <a:cubicBezTo>
                    <a:pt x="386" y="481"/>
                    <a:pt x="584" y="280"/>
                    <a:pt x="826" y="279"/>
                  </a:cubicBezTo>
                  <a:cubicBezTo>
                    <a:pt x="827" y="279"/>
                    <a:pt x="827" y="279"/>
                    <a:pt x="828" y="279"/>
                  </a:cubicBezTo>
                  <a:cubicBezTo>
                    <a:pt x="946" y="279"/>
                    <a:pt x="1056" y="325"/>
                    <a:pt x="1140" y="408"/>
                  </a:cubicBezTo>
                  <a:cubicBezTo>
                    <a:pt x="1224" y="492"/>
                    <a:pt x="1270" y="603"/>
                    <a:pt x="1270" y="721"/>
                  </a:cubicBezTo>
                  <a:cubicBezTo>
                    <a:pt x="1270" y="1100"/>
                    <a:pt x="1270" y="1100"/>
                    <a:pt x="1270" y="1100"/>
                  </a:cubicBezTo>
                  <a:cubicBezTo>
                    <a:pt x="1270" y="1255"/>
                    <a:pt x="1313" y="1405"/>
                    <a:pt x="1396" y="1535"/>
                  </a:cubicBezTo>
                  <a:lnTo>
                    <a:pt x="260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468AF79F-D14E-1A9D-B1E7-D840B3F5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500438"/>
              <a:ext cx="68262" cy="214313"/>
            </a:xfrm>
            <a:custGeom>
              <a:avLst/>
              <a:gdLst>
                <a:gd name="T0" fmla="*/ 99 w 297"/>
                <a:gd name="T1" fmla="*/ 0 h 946"/>
                <a:gd name="T2" fmla="*/ 0 w 297"/>
                <a:gd name="T3" fmla="*/ 99 h 946"/>
                <a:gd name="T4" fmla="*/ 157 w 297"/>
                <a:gd name="T5" fmla="*/ 477 h 946"/>
                <a:gd name="T6" fmla="*/ 6 w 297"/>
                <a:gd name="T7" fmla="*/ 849 h 946"/>
                <a:gd name="T8" fmla="*/ 106 w 297"/>
                <a:gd name="T9" fmla="*/ 946 h 946"/>
                <a:gd name="T10" fmla="*/ 297 w 297"/>
                <a:gd name="T11" fmla="*/ 477 h 946"/>
                <a:gd name="T12" fmla="*/ 99 w 297"/>
                <a:gd name="T1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1" y="200"/>
                    <a:pt x="157" y="334"/>
                    <a:pt x="157" y="477"/>
                  </a:cubicBezTo>
                  <a:cubicBezTo>
                    <a:pt x="157" y="617"/>
                    <a:pt x="103" y="749"/>
                    <a:pt x="6" y="849"/>
                  </a:cubicBezTo>
                  <a:cubicBezTo>
                    <a:pt x="106" y="946"/>
                    <a:pt x="106" y="946"/>
                    <a:pt x="106" y="946"/>
                  </a:cubicBezTo>
                  <a:cubicBezTo>
                    <a:pt x="229" y="820"/>
                    <a:pt x="297" y="653"/>
                    <a:pt x="297" y="477"/>
                  </a:cubicBezTo>
                  <a:cubicBezTo>
                    <a:pt x="297" y="297"/>
                    <a:pt x="226" y="128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AD063677-DE91-E299-8BB0-863FA681D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544888"/>
              <a:ext cx="49212" cy="125413"/>
            </a:xfrm>
            <a:custGeom>
              <a:avLst/>
              <a:gdLst>
                <a:gd name="T0" fmla="*/ 99 w 215"/>
                <a:gd name="T1" fmla="*/ 0 h 556"/>
                <a:gd name="T2" fmla="*/ 0 w 215"/>
                <a:gd name="T3" fmla="*/ 99 h 556"/>
                <a:gd name="T4" fmla="*/ 75 w 215"/>
                <a:gd name="T5" fmla="*/ 280 h 556"/>
                <a:gd name="T6" fmla="*/ 2 w 215"/>
                <a:gd name="T7" fmla="*/ 459 h 556"/>
                <a:gd name="T8" fmla="*/ 102 w 215"/>
                <a:gd name="T9" fmla="*/ 556 h 556"/>
                <a:gd name="T10" fmla="*/ 215 w 215"/>
                <a:gd name="T11" fmla="*/ 280 h 556"/>
                <a:gd name="T12" fmla="*/ 99 w 215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99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8" y="147"/>
                    <a:pt x="75" y="212"/>
                    <a:pt x="75" y="280"/>
                  </a:cubicBezTo>
                  <a:cubicBezTo>
                    <a:pt x="75" y="347"/>
                    <a:pt x="49" y="411"/>
                    <a:pt x="2" y="459"/>
                  </a:cubicBezTo>
                  <a:cubicBezTo>
                    <a:pt x="102" y="556"/>
                    <a:pt x="102" y="556"/>
                    <a:pt x="102" y="556"/>
                  </a:cubicBezTo>
                  <a:cubicBezTo>
                    <a:pt x="175" y="482"/>
                    <a:pt x="215" y="384"/>
                    <a:pt x="215" y="280"/>
                  </a:cubicBezTo>
                  <a:cubicBezTo>
                    <a:pt x="215" y="174"/>
                    <a:pt x="173" y="75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9362D877-6892-D42E-F691-3003691D8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3" y="3500438"/>
              <a:ext cx="66675" cy="214313"/>
            </a:xfrm>
            <a:custGeom>
              <a:avLst/>
              <a:gdLst>
                <a:gd name="T0" fmla="*/ 297 w 297"/>
                <a:gd name="T1" fmla="*/ 99 h 946"/>
                <a:gd name="T2" fmla="*/ 198 w 297"/>
                <a:gd name="T3" fmla="*/ 0 h 946"/>
                <a:gd name="T4" fmla="*/ 0 w 297"/>
                <a:gd name="T5" fmla="*/ 477 h 946"/>
                <a:gd name="T6" fmla="*/ 191 w 297"/>
                <a:gd name="T7" fmla="*/ 946 h 946"/>
                <a:gd name="T8" fmla="*/ 291 w 297"/>
                <a:gd name="T9" fmla="*/ 849 h 946"/>
                <a:gd name="T10" fmla="*/ 140 w 297"/>
                <a:gd name="T11" fmla="*/ 477 h 946"/>
                <a:gd name="T12" fmla="*/ 297 w 297"/>
                <a:gd name="T13" fmla="*/ 99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46">
                  <a:moveTo>
                    <a:pt x="297" y="9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71" y="128"/>
                    <a:pt x="0" y="297"/>
                    <a:pt x="0" y="477"/>
                  </a:cubicBezTo>
                  <a:cubicBezTo>
                    <a:pt x="0" y="653"/>
                    <a:pt x="68" y="820"/>
                    <a:pt x="191" y="946"/>
                  </a:cubicBezTo>
                  <a:cubicBezTo>
                    <a:pt x="291" y="849"/>
                    <a:pt x="291" y="849"/>
                    <a:pt x="291" y="849"/>
                  </a:cubicBezTo>
                  <a:cubicBezTo>
                    <a:pt x="194" y="749"/>
                    <a:pt x="140" y="617"/>
                    <a:pt x="140" y="477"/>
                  </a:cubicBezTo>
                  <a:cubicBezTo>
                    <a:pt x="140" y="334"/>
                    <a:pt x="196" y="200"/>
                    <a:pt x="297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D9B466B1-B468-09BA-6A42-67C60D28D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544888"/>
              <a:ext cx="49212" cy="125413"/>
            </a:xfrm>
            <a:custGeom>
              <a:avLst/>
              <a:gdLst>
                <a:gd name="T0" fmla="*/ 215 w 215"/>
                <a:gd name="T1" fmla="*/ 99 h 556"/>
                <a:gd name="T2" fmla="*/ 116 w 215"/>
                <a:gd name="T3" fmla="*/ 0 h 556"/>
                <a:gd name="T4" fmla="*/ 0 w 215"/>
                <a:gd name="T5" fmla="*/ 280 h 556"/>
                <a:gd name="T6" fmla="*/ 113 w 215"/>
                <a:gd name="T7" fmla="*/ 556 h 556"/>
                <a:gd name="T8" fmla="*/ 213 w 215"/>
                <a:gd name="T9" fmla="*/ 459 h 556"/>
                <a:gd name="T10" fmla="*/ 140 w 215"/>
                <a:gd name="T11" fmla="*/ 280 h 556"/>
                <a:gd name="T12" fmla="*/ 215 w 215"/>
                <a:gd name="T13" fmla="*/ 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556">
                  <a:moveTo>
                    <a:pt x="215" y="99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42" y="75"/>
                    <a:pt x="0" y="174"/>
                    <a:pt x="0" y="280"/>
                  </a:cubicBezTo>
                  <a:cubicBezTo>
                    <a:pt x="0" y="384"/>
                    <a:pt x="41" y="482"/>
                    <a:pt x="113" y="556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166" y="411"/>
                    <a:pt x="140" y="347"/>
                    <a:pt x="140" y="280"/>
                  </a:cubicBezTo>
                  <a:cubicBezTo>
                    <a:pt x="140" y="212"/>
                    <a:pt x="167" y="147"/>
                    <a:pt x="215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latin typeface="Montserrat" panose="000005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C0A03CB-C16B-4BD8-2A4C-B10861D8CB78}"/>
              </a:ext>
            </a:extLst>
          </p:cNvPr>
          <p:cNvSpPr/>
          <p:nvPr/>
        </p:nvSpPr>
        <p:spPr>
          <a:xfrm>
            <a:off x="3614974" y="2238285"/>
            <a:ext cx="1371600" cy="1371600"/>
          </a:xfrm>
          <a:prstGeom prst="ellipse">
            <a:avLst/>
          </a:prstGeom>
          <a:noFill/>
          <a:ln w="12700">
            <a:solidFill>
              <a:srgbClr val="0051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D0D0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pole tekstowe 13">
            <a:extLst>
              <a:ext uri="{FF2B5EF4-FFF2-40B4-BE49-F238E27FC236}">
                <a16:creationId xmlns:a16="http://schemas.microsoft.com/office/drawing/2014/main" id="{B4272941-D097-1946-27BF-AB7190799F50}"/>
              </a:ext>
            </a:extLst>
          </p:cNvPr>
          <p:cNvSpPr txBox="1"/>
          <p:nvPr/>
        </p:nvSpPr>
        <p:spPr>
          <a:xfrm>
            <a:off x="3224022" y="3689636"/>
            <a:ext cx="256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RI Provider</a:t>
            </a:r>
            <a:endParaRPr lang="pl-PL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35" name="Picture 34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395C75F0-B531-0BEF-4FC7-75146282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36" name="Picture 3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E12A4614-9241-6104-A856-EA0DCB1CC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sp>
        <p:nvSpPr>
          <p:cNvPr id="15" name="pole tekstowe 13">
            <a:extLst>
              <a:ext uri="{FF2B5EF4-FFF2-40B4-BE49-F238E27FC236}">
                <a16:creationId xmlns:a16="http://schemas.microsoft.com/office/drawing/2014/main" id="{D2E5C7FB-42A5-3E73-3378-DA1743D783EF}"/>
              </a:ext>
            </a:extLst>
          </p:cNvPr>
          <p:cNvSpPr txBox="1"/>
          <p:nvPr/>
        </p:nvSpPr>
        <p:spPr>
          <a:xfrm>
            <a:off x="403321" y="4134765"/>
            <a:ext cx="256627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Montserrat"/>
              </a:rPr>
              <a:t>An organization that agrees to operate an apprenticeship program and in whose name the program is registered with the U.S. Department of Labor (DOL) or a State Apprenticeship Agency (SAA).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>
                <a:highlight>
                  <a:srgbClr val="FFFF00"/>
                </a:highlight>
                <a:latin typeface="Montserrat"/>
              </a:rPr>
              <a:t>Academies can serve as RA sponsors.</a:t>
            </a:r>
            <a:endParaRPr lang="pl-PL" sz="1400" dirty="0">
              <a:solidFill>
                <a:schemeClr val="accent1"/>
              </a:solidFill>
              <a:highlight>
                <a:srgbClr val="FFFF00"/>
              </a:highlight>
              <a:latin typeface="Montserrat"/>
            </a:endParaRPr>
          </a:p>
        </p:txBody>
      </p:sp>
      <p:sp>
        <p:nvSpPr>
          <p:cNvPr id="16" name="pole tekstowe 13">
            <a:extLst>
              <a:ext uri="{FF2B5EF4-FFF2-40B4-BE49-F238E27FC236}">
                <a16:creationId xmlns:a16="http://schemas.microsoft.com/office/drawing/2014/main" id="{3652725E-745E-BEAE-AFF3-344EADD5722C}"/>
              </a:ext>
            </a:extLst>
          </p:cNvPr>
          <p:cNvSpPr txBox="1"/>
          <p:nvPr/>
        </p:nvSpPr>
        <p:spPr>
          <a:xfrm>
            <a:off x="3074921" y="4160971"/>
            <a:ext cx="273764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Montserrat"/>
              </a:rPr>
              <a:t> Entity that provides instruction to apprentices in the designated occupation’s core knowledge, skills, and abilities. </a:t>
            </a:r>
            <a:r>
              <a:rPr lang="en-US" sz="1400" dirty="0">
                <a:highlight>
                  <a:srgbClr val="FFFF00"/>
                </a:highlight>
                <a:latin typeface="Montserrat"/>
              </a:rPr>
              <a:t>Academies </a:t>
            </a:r>
            <a:endParaRPr lang="en-US" sz="1400" dirty="0"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pPr algn="ctr"/>
            <a:r>
              <a:rPr lang="en-US" sz="1400" dirty="0">
                <a:highlight>
                  <a:srgbClr val="FFFF00"/>
                </a:highlight>
                <a:latin typeface="Montserrat"/>
              </a:rPr>
              <a:t>serve as the RI provider.</a:t>
            </a:r>
            <a:endParaRPr lang="pl-PL" sz="1400" dirty="0">
              <a:solidFill>
                <a:schemeClr val="accent1"/>
              </a:solidFill>
              <a:highlight>
                <a:srgbClr val="FFFF00"/>
              </a:highlight>
              <a:latin typeface="Montserrat"/>
            </a:endParaRPr>
          </a:p>
        </p:txBody>
      </p:sp>
      <p:cxnSp>
        <p:nvCxnSpPr>
          <p:cNvPr id="19" name="Łącznik prosty 26">
            <a:extLst>
              <a:ext uri="{FF2B5EF4-FFF2-40B4-BE49-F238E27FC236}">
                <a16:creationId xmlns:a16="http://schemas.microsoft.com/office/drawing/2014/main" id="{CEB4A440-F45C-5FAB-F116-6E21874D8C0F}"/>
              </a:ext>
            </a:extLst>
          </p:cNvPr>
          <p:cNvCxnSpPr>
            <a:cxnSpLocks/>
          </p:cNvCxnSpPr>
          <p:nvPr/>
        </p:nvCxnSpPr>
        <p:spPr>
          <a:xfrm flipH="1">
            <a:off x="2969599" y="4298888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6">
            <a:extLst>
              <a:ext uri="{FF2B5EF4-FFF2-40B4-BE49-F238E27FC236}">
                <a16:creationId xmlns:a16="http://schemas.microsoft.com/office/drawing/2014/main" id="{3ACD542C-B44C-684A-A834-BE0F36966ADB}"/>
              </a:ext>
            </a:extLst>
          </p:cNvPr>
          <p:cNvCxnSpPr>
            <a:cxnSpLocks/>
          </p:cNvCxnSpPr>
          <p:nvPr/>
        </p:nvCxnSpPr>
        <p:spPr>
          <a:xfrm flipH="1">
            <a:off x="5930510" y="4298888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26">
            <a:extLst>
              <a:ext uri="{FF2B5EF4-FFF2-40B4-BE49-F238E27FC236}">
                <a16:creationId xmlns:a16="http://schemas.microsoft.com/office/drawing/2014/main" id="{27752CC6-106C-E819-19EB-0A5267424578}"/>
              </a:ext>
            </a:extLst>
          </p:cNvPr>
          <p:cNvCxnSpPr>
            <a:cxnSpLocks/>
          </p:cNvCxnSpPr>
          <p:nvPr/>
        </p:nvCxnSpPr>
        <p:spPr>
          <a:xfrm flipH="1">
            <a:off x="8767344" y="4233248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13">
            <a:extLst>
              <a:ext uri="{FF2B5EF4-FFF2-40B4-BE49-F238E27FC236}">
                <a16:creationId xmlns:a16="http://schemas.microsoft.com/office/drawing/2014/main" id="{F6743054-07B2-CAFE-7B1F-1D616F9B8032}"/>
              </a:ext>
            </a:extLst>
          </p:cNvPr>
          <p:cNvSpPr txBox="1"/>
          <p:nvPr/>
        </p:nvSpPr>
        <p:spPr>
          <a:xfrm>
            <a:off x="6061323" y="4160971"/>
            <a:ext cx="24701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Montserrat" panose="00000500000000000000" pitchFamily="2" charset="0"/>
              </a:rPr>
              <a:t> Hires and provides paid on-the-job learning (OJL) for apprentices under</a:t>
            </a:r>
          </a:p>
          <a:p>
            <a:pPr algn="ctr"/>
            <a:r>
              <a:rPr lang="en-US" sz="1400">
                <a:latin typeface="Montserrat" panose="00000500000000000000" pitchFamily="2" charset="0"/>
              </a:rPr>
              <a:t>supervision of a designated mentor who is a skilled professional in </a:t>
            </a:r>
          </a:p>
          <a:p>
            <a:pPr algn="ctr"/>
            <a:r>
              <a:rPr lang="en-US" sz="1400">
                <a:latin typeface="Montserrat" panose="00000500000000000000" pitchFamily="2" charset="0"/>
              </a:rPr>
              <a:t>that occupation.</a:t>
            </a:r>
            <a:endParaRPr lang="pl-PL" sz="140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39" name="Graphic 38" descr="Customer review with solid fill">
            <a:extLst>
              <a:ext uri="{FF2B5EF4-FFF2-40B4-BE49-F238E27FC236}">
                <a16:creationId xmlns:a16="http://schemas.microsoft.com/office/drawing/2014/main" id="{D3A78B45-80BE-74D8-64F8-7FB1D20C5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638" y="2453386"/>
            <a:ext cx="914400" cy="914400"/>
          </a:xfrm>
          <a:prstGeom prst="rect">
            <a:avLst/>
          </a:prstGeom>
        </p:spPr>
      </p:pic>
      <p:pic>
        <p:nvPicPr>
          <p:cNvPr id="43" name="Graphic 42" descr="Connections with solid fill">
            <a:extLst>
              <a:ext uri="{FF2B5EF4-FFF2-40B4-BE49-F238E27FC236}">
                <a16:creationId xmlns:a16="http://schemas.microsoft.com/office/drawing/2014/main" id="{3749711B-845C-249E-B7D6-A19E2795F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5997" y="2425105"/>
            <a:ext cx="1016996" cy="1016996"/>
          </a:xfrm>
          <a:prstGeom prst="rect">
            <a:avLst/>
          </a:prstGeom>
        </p:spPr>
      </p:pic>
      <p:pic>
        <p:nvPicPr>
          <p:cNvPr id="50" name="Graphic 49" descr="Group brainstorm with solid fill">
            <a:extLst>
              <a:ext uri="{FF2B5EF4-FFF2-40B4-BE49-F238E27FC236}">
                <a16:creationId xmlns:a16="http://schemas.microsoft.com/office/drawing/2014/main" id="{B66DC42C-260D-D349-3596-D65FC524B8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9044" y="2362668"/>
            <a:ext cx="1073036" cy="1073036"/>
          </a:xfrm>
          <a:prstGeom prst="rect">
            <a:avLst/>
          </a:prstGeom>
        </p:spPr>
      </p:pic>
      <p:pic>
        <p:nvPicPr>
          <p:cNvPr id="52" name="Graphic 51" descr="Remote work with solid fill">
            <a:extLst>
              <a:ext uri="{FF2B5EF4-FFF2-40B4-BE49-F238E27FC236}">
                <a16:creationId xmlns:a16="http://schemas.microsoft.com/office/drawing/2014/main" id="{45ABE121-E6F7-3D43-550D-31DB379AE2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4038" y="2337847"/>
            <a:ext cx="1135656" cy="1135656"/>
          </a:xfrm>
          <a:prstGeom prst="rect">
            <a:avLst/>
          </a:prstGeom>
        </p:spPr>
      </p:pic>
      <p:sp>
        <p:nvSpPr>
          <p:cNvPr id="53" name="pole tekstowe 13">
            <a:extLst>
              <a:ext uri="{FF2B5EF4-FFF2-40B4-BE49-F238E27FC236}">
                <a16:creationId xmlns:a16="http://schemas.microsoft.com/office/drawing/2014/main" id="{C0CAC02F-D332-4393-5A7C-2F9B5E3E9F36}"/>
              </a:ext>
            </a:extLst>
          </p:cNvPr>
          <p:cNvSpPr txBox="1"/>
          <p:nvPr/>
        </p:nvSpPr>
        <p:spPr>
          <a:xfrm>
            <a:off x="8850586" y="4160971"/>
            <a:ext cx="2285523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Montserrat"/>
              </a:rPr>
              <a:t> Organizations such as local workforce boards or community-based nonprofits that are</a:t>
            </a:r>
            <a:endParaRPr lang="en-US" sz="1400">
              <a:latin typeface="Montserrat" panose="00000500000000000000" pitchFamily="2" charset="0"/>
            </a:endParaRPr>
          </a:p>
          <a:p>
            <a:pPr algn="ctr"/>
            <a:r>
              <a:rPr lang="en-US" sz="1400" dirty="0">
                <a:latin typeface="Montserrat"/>
              </a:rPr>
              <a:t>committed to assisting RA programs. They can play one or more roles. </a:t>
            </a:r>
            <a:endParaRPr lang="pl-PL" sz="140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28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87E82B-03DA-4EA8-9122-E6AA903685DA}"/>
              </a:ext>
            </a:extLst>
          </p:cNvPr>
          <p:cNvSpPr/>
          <p:nvPr/>
        </p:nvSpPr>
        <p:spPr>
          <a:xfrm>
            <a:off x="3743324" y="0"/>
            <a:ext cx="4690382" cy="5436054"/>
          </a:xfrm>
          <a:prstGeom prst="rect">
            <a:avLst/>
          </a:prstGeom>
          <a:solidFill>
            <a:srgbClr val="0D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31D29-E40B-401F-88B7-A824043ECB26}"/>
              </a:ext>
            </a:extLst>
          </p:cNvPr>
          <p:cNvSpPr txBox="1"/>
          <p:nvPr/>
        </p:nvSpPr>
        <p:spPr>
          <a:xfrm>
            <a:off x="3738758" y="1221350"/>
            <a:ext cx="4819255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Who </a:t>
            </a:r>
            <a:r>
              <a:rPr lang="en-US" sz="3500" b="1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Benefits </a:t>
            </a:r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from </a:t>
            </a:r>
          </a:p>
          <a:p>
            <a:pPr algn="ctr"/>
            <a:r>
              <a:rPr lang="en-US" sz="3500" b="1">
                <a:solidFill>
                  <a:schemeClr val="bg1">
                    <a:lumMod val="95000"/>
                  </a:schemeClr>
                </a:solidFill>
                <a:latin typeface="Montserrat Bold"/>
                <a:ea typeface="Montserrat" charset="0"/>
                <a:cs typeface="Montserrat" charset="0"/>
              </a:rPr>
              <a:t>Apprenticeship?</a:t>
            </a:r>
            <a:endParaRPr lang="en-US" sz="3500" b="1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E829F-FDDC-49CE-8EE7-E9CCCA624648}"/>
              </a:ext>
            </a:extLst>
          </p:cNvPr>
          <p:cNvSpPr txBox="1"/>
          <p:nvPr/>
        </p:nvSpPr>
        <p:spPr>
          <a:xfrm>
            <a:off x="4552948" y="2934644"/>
            <a:ext cx="308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spc="300" dirty="0">
                <a:solidFill>
                  <a:srgbClr val="74BF4B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02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DAC9D-3D30-A368-FC6C-A235A08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9DF5A-B0A4-943E-7D5F-24CFA50CA694}"/>
              </a:ext>
            </a:extLst>
          </p:cNvPr>
          <p:cNvSpPr/>
          <p:nvPr/>
        </p:nvSpPr>
        <p:spPr>
          <a:xfrm>
            <a:off x="3743324" y="5426338"/>
            <a:ext cx="4690382" cy="210312"/>
          </a:xfrm>
          <a:prstGeom prst="rect">
            <a:avLst/>
          </a:prstGeom>
          <a:solidFill>
            <a:srgbClr val="00B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                                 </a:t>
            </a:r>
          </a:p>
        </p:txBody>
      </p:sp>
      <p:pic>
        <p:nvPicPr>
          <p:cNvPr id="2" name="Picture 1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81710F64-317D-BE23-E084-E138CB819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7" y="5845327"/>
            <a:ext cx="928496" cy="876147"/>
          </a:xfrm>
          <a:prstGeom prst="rect">
            <a:avLst/>
          </a:prstGeom>
        </p:spPr>
      </p:pic>
      <p:pic>
        <p:nvPicPr>
          <p:cNvPr id="6" name="Picture 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439B92F2-4FC0-6F6F-7127-CE2941E8B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5" b="14828"/>
          <a:stretch/>
        </p:blipFill>
        <p:spPr>
          <a:xfrm>
            <a:off x="1302156" y="5985474"/>
            <a:ext cx="1204058" cy="73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57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3D708-287C-A0E3-466B-5096273C0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23" y="1487150"/>
            <a:ext cx="10877871" cy="8506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 fontAlgn="base">
              <a:spcAft>
                <a:spcPts val="600"/>
              </a:spcAft>
              <a:buClr>
                <a:srgbClr val="74BF4B"/>
              </a:buClr>
              <a:buNone/>
            </a:pPr>
            <a:r>
              <a:rPr lang="en-US" sz="2400" b="1" dirty="0">
                <a:solidFill>
                  <a:srgbClr val="0B211A"/>
                </a:solidFill>
                <a:latin typeface="Montserrat"/>
                <a:cs typeface="Segoe UI"/>
              </a:rPr>
              <a:t>By engaging in </a:t>
            </a:r>
            <a:r>
              <a:rPr lang="en-US" sz="2400" b="1">
                <a:solidFill>
                  <a:srgbClr val="0B211A"/>
                </a:solidFill>
                <a:latin typeface="Montserrat"/>
                <a:cs typeface="Segoe UI"/>
              </a:rPr>
              <a:t>Registered Apprenticeship </a:t>
            </a:r>
            <a:r>
              <a:rPr lang="en-US" sz="2400" b="1" dirty="0">
                <a:solidFill>
                  <a:srgbClr val="0B211A"/>
                </a:solidFill>
                <a:latin typeface="Montserrat"/>
                <a:cs typeface="Segoe UI"/>
              </a:rPr>
              <a:t>Academies </a:t>
            </a:r>
            <a:r>
              <a:rPr lang="en-US" sz="2400" b="1">
                <a:solidFill>
                  <a:srgbClr val="0B211A"/>
                </a:solidFill>
                <a:latin typeface="Montserrat"/>
                <a:cs typeface="Segoe UI"/>
              </a:rPr>
              <a:t>can</a:t>
            </a:r>
            <a:r>
              <a:rPr lang="en-US" sz="2400" b="1" dirty="0">
                <a:solidFill>
                  <a:srgbClr val="0B211A"/>
                </a:solidFill>
                <a:latin typeface="Montserrat"/>
                <a:cs typeface="Segoe UI"/>
              </a:rPr>
              <a:t>...</a:t>
            </a:r>
            <a:endParaRPr lang="en-US" sz="2400"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24E2-5585-0A0D-F5B7-2E81C78C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038A-4B32-4531-99D6-067CE7CDFD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F53A3-74EF-AAB5-ADB7-0307CB42ECD9}"/>
              </a:ext>
            </a:extLst>
          </p:cNvPr>
          <p:cNvSpPr/>
          <p:nvPr/>
        </p:nvSpPr>
        <p:spPr>
          <a:xfrm>
            <a:off x="0" y="-756"/>
            <a:ext cx="12192000" cy="1169103"/>
          </a:xfrm>
          <a:prstGeom prst="rect">
            <a:avLst/>
          </a:prstGeom>
          <a:solidFill>
            <a:srgbClr val="005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6020C-B755-1A93-F0AD-EB6A5F3313A6}"/>
              </a:ext>
            </a:extLst>
          </p:cNvPr>
          <p:cNvSpPr/>
          <p:nvPr/>
        </p:nvSpPr>
        <p:spPr>
          <a:xfrm>
            <a:off x="1" y="318047"/>
            <a:ext cx="4534292" cy="531495"/>
          </a:xfrm>
          <a:prstGeom prst="rect">
            <a:avLst/>
          </a:prstGeom>
          <a:solidFill>
            <a:srgbClr val="74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 descr="A logo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E1ED553E-940F-29BA-3801-EFB853F31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49" y="150833"/>
            <a:ext cx="928496" cy="876147"/>
          </a:xfrm>
          <a:prstGeom prst="rect">
            <a:avLst/>
          </a:prstGeom>
        </p:spPr>
      </p:pic>
      <p:pic>
        <p:nvPicPr>
          <p:cNvPr id="9" name="Picture 8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0A8C3DAC-08EE-7B39-039D-3369D9094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7" y="203285"/>
            <a:ext cx="772529" cy="772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A9772-55C3-5414-4DCF-3309950B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9" y="203285"/>
            <a:ext cx="4427634" cy="62458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Montserrat Light" charset="0"/>
                <a:cs typeface="Montserrat Light" charset="0"/>
              </a:rPr>
              <a:t>Benefits for Academies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2A07FC-EAFD-D0FB-D178-5C66BCD82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614" y="2746498"/>
            <a:ext cx="6656109" cy="36630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gain increased </a:t>
            </a:r>
            <a:r>
              <a:rPr lang="en-US" sz="1800" b="1" dirty="0">
                <a:latin typeface="Montserrat"/>
              </a:rPr>
              <a:t>visibility among local employers</a:t>
            </a:r>
            <a:r>
              <a:rPr lang="en-US" sz="1800" dirty="0">
                <a:latin typeface="Montserrat"/>
              </a:rPr>
              <a:t> </a:t>
            </a:r>
            <a:endParaRPr lang="en-US" sz="1800">
              <a:latin typeface="Montserrat" panose="00000500000000000000" pitchFamily="2" charset="0"/>
            </a:endParaRP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be viewed as an </a:t>
            </a:r>
            <a:r>
              <a:rPr lang="en-US" sz="1800" b="1" dirty="0">
                <a:latin typeface="Montserrat"/>
              </a:rPr>
              <a:t>industry workforce partner</a:t>
            </a:r>
            <a:endParaRPr lang="en-US" sz="1800" b="1" dirty="0">
              <a:latin typeface="Montserrat" panose="00000500000000000000" pitchFamily="2" charset="0"/>
            </a:endParaRP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measurably </a:t>
            </a:r>
            <a:r>
              <a:rPr lang="en-US" sz="1800" b="1" dirty="0">
                <a:latin typeface="Montserrat"/>
              </a:rPr>
              <a:t>improve program outcomes</a:t>
            </a:r>
            <a:r>
              <a:rPr lang="en-US" sz="1800" dirty="0">
                <a:latin typeface="Montserrat"/>
              </a:rPr>
              <a:t> </a:t>
            </a:r>
            <a:endParaRPr lang="en-US" sz="1800">
              <a:latin typeface="Montserrat" panose="00000500000000000000" pitchFamily="2" charset="0"/>
            </a:endParaRP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Montserrat"/>
              </a:rPr>
              <a:t>prepare students</a:t>
            </a:r>
            <a:r>
              <a:rPr lang="en-US" sz="1800" dirty="0">
                <a:latin typeface="Montserrat"/>
              </a:rPr>
              <a:t> with paid training and knowledge for in-demand careers</a:t>
            </a: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Montserrat"/>
              </a:rPr>
              <a:t>increase student and parent interest</a:t>
            </a:r>
            <a:r>
              <a:rPr lang="en-US" sz="1800" dirty="0">
                <a:latin typeface="Montserrat"/>
              </a:rPr>
              <a:t> and engagement in your Academy programs</a:t>
            </a: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Montserrat"/>
              </a:rPr>
              <a:t>provide students with accelerated pathway</a:t>
            </a:r>
            <a:r>
              <a:rPr lang="en-US" sz="1800" dirty="0">
                <a:latin typeface="Montserrat"/>
              </a:rPr>
              <a:t> to mid-level cyber and tech roles</a:t>
            </a:r>
          </a:p>
          <a:p>
            <a:pPr marL="339725" indent="-339725">
              <a:buClr>
                <a:srgbClr val="74BF4B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Montserrat"/>
              </a:rPr>
              <a:t>potentially </a:t>
            </a:r>
            <a:r>
              <a:rPr lang="en-US" sz="1800" b="1" dirty="0">
                <a:latin typeface="Montserrat"/>
              </a:rPr>
              <a:t>expand broader usage</a:t>
            </a:r>
            <a:r>
              <a:rPr lang="en-US" sz="1800" dirty="0">
                <a:latin typeface="Montserrat"/>
              </a:rPr>
              <a:t> of Cisco content</a:t>
            </a:r>
          </a:p>
        </p:txBody>
      </p:sp>
      <p:pic>
        <p:nvPicPr>
          <p:cNvPr id="15" name="Picture 1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83D1FB89-F193-4A0A-6B4A-BD2D97F444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3"/>
          <a:stretch/>
        </p:blipFill>
        <p:spPr>
          <a:xfrm>
            <a:off x="7789683" y="3099063"/>
            <a:ext cx="4402317" cy="2842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772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16B97E551424E934D0FD78FD81C8C" ma:contentTypeVersion="18" ma:contentTypeDescription="Create a new document." ma:contentTypeScope="" ma:versionID="653826b9fd7f6899804c05952cc62654">
  <xsd:schema xmlns:xsd="http://www.w3.org/2001/XMLSchema" xmlns:xs="http://www.w3.org/2001/XMLSchema" xmlns:p="http://schemas.microsoft.com/office/2006/metadata/properties" xmlns:ns2="d53e5660-146e-4d78-8f86-ac58ea4305f5" xmlns:ns3="78b3a29e-8b67-460c-b972-eb941cb5aa5e" targetNamespace="http://schemas.microsoft.com/office/2006/metadata/properties" ma:root="true" ma:fieldsID="e357320f6c2c1ca2758415a41f720876" ns2:_="" ns3:_="">
    <xsd:import namespace="d53e5660-146e-4d78-8f86-ac58ea4305f5"/>
    <xsd:import namespace="78b3a29e-8b67-460c-b972-eb941cb5aa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e5660-146e-4d78-8f86-ac58ea4305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c0e2b5-2634-413f-9347-cc38b9e9cc9c}" ma:internalName="TaxCatchAll" ma:showField="CatchAllData" ma:web="d53e5660-146e-4d78-8f86-ac58ea4305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3a29e-8b67-460c-b972-eb941cb5a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73E43-D2E6-4E12-90CB-FC9780B3F676}">
  <ds:schemaRefs>
    <ds:schemaRef ds:uri="78b3a29e-8b67-460c-b972-eb941cb5aa5e"/>
    <ds:schemaRef ds:uri="d53e5660-146e-4d78-8f86-ac58ea4305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76F1EC-9986-461A-AA62-8A7D3E6D9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949</Words>
  <Application>Microsoft Macintosh PowerPoint</Application>
  <PresentationFormat>Widescreen</PresentationFormat>
  <Paragraphs>145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Montserrat</vt:lpstr>
      <vt:lpstr>Montserrat Bold</vt:lpstr>
      <vt:lpstr>Montserrat Light</vt:lpstr>
      <vt:lpstr>Open Sans Light</vt:lpstr>
      <vt:lpstr>Source Sans Pro Light</vt:lpstr>
      <vt:lpstr>Symbol</vt:lpstr>
      <vt:lpstr>Wingdings</vt:lpstr>
      <vt:lpstr>Wingdings,Sans-Serif</vt:lpstr>
      <vt:lpstr>Office Theme</vt:lpstr>
      <vt:lpstr>PowerPoint Presentation</vt:lpstr>
      <vt:lpstr>PowerPoint Presentation</vt:lpstr>
      <vt:lpstr>Safal: DOL Cyber RA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for Academies</vt:lpstr>
      <vt:lpstr>Benefits for Students</vt:lpstr>
      <vt:lpstr>Benefits for Employers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India Johnson</dc:creator>
  <cp:lastModifiedBy>Gene Ellis</cp:lastModifiedBy>
  <cp:revision>3</cp:revision>
  <dcterms:created xsi:type="dcterms:W3CDTF">2023-09-01T13:22:39Z</dcterms:created>
  <dcterms:modified xsi:type="dcterms:W3CDTF">2023-10-18T15:09:52Z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3B4B3ED6-51DC-4D47-94FE-E4015D7E59A6</vt:lpwstr>
  </property>
  <property fmtid="{D5CDD505-2E9C-101B-9397-08002B2CF9AE}" pid="3" name="ArticulatePath">
    <vt:lpwstr>Presentation1</vt:lpwstr>
  </property>
</Properties>
</file>